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66" r:id="rId3"/>
    <p:sldId id="258" r:id="rId4"/>
    <p:sldId id="276" r:id="rId5"/>
    <p:sldId id="270" r:id="rId6"/>
    <p:sldId id="274" r:id="rId7"/>
    <p:sldId id="275" r:id="rId8"/>
    <p:sldId id="273" r:id="rId9"/>
    <p:sldId id="271" r:id="rId1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6"/>
    <p:restoredTop sz="88134"/>
  </p:normalViewPr>
  <p:slideViewPr>
    <p:cSldViewPr snapToGrid="0">
      <p:cViewPr varScale="1">
        <p:scale>
          <a:sx n="102" d="100"/>
          <a:sy n="102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B1D5-658E-194D-AC99-36C146EC0412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CBDF2-C429-CC49-B99B-165B5BD67A4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0537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CBDF2-C429-CC49-B99B-165B5BD67A4A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6057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FASTQ file --&gt; วิเคราะห์ข้อมูล </a:t>
            </a:r>
          </a:p>
          <a:p>
            <a:r>
              <a:rPr lang="en-TH" dirty="0"/>
              <a:t>1. บอกความยาวแต่ละ sequence read </a:t>
            </a:r>
          </a:p>
          <a:p>
            <a:r>
              <a:rPr lang="en-TH" dirty="0"/>
              <a:t>2. บอกคุณภาพเฉลี่ยของแต่</a:t>
            </a:r>
            <a:r>
              <a:rPr lang="th-TH" dirty="0" err="1"/>
              <a:t>ล</a:t>
            </a:r>
            <a:r>
              <a:rPr lang="en-TH" dirty="0"/>
              <a:t>ะ sequence read --&gt; visualize ข้อมูลทั้งสอง เป็นรูปของกราฟ --&gt; นำ FASTQ file เดิมจากข้อแรกสุด เข้าโปรแกรม filter --&gt; output เป็น FASTQ file ที่ตัด sequence read ที่คะแนนต่ำกว่าต้องการออก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H" dirty="0"/>
              <a:t>https://github.com/wdecoster/nanofilt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H" dirty="0"/>
              <a:t>https://biopython.org/docs/1.75/api/Bio.SeqIO.QualityIO.html</a:t>
            </a:r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CBDF2-C429-CC49-B99B-165B5BD67A4A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463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781B-0C31-591F-CFFD-45E33434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D109D-18A5-31BE-35D7-301058C7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31FD-250E-220A-6559-1F7E0C4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4C99-ADC1-EAC9-89B6-15D32552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EE81-E587-4582-4703-BF1A44A7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5531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679C-8963-2C01-789B-2906401D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5952C-8730-3178-D399-3D8E813D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B13B-5511-FB11-0861-82CD8B6C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86DE-6A79-0AF3-D122-42303DC9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611E-6F2F-E272-0F15-D4B150DC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965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D288-ADA0-DC57-A733-42899E54C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F03CB-70D4-DAE1-7BDD-4C6D9C07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7AED-E36E-E31C-0273-02606E8D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C4E8-A7B4-9E5A-BA57-8F22840D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ED39-5DA8-468D-3D18-66A056F3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382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3482-4DAD-36C8-10F0-9E6C8566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29D0-DCB8-DF90-4A4C-0F6E11A0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31E7-4894-4D71-40CC-BEAC403E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06CD-64D1-24C6-CBA7-EC9A7023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BDEA-5267-5FA6-2FD3-DFD0F90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4143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250-F4D5-404C-7824-E6FDA87E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90B6-DC14-7EE0-440A-7BAF5224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A35-BAD1-FBDA-D1B8-E6E08D13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7D7DA-E754-2B82-6263-878221F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70C8-9A1F-969E-376E-63FD1F09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481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1641-9CB2-A771-E004-67900B34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4F9F-2B7C-135F-2EFE-48D5366CE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4FB02-34C1-24DF-94BD-4DFFAA16F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5C6B9-7D6F-C269-4D9A-2D9588B9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A3EF-B335-1BF9-A2E7-3065643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663E-A400-F425-C1DC-EA10A351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18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A477-EA58-254E-8265-55612E0F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BA99A-0DCE-760A-D371-F36698E6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8A5DD-46FC-316A-E056-EC570396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8C9D1-E833-838E-264E-A3889B107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55DCF-791D-61F6-21EC-21E14CAD9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1A93D-3D1F-6086-529B-E86CDAC9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6692-B011-3451-E376-2FEC6662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D2174-219C-B337-A64C-8AFBDB63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921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4534-EA68-3E85-1E80-F72C798A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EB3E3-FEFD-989F-E067-A9A620D1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A553-BABA-BEE0-D7F7-583F4485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C0D62-2C3C-538B-5ABD-86290CB0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889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D6815-7217-D0C4-28D8-924B3210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A0E0-2880-3EF4-9F56-9CF62ED9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84FF-9677-55BF-411E-3F2828E3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172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EF78-4B01-6458-9A0D-2885E7A7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1DD8-A214-2B39-16AC-55032813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5681-C463-8815-4094-EBBE3560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1232B-B248-4B00-7B28-7B3087B4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20E4-85D9-8AD8-0EFB-F1BE7FBF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CD6E6-6766-E61D-06E0-E77B84B1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589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82C9-26B4-F7F9-664E-BBD7BC09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17737-AF38-7DCA-E716-0AB1EF0EF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3BAF3-2297-E3B2-0E56-6E5BD7D1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2ECD-A9B4-4F28-12E2-BBD9FBAF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D9C3F-F64D-5A59-FD80-ED7F4A61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D485-CB66-FF1D-0363-0459D44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0197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0D8C8-AB87-F996-50EC-37707EEC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352F-32D6-7231-1123-F8783337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213B-871D-B7BC-7CE6-E2038B0F8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2AD8-711A-784A-BEB5-41D31ED431DD}" type="datetimeFigureOut">
              <a:rPr lang="en-TH" smtClean="0"/>
              <a:t>11/1/2023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4C73-1EEF-3AD3-A7A2-6EF309FA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385B-C689-8059-93EF-33DF232E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BC55-552F-6841-8BFD-17289A85B3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89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E29A-E19D-C7B0-E021-14A6994C5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TH" sz="5400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9E52-DBE2-D6A8-6F33-B49357B60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TH" sz="2000" dirty="0"/>
              <a:t>Group: Mission to the Moon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C332E1-001F-27EF-6768-BA1464B6A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5" b="-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6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7A26-0211-0B12-B421-BC881E8F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7AB4-E2F9-B3CC-E17B-FF0A0F0A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TH" sz="1900" dirty="0"/>
              <a:t>Introduction to Program</a:t>
            </a:r>
          </a:p>
          <a:p>
            <a:r>
              <a:rPr lang="en-TH" sz="1900" dirty="0"/>
              <a:t>Function and code</a:t>
            </a:r>
          </a:p>
          <a:p>
            <a:pPr lvl="1"/>
            <a:r>
              <a:rPr lang="en-TH" sz="1900" dirty="0"/>
              <a:t>Import .gz file and generate .json </a:t>
            </a:r>
          </a:p>
          <a:p>
            <a:pPr lvl="1"/>
            <a:r>
              <a:rPr lang="en-TH" sz="1900" dirty="0"/>
              <a:t>Read length</a:t>
            </a:r>
          </a:p>
          <a:p>
            <a:pPr lvl="1"/>
            <a:r>
              <a:rPr lang="en-TH" sz="1900" dirty="0"/>
              <a:t>Q-Score</a:t>
            </a:r>
          </a:p>
          <a:p>
            <a:pPr lvl="1"/>
            <a:r>
              <a:rPr lang="en-TH" sz="1900" dirty="0"/>
              <a:t>Min, max, mean</a:t>
            </a:r>
          </a:p>
          <a:p>
            <a:pPr lvl="1"/>
            <a:r>
              <a:rPr lang="en-TH" sz="1900" dirty="0"/>
              <a:t>Visualization to HTML</a:t>
            </a:r>
          </a:p>
          <a:p>
            <a:r>
              <a:rPr lang="en-TH" sz="1900" dirty="0"/>
              <a:t>Demonstration</a:t>
            </a:r>
          </a:p>
          <a:p>
            <a:pPr lvl="1"/>
            <a:r>
              <a:rPr lang="en-US" sz="1900" dirty="0"/>
              <a:t>H</a:t>
            </a:r>
            <a:r>
              <a:rPr lang="en-TH" sz="1900" dirty="0"/>
              <a:t>elp</a:t>
            </a:r>
          </a:p>
          <a:p>
            <a:pPr lvl="1"/>
            <a:r>
              <a:rPr lang="en-US" sz="1900" dirty="0"/>
              <a:t>A</a:t>
            </a:r>
            <a:r>
              <a:rPr lang="en-TH" sz="1900" dirty="0"/>
              <a:t>nalysis</a:t>
            </a:r>
          </a:p>
          <a:p>
            <a:pPr lvl="1"/>
            <a:r>
              <a:rPr lang="en-US" sz="1900" dirty="0"/>
              <a:t>R</a:t>
            </a:r>
            <a:r>
              <a:rPr lang="en-TH" sz="1900" dirty="0"/>
              <a:t>esults</a:t>
            </a:r>
          </a:p>
          <a:p>
            <a:endParaRPr lang="en-TH" sz="1900" dirty="0"/>
          </a:p>
        </p:txBody>
      </p:sp>
      <p:pic>
        <p:nvPicPr>
          <p:cNvPr id="6" name="Picture 4" descr="Computer script on a screen">
            <a:extLst>
              <a:ext uri="{FF2B5EF4-FFF2-40B4-BE49-F238E27FC236}">
                <a16:creationId xmlns:a16="http://schemas.microsoft.com/office/drawing/2014/main" id="{85E6714A-34CD-F4A0-5D86-6B6951603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9E1AC9-3497-4F31-623E-40E11C5C75C1}"/>
              </a:ext>
            </a:extLst>
          </p:cNvPr>
          <p:cNvSpPr txBox="1"/>
          <p:nvPr/>
        </p:nvSpPr>
        <p:spPr>
          <a:xfrm>
            <a:off x="336704" y="282846"/>
            <a:ext cx="282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/>
              <a:t>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D939E-470C-E18B-0767-09932A5A675B}"/>
              </a:ext>
            </a:extLst>
          </p:cNvPr>
          <p:cNvSpPr/>
          <p:nvPr/>
        </p:nvSpPr>
        <p:spPr>
          <a:xfrm>
            <a:off x="1114812" y="963135"/>
            <a:ext cx="1248936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BE42E-7870-5D53-E850-A7E711C54A36}"/>
              </a:ext>
            </a:extLst>
          </p:cNvPr>
          <p:cNvSpPr/>
          <p:nvPr/>
        </p:nvSpPr>
        <p:spPr>
          <a:xfrm>
            <a:off x="769124" y="2894671"/>
            <a:ext cx="1940312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text </a:t>
            </a:r>
            <a:r>
              <a:rPr lang="en-US" sz="1400" dirty="0">
                <a:sym typeface="Wingdings" pitchFamily="2" charset="2"/>
              </a:rPr>
              <a:t> quality</a:t>
            </a:r>
            <a:endParaRPr lang="en-TH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486F2-975E-57E7-0FB5-D28583EAC2A3}"/>
              </a:ext>
            </a:extLst>
          </p:cNvPr>
          <p:cNvSpPr/>
          <p:nvPr/>
        </p:nvSpPr>
        <p:spPr>
          <a:xfrm>
            <a:off x="1114812" y="1928826"/>
            <a:ext cx="1248936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Read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6E021-1840-3E32-49A2-D45F361A3BAF}"/>
              </a:ext>
            </a:extLst>
          </p:cNvPr>
          <p:cNvSpPr/>
          <p:nvPr/>
        </p:nvSpPr>
        <p:spPr>
          <a:xfrm>
            <a:off x="836031" y="3800449"/>
            <a:ext cx="1940312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ym typeface="Wingdings" pitchFamily="2" charset="2"/>
              </a:rPr>
              <a:t>AVG. quality</a:t>
            </a:r>
            <a:endParaRPr lang="en-T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72087F-8AB3-3099-AB5E-D8DF13CC58AD}"/>
              </a:ext>
            </a:extLst>
          </p:cNvPr>
          <p:cNvSpPr/>
          <p:nvPr/>
        </p:nvSpPr>
        <p:spPr>
          <a:xfrm>
            <a:off x="769124" y="4706227"/>
            <a:ext cx="1940312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</a:t>
            </a:r>
            <a:endParaRPr lang="en-T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FCD19B-E3E5-4226-DE0A-10167DDE05D2}"/>
              </a:ext>
            </a:extLst>
          </p:cNvPr>
          <p:cNvSpPr/>
          <p:nvPr/>
        </p:nvSpPr>
        <p:spPr>
          <a:xfrm>
            <a:off x="284046" y="5612005"/>
            <a:ext cx="1451513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 (HTML)</a:t>
            </a:r>
            <a:endParaRPr lang="en-TH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964E9-5895-D575-3D38-30791F860620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1739280" y="1476091"/>
            <a:ext cx="0" cy="4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9A7345-56EE-1FCD-07C1-6685DE17B5E2}"/>
              </a:ext>
            </a:extLst>
          </p:cNvPr>
          <p:cNvCxnSpPr/>
          <p:nvPr/>
        </p:nvCxnSpPr>
        <p:spPr>
          <a:xfrm>
            <a:off x="1739280" y="2441936"/>
            <a:ext cx="0" cy="4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D86B21-6AD7-5142-2C45-E543368A9CB6}"/>
              </a:ext>
            </a:extLst>
          </p:cNvPr>
          <p:cNvCxnSpPr>
            <a:cxnSpLocks/>
          </p:cNvCxnSpPr>
          <p:nvPr/>
        </p:nvCxnSpPr>
        <p:spPr>
          <a:xfrm>
            <a:off x="1735563" y="3407627"/>
            <a:ext cx="0" cy="39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07F33-1F4C-CAB0-4499-640D8B493BE5}"/>
              </a:ext>
            </a:extLst>
          </p:cNvPr>
          <p:cNvCxnSpPr>
            <a:cxnSpLocks/>
          </p:cNvCxnSpPr>
          <p:nvPr/>
        </p:nvCxnSpPr>
        <p:spPr>
          <a:xfrm>
            <a:off x="1750431" y="4313405"/>
            <a:ext cx="0" cy="39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21D56B-32FD-79DD-F31A-27026A0C7B3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009803" y="5219183"/>
            <a:ext cx="740628" cy="39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6E8007-DFCF-A51A-F407-215320FDC37D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1739280" y="5219183"/>
            <a:ext cx="977123" cy="39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EC461D-458A-68DE-DABC-5DC432037A1C}"/>
              </a:ext>
            </a:extLst>
          </p:cNvPr>
          <p:cNvSpPr/>
          <p:nvPr/>
        </p:nvSpPr>
        <p:spPr>
          <a:xfrm>
            <a:off x="1976238" y="5612005"/>
            <a:ext cx="1480330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File</a:t>
            </a:r>
            <a:endParaRPr lang="en-TH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E328C75-FBAF-0E3D-B106-705F6D5A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82" y="980500"/>
            <a:ext cx="3797609" cy="491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effectLst/>
                <a:latin typeface="BrowalliaNew"/>
              </a:rPr>
              <a:t>How many features does your Python program have?</a:t>
            </a:r>
          </a:p>
          <a:p>
            <a:r>
              <a:rPr lang="en-US" sz="1600" dirty="0">
                <a:latin typeface="BrowalliaNew"/>
              </a:rPr>
              <a:t>Filtered</a:t>
            </a:r>
          </a:p>
          <a:p>
            <a:r>
              <a:rPr lang="en-US" sz="1600" dirty="0">
                <a:latin typeface="BrowalliaNew"/>
              </a:rPr>
              <a:t>Summary text file</a:t>
            </a:r>
          </a:p>
          <a:p>
            <a:pPr marL="0" indent="0">
              <a:buNone/>
            </a:pPr>
            <a:br>
              <a:rPr lang="en-US" sz="1600" dirty="0">
                <a:effectLst/>
                <a:latin typeface="BrowalliaNew"/>
              </a:rPr>
            </a:br>
            <a:r>
              <a:rPr lang="en-US" sz="1600" b="1" dirty="0">
                <a:solidFill>
                  <a:srgbClr val="0070C0"/>
                </a:solidFill>
                <a:effectLst/>
                <a:latin typeface="BrowalliaNew"/>
              </a:rPr>
              <a:t>Which Python package will you be including and why?</a:t>
            </a:r>
          </a:p>
          <a:p>
            <a:r>
              <a:rPr lang="en-US" sz="1600" dirty="0">
                <a:effectLst/>
                <a:latin typeface="BrowalliaNew"/>
              </a:rPr>
              <a:t>Pandas</a:t>
            </a:r>
          </a:p>
          <a:p>
            <a:r>
              <a:rPr lang="en-US" sz="1600" dirty="0">
                <a:latin typeface="BrowalliaNew"/>
              </a:rPr>
              <a:t>NumPy</a:t>
            </a:r>
          </a:p>
          <a:p>
            <a:r>
              <a:rPr lang="en-US" sz="1600" dirty="0" err="1">
                <a:latin typeface="BrowalliaNew"/>
              </a:rPr>
              <a:t>PyPlot</a:t>
            </a:r>
            <a:endParaRPr lang="th-TH" sz="1600" dirty="0">
              <a:latin typeface="BrowalliaNew"/>
            </a:endParaRPr>
          </a:p>
          <a:p>
            <a:r>
              <a:rPr lang="en-US" sz="1600" dirty="0" err="1">
                <a:latin typeface="BrowalliaNew"/>
              </a:rPr>
              <a:t>Ploty</a:t>
            </a:r>
            <a:endParaRPr lang="en-US" sz="1600" dirty="0">
              <a:latin typeface="BrowalliaNew"/>
            </a:endParaRPr>
          </a:p>
          <a:p>
            <a:r>
              <a:rPr lang="en-US" sz="1600" dirty="0">
                <a:latin typeface="BrowalliaNew"/>
              </a:rPr>
              <a:t>Collections</a:t>
            </a:r>
          </a:p>
          <a:p>
            <a:r>
              <a:rPr lang="en-US" sz="1600" dirty="0" err="1">
                <a:latin typeface="BrowalliaNew"/>
              </a:rPr>
              <a:t>Biopython</a:t>
            </a:r>
            <a:endParaRPr lang="en-US" sz="1600" dirty="0">
              <a:latin typeface="BrowalliaNew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9B1F6C5-366D-8DA8-C52C-E8FA0CC818C3}"/>
              </a:ext>
            </a:extLst>
          </p:cNvPr>
          <p:cNvSpPr txBox="1">
            <a:spLocks/>
          </p:cNvSpPr>
          <p:nvPr/>
        </p:nvSpPr>
        <p:spPr>
          <a:xfrm>
            <a:off x="7607300" y="970562"/>
            <a:ext cx="4300654" cy="491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  <a:latin typeface="BrowalliaNew"/>
              </a:rPr>
              <a:t>How to communicate with and troubleshoot among team members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BrowalliaNew"/>
              </a:rPr>
              <a:t>Once a week – Sat 9.00am-10-30am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BrowalliaNew"/>
              </a:rPr>
              <a:t>Everyday at last week– 9.00pm-11.00pm</a:t>
            </a:r>
          </a:p>
          <a:p>
            <a:endParaRPr lang="en-US" sz="1600" dirty="0">
              <a:latin typeface="Browallia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effectLst/>
                <a:latin typeface="BrowalliaNew"/>
              </a:rPr>
              <a:t>Each team member's tasks and workload.</a:t>
            </a:r>
            <a:endParaRPr lang="en-US" sz="1600" b="1" dirty="0">
              <a:solidFill>
                <a:srgbClr val="0070C0"/>
              </a:solidFill>
              <a:latin typeface="BrowalliaNew"/>
            </a:endParaRPr>
          </a:p>
          <a:p>
            <a:r>
              <a:rPr lang="en-US" sz="1600" dirty="0">
                <a:latin typeface="BrowalliaNew"/>
              </a:rPr>
              <a:t>Week 1-2 (Kim, Tone) - GitHub setting, convert ASCII </a:t>
            </a:r>
            <a:r>
              <a:rPr lang="en-US" sz="1600" dirty="0">
                <a:latin typeface="BrowalliaNew"/>
                <a:sym typeface="Wingdings" pitchFamily="2" charset="2"/>
              </a:rPr>
              <a:t></a:t>
            </a:r>
            <a:r>
              <a:rPr lang="en-US" sz="1600" dirty="0">
                <a:latin typeface="BrowalliaNew"/>
              </a:rPr>
              <a:t> </a:t>
            </a:r>
            <a:r>
              <a:rPr lang="en-US" sz="1600" dirty="0" err="1">
                <a:latin typeface="BrowalliaNew"/>
              </a:rPr>
              <a:t>Qscore</a:t>
            </a:r>
            <a:r>
              <a:rPr lang="en-US" sz="1600" dirty="0">
                <a:latin typeface="BrowalliaNew"/>
              </a:rPr>
              <a:t> (</a:t>
            </a:r>
            <a:r>
              <a:rPr lang="en-US" sz="1600" dirty="0" err="1">
                <a:latin typeface="BrowalliaNew"/>
              </a:rPr>
              <a:t>dict</a:t>
            </a:r>
            <a:r>
              <a:rPr lang="en-US" sz="1600" dirty="0">
                <a:latin typeface="BrowalliaNew"/>
              </a:rPr>
              <a:t>, etc.) (Nov28, 2022) and </a:t>
            </a:r>
            <a:r>
              <a:rPr lang="en-US" sz="1600" dirty="0" err="1">
                <a:latin typeface="BrowalliaNew"/>
              </a:rPr>
              <a:t>Qscore</a:t>
            </a:r>
            <a:r>
              <a:rPr lang="en-US" sz="1600" dirty="0">
                <a:latin typeface="BrowalliaNew"/>
              </a:rPr>
              <a:t> </a:t>
            </a:r>
            <a:r>
              <a:rPr lang="en-US" sz="1600" dirty="0">
                <a:latin typeface="BrowalliaNew"/>
                <a:sym typeface="Wingdings" pitchFamily="2" charset="2"/>
              </a:rPr>
              <a:t></a:t>
            </a:r>
            <a:r>
              <a:rPr lang="en-US" sz="1600" dirty="0">
                <a:latin typeface="BrowalliaNew"/>
              </a:rPr>
              <a:t> PHRED score (Dec5, 2022)</a:t>
            </a:r>
          </a:p>
          <a:p>
            <a:r>
              <a:rPr lang="en-US" sz="1600" dirty="0">
                <a:latin typeface="BrowalliaNew"/>
              </a:rPr>
              <a:t>Week 1-2 (Champ) – Filter by … length, min-max quality score (Dec12, 2022)</a:t>
            </a:r>
          </a:p>
          <a:p>
            <a:r>
              <a:rPr lang="en-US" sz="1600" dirty="0">
                <a:latin typeface="BrowalliaNew"/>
              </a:rPr>
              <a:t>Week 1-2 (Trey) – Visualization – Graph (Dec19, 2022)</a:t>
            </a:r>
          </a:p>
          <a:p>
            <a:r>
              <a:rPr lang="en-US" sz="1600" dirty="0">
                <a:latin typeface="BrowalliaNew"/>
              </a:rPr>
              <a:t>Week 3-4  – (All) GitHub upload (Dec26, 2022)</a:t>
            </a:r>
          </a:p>
          <a:p>
            <a:r>
              <a:rPr lang="en-US" sz="1600" dirty="0">
                <a:latin typeface="BrowalliaNew"/>
              </a:rPr>
              <a:t>Week 4 – (All) Full test</a:t>
            </a:r>
          </a:p>
          <a:p>
            <a:r>
              <a:rPr lang="en-US" sz="1600" dirty="0">
                <a:latin typeface="BrowalliaNew"/>
                <a:sym typeface="Wingdings" pitchFamily="2" charset="2"/>
              </a:rPr>
              <a:t>Week 5 - Presentation</a:t>
            </a:r>
            <a:endParaRPr lang="en-TH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ABB838-1106-2DC1-A191-3614D66B5BE9}"/>
              </a:ext>
            </a:extLst>
          </p:cNvPr>
          <p:cNvSpPr txBox="1"/>
          <p:nvPr/>
        </p:nvSpPr>
        <p:spPr>
          <a:xfrm>
            <a:off x="5988204" y="282845"/>
            <a:ext cx="282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7546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7D97-4D8A-55AE-8970-62584A5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353093"/>
            <a:ext cx="10515600" cy="1325563"/>
          </a:xfrm>
        </p:spPr>
        <p:txBody>
          <a:bodyPr/>
          <a:lstStyle/>
          <a:p>
            <a:r>
              <a:rPr lang="en-TH" dirty="0"/>
              <a:t>What our program (myseq)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576D-47DD-AD81-4D8F-0C6CF388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784061"/>
            <a:ext cx="9197232" cy="2330740"/>
          </a:xfrm>
        </p:spPr>
        <p:txBody>
          <a:bodyPr/>
          <a:lstStyle/>
          <a:p>
            <a:r>
              <a:rPr lang="en-TH" dirty="0"/>
              <a:t>Analyze read length and Qscore</a:t>
            </a:r>
          </a:p>
          <a:p>
            <a:r>
              <a:rPr lang="en-TH" dirty="0"/>
              <a:t>Filter reads based on read length and Q-score</a:t>
            </a:r>
          </a:p>
          <a:p>
            <a:r>
              <a:rPr lang="en-TH" dirty="0"/>
              <a:t>Plot graphs among read density, read length and Q-score</a:t>
            </a:r>
          </a:p>
          <a:p>
            <a:r>
              <a:rPr lang="en-TH" dirty="0"/>
              <a:t>Generate summary report in HTML format</a:t>
            </a:r>
          </a:p>
        </p:txBody>
      </p:sp>
    </p:spTree>
    <p:extLst>
      <p:ext uri="{BB962C8B-B14F-4D97-AF65-F5344CB8AC3E}">
        <p14:creationId xmlns:p14="http://schemas.microsoft.com/office/powerpoint/2010/main" val="106900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13AEEBE4-EFF3-31B6-3208-096D6A90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29" y="2184400"/>
            <a:ext cx="2628222" cy="284277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69721A-2011-D6D8-2A0F-52BB6204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66" y="2500118"/>
            <a:ext cx="2880576" cy="277309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8E6DFB2-D2E7-E765-679A-0FC4974F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758" y="1875934"/>
            <a:ext cx="2565290" cy="3397276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7632348B-D1C9-964A-3103-B69414E42B5A}"/>
              </a:ext>
            </a:extLst>
          </p:cNvPr>
          <p:cNvSpPr/>
          <p:nvPr/>
        </p:nvSpPr>
        <p:spPr>
          <a:xfrm>
            <a:off x="1136825" y="2036497"/>
            <a:ext cx="1397276" cy="861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98567-9B88-37E2-DCC8-6779F28E65B1}"/>
              </a:ext>
            </a:extLst>
          </p:cNvPr>
          <p:cNvSpPr/>
          <p:nvPr/>
        </p:nvSpPr>
        <p:spPr>
          <a:xfrm>
            <a:off x="4771366" y="3672174"/>
            <a:ext cx="2300240" cy="928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4D15EE-CAA7-7816-A209-3CE1A66911EF}"/>
              </a:ext>
            </a:extLst>
          </p:cNvPr>
          <p:cNvSpPr/>
          <p:nvPr/>
        </p:nvSpPr>
        <p:spPr>
          <a:xfrm>
            <a:off x="8789757" y="3417897"/>
            <a:ext cx="2267884" cy="200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6952B1-CD4F-E3E7-FFFC-6D3222EF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29" y="298630"/>
            <a:ext cx="6586491" cy="785452"/>
          </a:xfrm>
        </p:spPr>
        <p:txBody>
          <a:bodyPr anchor="b">
            <a:normAutofit/>
          </a:bodyPr>
          <a:lstStyle/>
          <a:p>
            <a:r>
              <a:rPr lang="en-US" dirty="0"/>
              <a:t>Program package </a:t>
            </a:r>
            <a:endParaRPr lang="en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A9DF2-B5B4-4BE8-B32A-CEB9B1F928D3}"/>
              </a:ext>
            </a:extLst>
          </p:cNvPr>
          <p:cNvSpPr txBox="1"/>
          <p:nvPr/>
        </p:nvSpPr>
        <p:spPr>
          <a:xfrm>
            <a:off x="3491776" y="148900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/>
              <a:t>https://github.com/DanudejC/SIRE504_Project.git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7B13D06-9B58-78B8-349B-832F15D228E7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2534101" y="2467193"/>
            <a:ext cx="1915351" cy="166903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DD904B3-7214-D892-8DD4-DD26A1A610F9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071606" y="4136227"/>
            <a:ext cx="1535066" cy="2829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9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A9F4EC65-78CF-4889-074F-3AC7271C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79" y="204135"/>
            <a:ext cx="4625467" cy="933588"/>
          </a:xfrm>
        </p:spPr>
        <p:txBody>
          <a:bodyPr>
            <a:normAutofit/>
          </a:bodyPr>
          <a:lstStyle/>
          <a:p>
            <a:r>
              <a:rPr lang="en-US" dirty="0"/>
              <a:t>Program Workflow</a:t>
            </a:r>
            <a:endParaRPr lang="en-TH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F31737-2C51-2A5C-62CC-446715E9B534}"/>
              </a:ext>
            </a:extLst>
          </p:cNvPr>
          <p:cNvSpPr/>
          <p:nvPr/>
        </p:nvSpPr>
        <p:spPr>
          <a:xfrm>
            <a:off x="391741" y="1368210"/>
            <a:ext cx="2692807" cy="64082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dirty="0">
              <a:ln w="57150">
                <a:solidFill>
                  <a:schemeClr val="tx1"/>
                </a:solidFill>
              </a:ln>
              <a:solidFill>
                <a:srgbClr val="A4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1D758-CBD3-0F75-E8F9-3768437CE300}"/>
              </a:ext>
            </a:extLst>
          </p:cNvPr>
          <p:cNvSpPr txBox="1"/>
          <p:nvPr/>
        </p:nvSpPr>
        <p:spPr>
          <a:xfrm>
            <a:off x="546797" y="1457790"/>
            <a:ext cx="269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TH" sz="2400" dirty="0"/>
              <a:t>nput fastq.gz file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4282BB-3C63-370C-C4CF-3DDD35428A10}"/>
              </a:ext>
            </a:extLst>
          </p:cNvPr>
          <p:cNvSpPr/>
          <p:nvPr/>
        </p:nvSpPr>
        <p:spPr>
          <a:xfrm>
            <a:off x="3196173" y="1421972"/>
            <a:ext cx="724671" cy="484632"/>
          </a:xfrm>
          <a:prstGeom prst="rightArrow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B7C67-3202-7F87-1E02-1255E96791F9}"/>
              </a:ext>
            </a:extLst>
          </p:cNvPr>
          <p:cNvSpPr txBox="1"/>
          <p:nvPr/>
        </p:nvSpPr>
        <p:spPr>
          <a:xfrm>
            <a:off x="4060609" y="1284607"/>
            <a:ext cx="185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program (</a:t>
            </a:r>
            <a:r>
              <a:rPr lang="en-US" sz="2400" dirty="0" err="1"/>
              <a:t>myseq</a:t>
            </a:r>
            <a:r>
              <a:rPr lang="en-US" sz="2400" dirty="0"/>
              <a:t>)</a:t>
            </a:r>
            <a:endParaRPr lang="en-TH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613A339-3089-17F3-D548-ABC6B27BFA3D}"/>
              </a:ext>
            </a:extLst>
          </p:cNvPr>
          <p:cNvSpPr/>
          <p:nvPr/>
        </p:nvSpPr>
        <p:spPr>
          <a:xfrm>
            <a:off x="3984049" y="1301595"/>
            <a:ext cx="1998014" cy="83099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dirty="0">
              <a:ln w="57150">
                <a:solidFill>
                  <a:schemeClr val="tx1"/>
                </a:solidFill>
              </a:ln>
              <a:solidFill>
                <a:srgbClr val="A4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E53BC-425F-A55B-B75A-19B782AB3339}"/>
              </a:ext>
            </a:extLst>
          </p:cNvPr>
          <p:cNvSpPr txBox="1"/>
          <p:nvPr/>
        </p:nvSpPr>
        <p:spPr>
          <a:xfrm>
            <a:off x="7004560" y="1278511"/>
            <a:ext cx="477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dirty="0"/>
              <a:t>Calculate read length and Q-score of each read separated by barcode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FD60B18-3673-3CD0-D357-3490E63354B5}"/>
              </a:ext>
            </a:extLst>
          </p:cNvPr>
          <p:cNvSpPr/>
          <p:nvPr/>
        </p:nvSpPr>
        <p:spPr>
          <a:xfrm>
            <a:off x="6892773" y="1286815"/>
            <a:ext cx="4918694" cy="83099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dirty="0">
              <a:ln w="57150">
                <a:solidFill>
                  <a:schemeClr val="tx1"/>
                </a:solidFill>
              </a:ln>
              <a:solidFill>
                <a:srgbClr val="A40000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95C9C72-423B-84F2-9CBC-55776AA04EE1}"/>
              </a:ext>
            </a:extLst>
          </p:cNvPr>
          <p:cNvSpPr/>
          <p:nvPr/>
        </p:nvSpPr>
        <p:spPr>
          <a:xfrm>
            <a:off x="6093850" y="1421972"/>
            <a:ext cx="724671" cy="484632"/>
          </a:xfrm>
          <a:prstGeom prst="rightArrow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34FCD13-8861-3743-E80A-38A43CF113CE}"/>
              </a:ext>
            </a:extLst>
          </p:cNvPr>
          <p:cNvSpPr/>
          <p:nvPr/>
        </p:nvSpPr>
        <p:spPr>
          <a:xfrm rot="5400000">
            <a:off x="9082677" y="2419894"/>
            <a:ext cx="724671" cy="484632"/>
          </a:xfrm>
          <a:prstGeom prst="rightArrow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E0F76-2790-585D-E8B5-2CA51916DE1A}"/>
              </a:ext>
            </a:extLst>
          </p:cNvPr>
          <p:cNvSpPr txBox="1"/>
          <p:nvPr/>
        </p:nvSpPr>
        <p:spPr>
          <a:xfrm>
            <a:off x="7572600" y="3161094"/>
            <a:ext cx="365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dirty="0"/>
              <a:t>Filter reads based on </a:t>
            </a:r>
          </a:p>
          <a:p>
            <a:pPr algn="ctr"/>
            <a:r>
              <a:rPr lang="en-TH" sz="2400" dirty="0"/>
              <a:t>desired length and Q-score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3DFDA12-0658-439B-A758-6AF0CFD97D78}"/>
              </a:ext>
            </a:extLst>
          </p:cNvPr>
          <p:cNvSpPr/>
          <p:nvPr/>
        </p:nvSpPr>
        <p:spPr>
          <a:xfrm>
            <a:off x="7543943" y="3157190"/>
            <a:ext cx="3771433" cy="83099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dirty="0">
              <a:ln w="57150">
                <a:solidFill>
                  <a:schemeClr val="tx1"/>
                </a:solidFill>
              </a:ln>
              <a:solidFill>
                <a:srgbClr val="A40000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9871700-3F48-ABDA-E9A4-1D3743BDA74F}"/>
              </a:ext>
            </a:extLst>
          </p:cNvPr>
          <p:cNvSpPr/>
          <p:nvPr/>
        </p:nvSpPr>
        <p:spPr>
          <a:xfrm rot="10800000">
            <a:off x="6642224" y="3330372"/>
            <a:ext cx="724671" cy="484632"/>
          </a:xfrm>
          <a:prstGeom prst="rightArrow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971693-20E3-C915-1F30-FC30A36D8516}"/>
              </a:ext>
            </a:extLst>
          </p:cNvPr>
          <p:cNvSpPr txBox="1"/>
          <p:nvPr/>
        </p:nvSpPr>
        <p:spPr>
          <a:xfrm>
            <a:off x="2306785" y="3152410"/>
            <a:ext cx="412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dirty="0"/>
              <a:t>Plot graghs among read length, Q-score, and read density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BDC3D84-5443-ED9E-E34D-B9DB0EF4B5F3}"/>
              </a:ext>
            </a:extLst>
          </p:cNvPr>
          <p:cNvSpPr/>
          <p:nvPr/>
        </p:nvSpPr>
        <p:spPr>
          <a:xfrm>
            <a:off x="2202875" y="3157190"/>
            <a:ext cx="4331575" cy="83099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dirty="0">
              <a:ln w="57150">
                <a:solidFill>
                  <a:schemeClr val="tx1"/>
                </a:solidFill>
              </a:ln>
              <a:solidFill>
                <a:srgbClr val="A40000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A329EE7-0581-7EA0-E225-59E9A79A8577}"/>
              </a:ext>
            </a:extLst>
          </p:cNvPr>
          <p:cNvSpPr/>
          <p:nvPr/>
        </p:nvSpPr>
        <p:spPr>
          <a:xfrm rot="5400000">
            <a:off x="4006326" y="4267299"/>
            <a:ext cx="724671" cy="484632"/>
          </a:xfrm>
          <a:prstGeom prst="rightArrow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76F42-AC2F-F2A4-8C97-031C800085F8}"/>
              </a:ext>
            </a:extLst>
          </p:cNvPr>
          <p:cNvSpPr txBox="1"/>
          <p:nvPr/>
        </p:nvSpPr>
        <p:spPr>
          <a:xfrm>
            <a:off x="2306780" y="4911948"/>
            <a:ext cx="412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dirty="0"/>
              <a:t>Generate summary report in HTML format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25BAAEA-0830-4BF3-20A4-23B5406D838E}"/>
              </a:ext>
            </a:extLst>
          </p:cNvPr>
          <p:cNvSpPr/>
          <p:nvPr/>
        </p:nvSpPr>
        <p:spPr>
          <a:xfrm>
            <a:off x="2202870" y="4916728"/>
            <a:ext cx="4331575" cy="83099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dirty="0">
              <a:ln w="57150">
                <a:solidFill>
                  <a:schemeClr val="tx1"/>
                </a:solidFill>
              </a:ln>
              <a:solidFill>
                <a:srgbClr val="A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8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A9F4EC65-78CF-4889-074F-3AC7271C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75" y="0"/>
            <a:ext cx="4625467" cy="933588"/>
          </a:xfrm>
        </p:spPr>
        <p:txBody>
          <a:bodyPr>
            <a:normAutofit/>
          </a:bodyPr>
          <a:lstStyle/>
          <a:p>
            <a:r>
              <a:rPr lang="en-US" dirty="0"/>
              <a:t>Program Outputs</a:t>
            </a:r>
            <a:endParaRPr lang="en-TH" dirty="0"/>
          </a:p>
        </p:txBody>
      </p:sp>
      <p:pic>
        <p:nvPicPr>
          <p:cNvPr id="84" name="Picture 83" descr="Graphical user interface&#10;&#10;Description automatically generated">
            <a:extLst>
              <a:ext uri="{FF2B5EF4-FFF2-40B4-BE49-F238E27FC236}">
                <a16:creationId xmlns:a16="http://schemas.microsoft.com/office/drawing/2014/main" id="{E735562D-1342-87D9-E49F-F4AAA2605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5" t="6340" r="16702" b="5765"/>
          <a:stretch/>
        </p:blipFill>
        <p:spPr>
          <a:xfrm>
            <a:off x="213543" y="3049985"/>
            <a:ext cx="5258381" cy="3683323"/>
          </a:xfrm>
          <a:prstGeom prst="rect">
            <a:avLst/>
          </a:prstGeom>
        </p:spPr>
      </p:pic>
      <p:pic>
        <p:nvPicPr>
          <p:cNvPr id="86" name="Picture 85" descr="Graphical user interface&#10;&#10;Description automatically generated">
            <a:extLst>
              <a:ext uri="{FF2B5EF4-FFF2-40B4-BE49-F238E27FC236}">
                <a16:creationId xmlns:a16="http://schemas.microsoft.com/office/drawing/2014/main" id="{80C0A72E-3E1D-A6AE-8601-1ACEF7682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33" b="58157"/>
          <a:stretch/>
        </p:blipFill>
        <p:spPr>
          <a:xfrm>
            <a:off x="150675" y="933588"/>
            <a:ext cx="11827782" cy="211639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4125D6E-4AD8-D242-91BF-61316E997195}"/>
              </a:ext>
            </a:extLst>
          </p:cNvPr>
          <p:cNvSpPr/>
          <p:nvPr/>
        </p:nvSpPr>
        <p:spPr>
          <a:xfrm>
            <a:off x="1295400" y="2146300"/>
            <a:ext cx="901700" cy="903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678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77FE-0009-42D4-699C-1BC8ABE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Program Workflow (in details)</a:t>
            </a:r>
          </a:p>
        </p:txBody>
      </p:sp>
      <p:pic>
        <p:nvPicPr>
          <p:cNvPr id="1029" name="Picture 2" descr="Diagram&#10;&#10;Description automatically generated">
            <a:extLst>
              <a:ext uri="{FF2B5EF4-FFF2-40B4-BE49-F238E27FC236}">
                <a16:creationId xmlns:a16="http://schemas.microsoft.com/office/drawing/2014/main" id="{CDB64F38-BB6D-DD0E-2D03-C1E018A7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3" y="1839688"/>
            <a:ext cx="2093276" cy="301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B13051E0-9C2D-E50F-F71A-6F71BE82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09" y="1773188"/>
            <a:ext cx="1588208" cy="42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C08B9318-2380-92FC-F15F-5D7F4095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H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76255A-BE90-0969-3E3D-F0B3F8F20A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03" y="1862548"/>
            <a:ext cx="3471127" cy="409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B87D680-828A-F415-EFE5-C6065F1AC9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05" y="1845923"/>
            <a:ext cx="3092334" cy="411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954C3-00EC-A369-9E1C-E74B79C4F1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439" y="1879173"/>
            <a:ext cx="1713263" cy="4072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06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BB92-6D04-3F1F-4DB6-85A97A25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46E5-8F1A-C8CD-8EE0-51300127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Tone – read file and find Read Length</a:t>
            </a:r>
          </a:p>
          <a:p>
            <a:r>
              <a:rPr lang="en-TH" dirty="0"/>
              <a:t>Kim – Average Q-Score of each read</a:t>
            </a:r>
          </a:p>
          <a:p>
            <a:r>
              <a:rPr lang="en-TH" dirty="0"/>
              <a:t>Champ – Filtering of Q-score and read length</a:t>
            </a:r>
          </a:p>
          <a:p>
            <a:r>
              <a:rPr lang="en-TH" dirty="0"/>
              <a:t>Trey – Visualisation and report</a:t>
            </a:r>
          </a:p>
        </p:txBody>
      </p:sp>
    </p:spTree>
    <p:extLst>
      <p:ext uri="{BB962C8B-B14F-4D97-AF65-F5344CB8AC3E}">
        <p14:creationId xmlns:p14="http://schemas.microsoft.com/office/powerpoint/2010/main" val="60627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10745</TotalTime>
  <Words>440</Words>
  <Application>Microsoft Macintosh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BrowalliaNew</vt:lpstr>
      <vt:lpstr>Calibri</vt:lpstr>
      <vt:lpstr>Calibri Light</vt:lpstr>
      <vt:lpstr>Office Theme</vt:lpstr>
      <vt:lpstr>Python Project</vt:lpstr>
      <vt:lpstr>Overview</vt:lpstr>
      <vt:lpstr>PowerPoint Presentation</vt:lpstr>
      <vt:lpstr>What our program (myseq) does </vt:lpstr>
      <vt:lpstr>Program package </vt:lpstr>
      <vt:lpstr>Program Workflow</vt:lpstr>
      <vt:lpstr>Program Outputs</vt:lpstr>
      <vt:lpstr>Program Workflow (in details)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Sarawut Saephoo</dc:creator>
  <cp:lastModifiedBy>Sarawut Saephoo</cp:lastModifiedBy>
  <cp:revision>39</cp:revision>
  <dcterms:created xsi:type="dcterms:W3CDTF">2022-11-26T02:37:01Z</dcterms:created>
  <dcterms:modified xsi:type="dcterms:W3CDTF">2023-01-11T03:01:40Z</dcterms:modified>
</cp:coreProperties>
</file>