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5" r:id="rId4"/>
    <p:sldId id="261" r:id="rId5"/>
    <p:sldId id="264" r:id="rId6"/>
    <p:sldId id="271" r:id="rId7"/>
    <p:sldId id="266" r:id="rId8"/>
    <p:sldId id="268" r:id="rId9"/>
    <p:sldId id="262" r:id="rId10"/>
    <p:sldId id="272" r:id="rId11"/>
    <p:sldId id="273" r:id="rId12"/>
    <p:sldId id="263" r:id="rId13"/>
    <p:sldId id="259" r:id="rId14"/>
    <p:sldId id="274" r:id="rId15"/>
    <p:sldId id="275" r:id="rId16"/>
    <p:sldId id="280" r:id="rId17"/>
    <p:sldId id="276" r:id="rId18"/>
    <p:sldId id="269" r:id="rId19"/>
    <p:sldId id="277" r:id="rId20"/>
    <p:sldId id="279" r:id="rId21"/>
    <p:sldId id="270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78652"/>
  </p:normalViewPr>
  <p:slideViewPr>
    <p:cSldViewPr snapToGrid="0">
      <p:cViewPr varScale="1">
        <p:scale>
          <a:sx n="109" d="100"/>
          <a:sy n="109" d="100"/>
        </p:scale>
        <p:origin x="1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1072E-FD3B-4B43-8D16-A437E1D35356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F0888-A6D0-F940-A506-F6E8E139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for presentation:</a:t>
            </a:r>
          </a:p>
          <a:p>
            <a:r>
              <a:rPr lang="en-US" dirty="0"/>
              <a:t>	1. What is </a:t>
            </a:r>
            <a:r>
              <a:rPr lang="en-US" dirty="0" err="1"/>
              <a:t>sagemaker</a:t>
            </a:r>
            <a:r>
              <a:rPr lang="en-US" dirty="0"/>
              <a:t>, what is a domain, and how can people collaborate in </a:t>
            </a:r>
            <a:r>
              <a:rPr lang="en-US" dirty="0" err="1"/>
              <a:t>Sagemaker</a:t>
            </a:r>
            <a:r>
              <a:rPr lang="en-US" dirty="0"/>
              <a:t>.</a:t>
            </a:r>
          </a:p>
          <a:p>
            <a:r>
              <a:rPr lang="en-US" dirty="0"/>
              <a:t>	2. Different services provided in </a:t>
            </a:r>
            <a:r>
              <a:rPr lang="en-US" dirty="0" err="1"/>
              <a:t>Sagemaker</a:t>
            </a:r>
            <a:r>
              <a:rPr lang="en-US" dirty="0"/>
              <a:t>.</a:t>
            </a:r>
          </a:p>
          <a:p>
            <a:r>
              <a:rPr lang="en-US" dirty="0"/>
              <a:t>	3. Different libraries provided in </a:t>
            </a:r>
            <a:r>
              <a:rPr lang="en-US" dirty="0" err="1"/>
              <a:t>Sagemaker</a:t>
            </a:r>
            <a:r>
              <a:rPr lang="en-US" dirty="0"/>
              <a:t>.</a:t>
            </a:r>
          </a:p>
          <a:p>
            <a:r>
              <a:rPr lang="en-US" dirty="0"/>
              <a:t>	4. Different ways of deploying a model in </a:t>
            </a:r>
            <a:r>
              <a:rPr lang="en-US" dirty="0" err="1"/>
              <a:t>Sagemaker</a:t>
            </a:r>
            <a:r>
              <a:rPr lang="en-US" dirty="0"/>
              <a:t>.</a:t>
            </a:r>
          </a:p>
          <a:p>
            <a:r>
              <a:rPr lang="en-US" dirty="0"/>
              <a:t>	5. What is the general setup when deploying a model with </a:t>
            </a:r>
            <a:r>
              <a:rPr lang="en-US" dirty="0" err="1"/>
              <a:t>Sagemaker</a:t>
            </a:r>
            <a:r>
              <a:rPr lang="en-US" dirty="0"/>
              <a:t>.</a:t>
            </a:r>
          </a:p>
          <a:p>
            <a:r>
              <a:rPr lang="en-US" dirty="0"/>
              <a:t>	6. Deploying a model using s3 and model artifacts.</a:t>
            </a:r>
          </a:p>
          <a:p>
            <a:r>
              <a:rPr lang="en-US" dirty="0"/>
              <a:t>		Demo</a:t>
            </a:r>
          </a:p>
          <a:p>
            <a:r>
              <a:rPr lang="en-US" dirty="0"/>
              <a:t>	7. Deploying a model using a docker container.</a:t>
            </a:r>
          </a:p>
          <a:p>
            <a:r>
              <a:rPr lang="en-US" dirty="0"/>
              <a:t>		Demo</a:t>
            </a:r>
          </a:p>
          <a:p>
            <a:r>
              <a:rPr lang="en-US" dirty="0"/>
              <a:t>	8. Different ways of inferencing</a:t>
            </a:r>
          </a:p>
          <a:p>
            <a:r>
              <a:rPr lang="en-US" dirty="0"/>
              <a:t>	9. Training a model in </a:t>
            </a:r>
            <a:r>
              <a:rPr lang="en-US" dirty="0" err="1"/>
              <a:t>Sagemaker</a:t>
            </a:r>
            <a:r>
              <a:rPr lang="en-US" dirty="0"/>
              <a:t> using docker container and training data stored in s3, and finally deploying it to an endpoint.</a:t>
            </a:r>
          </a:p>
          <a:p>
            <a:r>
              <a:rPr lang="en-US" dirty="0"/>
              <a:t>	10. An example workflow for training and deploying the model on </a:t>
            </a:r>
            <a:r>
              <a:rPr lang="en-US" dirty="0" err="1"/>
              <a:t>Sagemaker</a:t>
            </a:r>
            <a:r>
              <a:rPr lang="en-US" dirty="0"/>
              <a:t> (for a Kaggle competition, a more complex model than the simple one)</a:t>
            </a:r>
          </a:p>
          <a:p>
            <a:r>
              <a:rPr lang="en-US" dirty="0"/>
              <a:t>		Demo</a:t>
            </a:r>
          </a:p>
          <a:p>
            <a:r>
              <a:rPr lang="en-US" dirty="0"/>
              <a:t>	11. Questions and review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F0888-A6D0-F940-A506-F6E8E139FD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4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 pretrained model being deployed on </a:t>
            </a:r>
            <a:r>
              <a:rPr lang="en-US" dirty="0" err="1"/>
              <a:t>Sagemaker</a:t>
            </a:r>
            <a:r>
              <a:rPr lang="en-US" dirty="0"/>
              <a:t>.</a:t>
            </a:r>
          </a:p>
          <a:p>
            <a:pPr marL="228600" indent="-228600">
              <a:buAutoNum type="arabicPeriod"/>
            </a:pPr>
            <a:r>
              <a:rPr lang="en-US" dirty="0"/>
              <a:t>Setup for a pretrained model deployed on a custom docker container</a:t>
            </a:r>
          </a:p>
          <a:p>
            <a:pPr marL="228600" indent="-228600">
              <a:buAutoNum type="arabicPeriod"/>
            </a:pPr>
            <a:r>
              <a:rPr lang="en-US" dirty="0"/>
              <a:t>A model trained and deployed on </a:t>
            </a:r>
            <a:r>
              <a:rPr lang="en-US" dirty="0" err="1"/>
              <a:t>Sagemaker</a:t>
            </a:r>
            <a:r>
              <a:rPr lang="en-US" dirty="0"/>
              <a:t>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F0888-A6D0-F940-A506-F6E8E139FD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48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the model artifact configured (</a:t>
            </a:r>
            <a:r>
              <a:rPr lang="en-US" dirty="0" err="1"/>
              <a:t>inference.py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Dump the model artifacts, store them in s3</a:t>
            </a:r>
          </a:p>
          <a:p>
            <a:r>
              <a:rPr lang="en-US" dirty="0"/>
              <a:t>Loading a prebuilt image (Explain why an image is necessary)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F0888-A6D0-F940-A506-F6E8E139FD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88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F0888-A6D0-F940-A506-F6E8E139FD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provides their own docker images.</a:t>
            </a:r>
          </a:p>
          <a:p>
            <a:r>
              <a:rPr lang="en-US" dirty="0"/>
              <a:t>We can use our own images if we want</a:t>
            </a:r>
          </a:p>
          <a:p>
            <a:r>
              <a:rPr lang="en-US" dirty="0"/>
              <a:t>Push the image to </a:t>
            </a:r>
            <a:r>
              <a:rPr lang="en-US" dirty="0" err="1"/>
              <a:t>ecr</a:t>
            </a:r>
            <a:r>
              <a:rPr lang="en-US" dirty="0"/>
              <a:t> and create your model</a:t>
            </a:r>
          </a:p>
          <a:p>
            <a:r>
              <a:rPr lang="en-US" dirty="0"/>
              <a:t>The image must have a server built in it and should expose port 8080 (In this case a flask server)</a:t>
            </a:r>
          </a:p>
          <a:p>
            <a:r>
              <a:rPr lang="en-US" dirty="0"/>
              <a:t>The server should have 2 endpoints, /ping and /invocations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F0888-A6D0-F940-A506-F6E8E139FD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50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have an (separate) image for training and inference.</a:t>
            </a:r>
          </a:p>
          <a:p>
            <a:r>
              <a:rPr lang="en-US" dirty="0"/>
              <a:t>The input data must be stored in s3 (or some other storage)</a:t>
            </a:r>
          </a:p>
          <a:p>
            <a:r>
              <a:rPr lang="en-US" dirty="0"/>
              <a:t>The model will be output to an s3 bucket</a:t>
            </a:r>
          </a:p>
          <a:p>
            <a:r>
              <a:rPr lang="en-US" dirty="0"/>
              <a:t>The output model can be set up with an endpoint and deployed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F0888-A6D0-F940-A506-F6E8E139FD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37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F0888-A6D0-F940-A506-F6E8E139FD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1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Channels</a:t>
            </a:r>
          </a:p>
          <a:p>
            <a:r>
              <a:rPr lang="en-US" dirty="0"/>
              <a:t>Output configuration (s3 bucket)</a:t>
            </a:r>
          </a:p>
          <a:p>
            <a:r>
              <a:rPr lang="en-US" dirty="0"/>
              <a:t>How the above two gets mounted into the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F0888-A6D0-F940-A506-F6E8E139FD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85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the s3 object from training gets mounted into the image for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F0888-A6D0-F940-A506-F6E8E139FD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F47C-DD0E-19BE-5B88-1DAB46582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29EF1-6757-0D6D-82D7-479A4E3E3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32A5B-C15E-3E51-9DB7-7DF3CB0F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4DF4-71F5-BD49-9BFB-A0FB175E5B14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316F-D123-C841-2A98-86177E32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E91FD-6A1A-45B6-6248-9FF5FEBF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30EA-284D-5246-A368-5AA66B58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4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6369-2E2A-B286-B3D9-72B8A342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035D8-E74A-3C9C-FB8B-B331947D8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6AF97-C5C3-2E83-4CAC-C8CF0430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4DF4-71F5-BD49-9BFB-A0FB175E5B14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B64BE-5981-5D5C-E320-17A33F66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728DD-AA28-D0B8-456B-2F1EBCD3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30EA-284D-5246-A368-5AA66B58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0126C-D28A-390E-A91A-5AE02364F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75C1-EDE7-0EC0-35A5-B0019EF94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CF4B9-5C51-6F3C-5168-E7CE8260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4DF4-71F5-BD49-9BFB-A0FB175E5B14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C421B-EE20-E9B2-A1C4-3C1800FB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6D3DD-30E1-68BC-0DE8-0EF1C9E8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30EA-284D-5246-A368-5AA66B58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1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8EEA-142D-C4F3-2283-59CDCB85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2B68-D173-B991-7E17-117BDB377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03B12-0F69-7E54-5779-CE498C63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4DF4-71F5-BD49-9BFB-A0FB175E5B14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2700E-2ADD-34EE-3D91-F30AD120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BCD60-B118-4A8F-A07D-4DE42038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30EA-284D-5246-A368-5AA66B58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0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A207-46CA-7974-BC68-F0BAAC4B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96C2D-F37F-8B25-8224-2894F0372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64DF0-C027-27CF-EB75-213C8F82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4DF4-71F5-BD49-9BFB-A0FB175E5B14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EEE70-6D86-182E-EB6A-C287CF1D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BC390-C649-50F0-9754-E543C14F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30EA-284D-5246-A368-5AA66B58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926-FBB0-3653-703C-CDB35885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1DEE-7F90-4B38-05FC-E5AC8EA8D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9EDC3-E410-6B58-9A29-C9383AC9B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F6002-4D5B-F7B1-75C4-C426F23B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4DF4-71F5-BD49-9BFB-A0FB175E5B14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8A462-3004-7362-657F-E4B42EAB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F6269-FCC9-0D84-EF01-961F8C79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30EA-284D-5246-A368-5AA66B58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3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170F-7532-4D6F-FAD6-269867BA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DF48F-ACD6-3438-F1C9-7C9E0E233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201A2-9D0F-6D7F-5474-51D4DDA4E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6FF23-60A6-4B98-169C-B8EC972C6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DD063-B194-0747-3673-D10235D42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59614-D1A2-6B93-0517-D61874D1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4DF4-71F5-BD49-9BFB-A0FB175E5B14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38FB6-3D4B-35E5-7F4F-532CB648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39F77-E155-F771-A0CD-1FC522F0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30EA-284D-5246-A368-5AA66B58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2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5347-51DF-0030-8FB3-BA2B1F8E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DC897-3D9C-9906-F928-E6D5BAA3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4DF4-71F5-BD49-9BFB-A0FB175E5B14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BECC0-13C9-FB27-57F5-E4D43855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1832E-6A61-4C4C-9B51-2F900C34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30EA-284D-5246-A368-5AA66B58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CAE36-7261-47A3-BDDC-3A09CECD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4DF4-71F5-BD49-9BFB-A0FB175E5B14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205F5-F864-4439-C3A1-058BE9C5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1DB90-D024-279E-BCAD-B4347059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30EA-284D-5246-A368-5AA66B58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BE81-A0AE-2C13-1CAD-46278AFD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15E50-8D93-42CF-C353-3E670E5F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F7ECF-64D0-6651-B198-99E2DE0AA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2C9C3-EA13-9911-D0DC-C872DCB1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4DF4-71F5-BD49-9BFB-A0FB175E5B14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80BEA-6E4A-5FDE-FA74-4F6E4F12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C8C4F-926F-B756-4F0D-7655140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30EA-284D-5246-A368-5AA66B58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5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C092-B736-99A2-1382-30F1461D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57F93-4C4C-F131-6037-6143FD5C0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3C157-2554-AE11-8D8E-E531603A8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01779-9141-A125-D59E-9D3B1394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4DF4-71F5-BD49-9BFB-A0FB175E5B14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B2C0C-72FD-A694-C131-7DFBE818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6BEB2-FE69-ADDA-43E7-33423206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30EA-284D-5246-A368-5AA66B58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8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40440-CC87-10F1-1DC1-E9EB391F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2CC8E-2EDD-D17B-D215-8851FFED5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B82A7-90B7-6FA1-E54C-914350036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4DF4-71F5-BD49-9BFB-A0FB175E5B14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A6471-6AA6-F624-99BD-C92CD30E3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53573-6116-F2D4-BF29-85AD10193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130EA-284D-5246-A368-5AA66B58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AB6E21-B091-9D59-186B-FFFB5E6EB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chemeClr val="bg2"/>
                </a:solidFill>
              </a:rPr>
              <a:t>AWS </a:t>
            </a:r>
            <a:r>
              <a:rPr lang="en-US" dirty="0" err="1">
                <a:solidFill>
                  <a:schemeClr val="bg2"/>
                </a:solidFill>
              </a:rPr>
              <a:t>Sagemaker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8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E9BD-6443-8D65-9A6D-E31AD07D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setup for custom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B8179-D217-C159-5E67-709B9C082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The container must have a server running (</a:t>
            </a:r>
            <a:r>
              <a:rPr lang="en-US" dirty="0" err="1"/>
              <a:t>e.g</a:t>
            </a:r>
            <a:r>
              <a:rPr lang="en-US" dirty="0"/>
              <a:t>: Flask, </a:t>
            </a:r>
            <a:r>
              <a:rPr lang="en-US" dirty="0" err="1"/>
              <a:t>FastAPI</a:t>
            </a:r>
            <a:r>
              <a:rPr lang="en-US" dirty="0"/>
              <a:t>)</a:t>
            </a:r>
          </a:p>
          <a:p>
            <a:r>
              <a:rPr lang="en-US" dirty="0"/>
              <a:t>The server startup should be done through a file called ‘serve’</a:t>
            </a:r>
          </a:p>
          <a:p>
            <a:pPr lvl="1"/>
            <a:r>
              <a:rPr lang="en-US" dirty="0" err="1"/>
              <a:t>Sagemaker</a:t>
            </a:r>
            <a:r>
              <a:rPr lang="en-US" dirty="0"/>
              <a:t> runs ‘docker exec &lt;</a:t>
            </a:r>
            <a:r>
              <a:rPr lang="en-US" dirty="0" err="1"/>
              <a:t>container_name</a:t>
            </a:r>
            <a:r>
              <a:rPr lang="en-US" dirty="0"/>
              <a:t>&gt; serve’ when deployed for inference</a:t>
            </a:r>
          </a:p>
          <a:p>
            <a:pPr lvl="1"/>
            <a:r>
              <a:rPr lang="en-US" dirty="0"/>
              <a:t>The container should expose port 8080</a:t>
            </a:r>
          </a:p>
          <a:p>
            <a:r>
              <a:rPr lang="en-US" dirty="0"/>
              <a:t>The server should have two endpoints</a:t>
            </a:r>
          </a:p>
          <a:p>
            <a:pPr lvl="1"/>
            <a:r>
              <a:rPr lang="en-US" dirty="0"/>
              <a:t>/ping: A GET endpoint which acts as a health check for the model and endpoint. </a:t>
            </a:r>
            <a:r>
              <a:rPr lang="en-US" dirty="0" err="1"/>
              <a:t>Sagemaker</a:t>
            </a:r>
            <a:r>
              <a:rPr lang="en-US" dirty="0"/>
              <a:t> uses this to see if the endpoint and model initializes properly.</a:t>
            </a:r>
          </a:p>
          <a:p>
            <a:pPr lvl="1"/>
            <a:r>
              <a:rPr lang="en-US" dirty="0"/>
              <a:t>/invocations: A POST endpoint which is used to do the inference and sending the response</a:t>
            </a:r>
          </a:p>
        </p:txBody>
      </p:sp>
    </p:spTree>
    <p:extLst>
      <p:ext uri="{BB962C8B-B14F-4D97-AF65-F5344CB8AC3E}">
        <p14:creationId xmlns:p14="http://schemas.microsoft.com/office/powerpoint/2010/main" val="228510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68D4-C99C-0D8F-EE02-3F00F676B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Upload the docker container to Amazon ECR</a:t>
            </a:r>
          </a:p>
          <a:p>
            <a:r>
              <a:rPr lang="en-US" dirty="0"/>
              <a:t>Create a model which uses the ECR repository as inference image</a:t>
            </a:r>
          </a:p>
          <a:p>
            <a:r>
              <a:rPr lang="en-US" dirty="0"/>
              <a:t>Follow the usual endpoint creation process (create endpoint configuration and endpoint)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7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5BB0-34E7-A005-54E8-FC50FFA28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395864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14C2-5BAE-6361-D5C9-E3524133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Training a model (in </a:t>
            </a:r>
            <a:r>
              <a:rPr lang="en-US" dirty="0" err="1"/>
              <a:t>Sagemaker</a:t>
            </a:r>
            <a:r>
              <a:rPr lang="en-US" dirty="0"/>
              <a:t>) and deploying an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A6583-599C-F27C-BCBC-C2914550F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69" y="2250627"/>
            <a:ext cx="10515600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Dockerfile</a:t>
            </a:r>
            <a:r>
              <a:rPr lang="en-US" dirty="0"/>
              <a:t> remains unchanged</a:t>
            </a:r>
          </a:p>
          <a:p>
            <a:pPr lvl="1"/>
            <a:r>
              <a:rPr lang="en-US" dirty="0" err="1"/>
              <a:t>Sagemaker</a:t>
            </a:r>
            <a:r>
              <a:rPr lang="en-US" dirty="0"/>
              <a:t> suggests using two separate images for training and inference (here we are only using one for simplicity)</a:t>
            </a:r>
          </a:p>
          <a:p>
            <a:r>
              <a:rPr lang="en-US" dirty="0"/>
              <a:t>Load the training data (</a:t>
            </a:r>
            <a:r>
              <a:rPr lang="en-US" dirty="0" err="1"/>
              <a:t>diabetes.csv</a:t>
            </a:r>
            <a:r>
              <a:rPr lang="en-US" dirty="0"/>
              <a:t>) into a S3 bucket</a:t>
            </a:r>
          </a:p>
          <a:p>
            <a:r>
              <a:rPr lang="en-US" dirty="0"/>
              <a:t>Upload the docker image to ECR (training and inference images)</a:t>
            </a:r>
          </a:p>
          <a:p>
            <a:r>
              <a:rPr lang="en-US" dirty="0"/>
              <a:t>Create a training job in </a:t>
            </a:r>
            <a:r>
              <a:rPr lang="en-US" dirty="0" err="1"/>
              <a:t>Sagemaker</a:t>
            </a:r>
            <a:r>
              <a:rPr lang="en-US" dirty="0"/>
              <a:t>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9C4F-5F81-37FE-F6CD-77FB7BC6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training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5AE08-DD7C-639D-A8BD-3C2E7596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training job is an instance used for training a model using an </a:t>
            </a:r>
            <a:r>
              <a:rPr lang="en-US" dirty="0" err="1"/>
              <a:t>aws</a:t>
            </a:r>
            <a:r>
              <a:rPr lang="en-US" dirty="0"/>
              <a:t> machine</a:t>
            </a:r>
          </a:p>
          <a:p>
            <a:r>
              <a:rPr lang="en-US" dirty="0" err="1"/>
              <a:t>Entrypoint</a:t>
            </a:r>
            <a:r>
              <a:rPr lang="en-US" dirty="0"/>
              <a:t> in the docker image for training,</a:t>
            </a:r>
          </a:p>
          <a:p>
            <a:pPr lvl="1"/>
            <a:r>
              <a:rPr lang="en-US" dirty="0"/>
              <a:t>Docker exec &lt;</a:t>
            </a:r>
            <a:r>
              <a:rPr lang="en-US" dirty="0" err="1"/>
              <a:t>containername</a:t>
            </a:r>
            <a:r>
              <a:rPr lang="en-US" dirty="0"/>
              <a:t>&gt; train</a:t>
            </a:r>
          </a:p>
          <a:p>
            <a:r>
              <a:rPr lang="en-US" dirty="0"/>
              <a:t>How to set up a training job,</a:t>
            </a:r>
          </a:p>
          <a:p>
            <a:pPr lvl="1"/>
            <a:r>
              <a:rPr lang="en-US" dirty="0"/>
              <a:t>Specify training image</a:t>
            </a:r>
          </a:p>
          <a:p>
            <a:pPr lvl="1"/>
            <a:r>
              <a:rPr lang="en-US" dirty="0"/>
              <a:t>Specify the compute instance (what machine it runs on)</a:t>
            </a:r>
          </a:p>
          <a:p>
            <a:pPr lvl="1"/>
            <a:r>
              <a:rPr lang="en-US" dirty="0"/>
              <a:t>Hyper parameters (Key value pair)</a:t>
            </a:r>
          </a:p>
          <a:p>
            <a:pPr lvl="1"/>
            <a:r>
              <a:rPr lang="en-US" dirty="0"/>
              <a:t>Input data configurations (Channels)</a:t>
            </a:r>
          </a:p>
          <a:p>
            <a:pPr lvl="1"/>
            <a:r>
              <a:rPr lang="en-US" dirty="0"/>
              <a:t>Model output location (</a:t>
            </a:r>
            <a:r>
              <a:rPr lang="en-US" dirty="0" err="1"/>
              <a:t>e.g</a:t>
            </a:r>
            <a:r>
              <a:rPr lang="en-US" dirty="0"/>
              <a:t>: S3 bucket URI)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5285-F5AA-A307-3BE2-8A9973E6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B316-1D2B-092C-7BA6-F6035D551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1879" cy="4351338"/>
          </a:xfrm>
        </p:spPr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will mount the following directories,</a:t>
            </a:r>
          </a:p>
          <a:p>
            <a:pPr lvl="1"/>
            <a:r>
              <a:rPr lang="en-US" dirty="0"/>
              <a:t>Model output location: S3 prefix -&gt; /opt/ml/model/</a:t>
            </a:r>
          </a:p>
          <a:p>
            <a:pPr lvl="2"/>
            <a:r>
              <a:rPr lang="en-US" dirty="0"/>
              <a:t>Writing to /opt/ml/model/ will store it in the bucket prefix</a:t>
            </a:r>
          </a:p>
          <a:p>
            <a:pPr lvl="1"/>
            <a:r>
              <a:rPr lang="en-US" dirty="0"/>
              <a:t>Hyperparameters: The key value pairs -&gt; /opt/ml/input/config/</a:t>
            </a:r>
            <a:r>
              <a:rPr lang="en-US" dirty="0" err="1"/>
              <a:t>hyperparameters.json</a:t>
            </a:r>
            <a:endParaRPr lang="en-US" dirty="0"/>
          </a:p>
          <a:p>
            <a:pPr lvl="1"/>
            <a:r>
              <a:rPr lang="en-US" dirty="0"/>
              <a:t>Channels: Suppose a channel is set for an S3 prefix,</a:t>
            </a:r>
          </a:p>
          <a:p>
            <a:pPr lvl="2"/>
            <a:r>
              <a:rPr lang="en-US" dirty="0"/>
              <a:t>S3 prefix -&gt; /opt/ml/data/&lt;</a:t>
            </a:r>
            <a:r>
              <a:rPr lang="en-US" dirty="0" err="1"/>
              <a:t>channel_name</a:t>
            </a:r>
            <a:r>
              <a:rPr lang="en-US" dirty="0"/>
              <a:t>&gt;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4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BD2E55-5EF1-0B6A-860D-558EED8D1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41786"/>
            <a:ext cx="7772400" cy="31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85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6ED3-C6D6-11CA-B371-64E1A1E9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Train script walkthrough</a:t>
            </a:r>
          </a:p>
        </p:txBody>
      </p:sp>
    </p:spTree>
    <p:extLst>
      <p:ext uri="{BB962C8B-B14F-4D97-AF65-F5344CB8AC3E}">
        <p14:creationId xmlns:p14="http://schemas.microsoft.com/office/powerpoint/2010/main" val="223461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E82C-9608-39CD-EEE2-9BE02BEA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7CA10-5952-064B-810A-A59A9AD1A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the model saved in a S3 prefix</a:t>
            </a:r>
          </a:p>
          <a:p>
            <a:r>
              <a:rPr lang="en-US" dirty="0"/>
              <a:t>Register it as a model in </a:t>
            </a:r>
            <a:r>
              <a:rPr lang="en-US" dirty="0" err="1"/>
              <a:t>Sagemaker</a:t>
            </a:r>
            <a:endParaRPr lang="en-US" dirty="0"/>
          </a:p>
          <a:p>
            <a:r>
              <a:rPr lang="en-US" dirty="0"/>
              <a:t>Attach the image used for inference (can be the same image provided it has a script called ‘serve’)</a:t>
            </a:r>
          </a:p>
          <a:p>
            <a:r>
              <a:rPr lang="en-US" dirty="0"/>
              <a:t>Follow the previously mentioned procedure to deploy the model to an endpoint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0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D9D7-571B-A18F-4C67-EC278306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0C09-A0BA-C6E7-CA4D-2B954C02F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Dockerfile</a:t>
            </a:r>
            <a:r>
              <a:rPr lang="en-US" dirty="0"/>
              <a:t> remains same</a:t>
            </a:r>
          </a:p>
          <a:p>
            <a:pPr lvl="1"/>
            <a:r>
              <a:rPr lang="en-US" dirty="0"/>
              <a:t>Or if you want different </a:t>
            </a:r>
            <a:r>
              <a:rPr lang="en-US" dirty="0" err="1"/>
              <a:t>dockerfiles</a:t>
            </a:r>
            <a:r>
              <a:rPr lang="en-US" dirty="0"/>
              <a:t>, only install dependencies for the server</a:t>
            </a:r>
          </a:p>
          <a:p>
            <a:r>
              <a:rPr lang="en-US" dirty="0"/>
              <a:t>The inference script/server (serve) will have to load the model from the mounted S3 bucket</a:t>
            </a:r>
          </a:p>
          <a:p>
            <a:pPr lvl="1"/>
            <a:r>
              <a:rPr lang="en-US" dirty="0"/>
              <a:t>When specifying model artifacts with an inference image, the model artifacts are available at /opt/ml/model/ (in an uncompressed form)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62FD-4788-C66E-AE7B-DF3B25F2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sagemaker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6FEC-AC84-767B-626D-8C3302AF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machine learning platform for developing, training and deploying models on AWS.</a:t>
            </a:r>
          </a:p>
          <a:p>
            <a:r>
              <a:rPr lang="en-US" dirty="0"/>
              <a:t>Integrated with various other AWS services (s3, ec2, etc.)</a:t>
            </a:r>
          </a:p>
          <a:p>
            <a:r>
              <a:rPr lang="en-US" dirty="0"/>
              <a:t>Some of the services,</a:t>
            </a:r>
          </a:p>
          <a:p>
            <a:pPr lvl="1"/>
            <a:r>
              <a:rPr lang="en-US" dirty="0"/>
              <a:t>Processing (preprocessing jobs) : Read training data from s3 (or others, possibly), pre-process and output to s3.</a:t>
            </a:r>
          </a:p>
          <a:p>
            <a:pPr lvl="1"/>
            <a:r>
              <a:rPr lang="en-US" dirty="0"/>
              <a:t>Training (Training jobs, Algorithms, Hyperparameter tuning jobs)</a:t>
            </a:r>
          </a:p>
          <a:p>
            <a:pPr lvl="1"/>
            <a:r>
              <a:rPr lang="en-US" dirty="0"/>
              <a:t>Inference (Deploying a model, deploying an endpoint for model, etc.)</a:t>
            </a:r>
          </a:p>
          <a:p>
            <a:pPr lvl="1"/>
            <a:r>
              <a:rPr lang="en-US" dirty="0"/>
              <a:t>And others (Notebooks, Labelling jobs, Foundation models, etc.)</a:t>
            </a:r>
          </a:p>
        </p:txBody>
      </p:sp>
    </p:spTree>
    <p:extLst>
      <p:ext uri="{BB962C8B-B14F-4D97-AF65-F5344CB8AC3E}">
        <p14:creationId xmlns:p14="http://schemas.microsoft.com/office/powerpoint/2010/main" val="152166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71B2EC-8C94-A63A-90B4-31A0AC852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60" y="2130793"/>
            <a:ext cx="9998040" cy="28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5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4AFA-875D-D56C-982D-B18F4B18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Walkthrough</a:t>
            </a:r>
          </a:p>
        </p:txBody>
      </p:sp>
    </p:spTree>
    <p:extLst>
      <p:ext uri="{BB962C8B-B14F-4D97-AF65-F5344CB8AC3E}">
        <p14:creationId xmlns:p14="http://schemas.microsoft.com/office/powerpoint/2010/main" val="1458029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00AC-ED94-1B5D-7E1F-8EE5C36C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services</a:t>
            </a:r>
          </a:p>
        </p:txBody>
      </p:sp>
    </p:spTree>
    <p:extLst>
      <p:ext uri="{BB962C8B-B14F-4D97-AF65-F5344CB8AC3E}">
        <p14:creationId xmlns:p14="http://schemas.microsoft.com/office/powerpoint/2010/main" val="118241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1561-19ED-B359-20B0-EA7001AD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7145-EFD0-4997-8681-4CEBB3ED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trained on the diabetes dataset.</a:t>
            </a:r>
          </a:p>
          <a:p>
            <a:r>
              <a:rPr lang="en-US" dirty="0"/>
              <a:t>A simple </a:t>
            </a:r>
            <a:r>
              <a:rPr lang="en-US" dirty="0" err="1"/>
              <a:t>sklearn</a:t>
            </a:r>
            <a:r>
              <a:rPr lang="en-US" dirty="0"/>
              <a:t> linear regression model.</a:t>
            </a:r>
          </a:p>
          <a:p>
            <a:r>
              <a:rPr lang="en-US" dirty="0"/>
              <a:t>Train script run through.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3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422B-5D46-40D3-4F2E-143BCB7A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C7D1-19C6-1A22-8B18-765FC4E3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Deploying a pretrained model and host an inference endpoint using </a:t>
            </a:r>
            <a:r>
              <a:rPr lang="en-US" dirty="0" err="1"/>
              <a:t>Sagemaker</a:t>
            </a:r>
            <a:r>
              <a:rPr lang="en-US" dirty="0"/>
              <a:t> docker image.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a custom docker images for inference.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model in </a:t>
            </a:r>
            <a:r>
              <a:rPr lang="en-US" dirty="0" err="1"/>
              <a:t>Sagemaker</a:t>
            </a:r>
            <a:r>
              <a:rPr lang="en-US" dirty="0"/>
              <a:t>, hosting an inference endpoint using custom docker images and deploying for inference.</a:t>
            </a:r>
          </a:p>
          <a:p>
            <a:pPr lvl="1"/>
            <a:r>
              <a:rPr lang="en-US" dirty="0"/>
              <a:t>Training data stored in S3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1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6C30-4A9A-899F-3103-09B408A4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Deploying a pretrained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A58E-AD89-B434-CADB-4C92BB177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Train the model (locally)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the model artifacts (using </a:t>
            </a:r>
            <a:r>
              <a:rPr lang="en-US" dirty="0" err="1"/>
              <a:t>joblib</a:t>
            </a:r>
            <a:r>
              <a:rPr lang="en-US" dirty="0"/>
              <a:t> /pickle python library or some other library)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inference script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Specify how to load model (</a:t>
            </a:r>
            <a:r>
              <a:rPr lang="en-US" dirty="0" err="1"/>
              <a:t>model_fn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Specify how to read inference input (</a:t>
            </a:r>
            <a:r>
              <a:rPr lang="en-US" dirty="0" err="1"/>
              <a:t>input_fn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Specify how to predict (</a:t>
            </a:r>
            <a:r>
              <a:rPr lang="en-US" dirty="0" err="1"/>
              <a:t>predict_fn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Specify how to return output (</a:t>
            </a:r>
            <a:r>
              <a:rPr lang="en-US" dirty="0" err="1"/>
              <a:t>output_fn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final model artifact (</a:t>
            </a:r>
            <a:r>
              <a:rPr lang="en-US" dirty="0" err="1"/>
              <a:t>model.joblb</a:t>
            </a:r>
            <a:r>
              <a:rPr lang="en-US" dirty="0"/>
              <a:t> + </a:t>
            </a:r>
            <a:r>
              <a:rPr lang="en-US" dirty="0" err="1"/>
              <a:t>inference.py</a:t>
            </a:r>
            <a:r>
              <a:rPr lang="en-US" dirty="0"/>
              <a:t> = </a:t>
            </a:r>
            <a:r>
              <a:rPr lang="en-US" dirty="0" err="1"/>
              <a:t>model.tar.gz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665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4C9FE-D1AD-452B-5D02-88DE2CBC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48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Upload the final artifact to an S3 bucket.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Specify docker image used for running the model</a:t>
            </a:r>
          </a:p>
          <a:p>
            <a:pPr lvl="1"/>
            <a:r>
              <a:rPr lang="en-US" dirty="0"/>
              <a:t>To allow inference for models, they should be executed inside of a docker container.</a:t>
            </a:r>
          </a:p>
          <a:p>
            <a:pPr lvl="1"/>
            <a:r>
              <a:rPr lang="en-US" dirty="0" err="1"/>
              <a:t>Sagemaker</a:t>
            </a:r>
            <a:r>
              <a:rPr lang="en-US" dirty="0"/>
              <a:t> provides images for popular frameworks (</a:t>
            </a:r>
            <a:r>
              <a:rPr lang="en-US" dirty="0" err="1"/>
              <a:t>Sagemaker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Create an endpoint configuration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Create endpoint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CB26-D836-1BC7-90ED-4EF536B4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Endpoint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24FB-61E3-19C2-EF45-B1FBD37E1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configuration for an endpoint specifying,</a:t>
            </a:r>
          </a:p>
          <a:p>
            <a:pPr lvl="1"/>
            <a:r>
              <a:rPr lang="en-US" dirty="0"/>
              <a:t>The models (multiple models can be hosted on the same endpoint) used by endpoint</a:t>
            </a:r>
          </a:p>
          <a:p>
            <a:pPr lvl="1"/>
            <a:r>
              <a:rPr lang="en-US" dirty="0"/>
              <a:t>The instance (machine) to run the model and endpoint</a:t>
            </a:r>
          </a:p>
          <a:p>
            <a:pPr lvl="1"/>
            <a:r>
              <a:rPr lang="en-US" dirty="0"/>
              <a:t>Endpoint type (Realtime or serverless)</a:t>
            </a:r>
          </a:p>
        </p:txBody>
      </p:sp>
    </p:spTree>
    <p:extLst>
      <p:ext uri="{BB962C8B-B14F-4D97-AF65-F5344CB8AC3E}">
        <p14:creationId xmlns:p14="http://schemas.microsoft.com/office/powerpoint/2010/main" val="1058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3C88-FB71-4154-9153-53EFC520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Run through and python SDK deployment</a:t>
            </a:r>
          </a:p>
        </p:txBody>
      </p:sp>
    </p:spTree>
    <p:extLst>
      <p:ext uri="{BB962C8B-B14F-4D97-AF65-F5344CB8AC3E}">
        <p14:creationId xmlns:p14="http://schemas.microsoft.com/office/powerpoint/2010/main" val="346975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1C16-0B53-F594-EAEB-683DDBD6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Using a custom docker image for 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5C0F-7E1C-3607-6C24-7E4BB8E3E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898"/>
            <a:ext cx="10515600" cy="4351338"/>
          </a:xfrm>
        </p:spPr>
        <p:txBody>
          <a:bodyPr/>
          <a:lstStyle/>
          <a:p>
            <a:r>
              <a:rPr lang="en-US" dirty="0"/>
              <a:t>Two possible ways to handle deployment to an endpoint,</a:t>
            </a:r>
          </a:p>
          <a:p>
            <a:pPr lvl="1"/>
            <a:r>
              <a:rPr lang="en-US" dirty="0"/>
              <a:t>Have the trained model inside of the container</a:t>
            </a:r>
          </a:p>
          <a:p>
            <a:pPr lvl="1"/>
            <a:r>
              <a:rPr lang="en-US" dirty="0"/>
              <a:t>Have the trained model artifact (</a:t>
            </a:r>
            <a:r>
              <a:rPr lang="en-US" dirty="0" err="1"/>
              <a:t>model.joblib</a:t>
            </a:r>
            <a:r>
              <a:rPr lang="en-US" dirty="0"/>
              <a:t>) in an S3 bucket and handle loading the model in the inference script.</a:t>
            </a:r>
          </a:p>
          <a:p>
            <a:r>
              <a:rPr lang="en-US" dirty="0" err="1"/>
              <a:t>Dockerfile</a:t>
            </a:r>
            <a:r>
              <a:rPr lang="en-US" dirty="0"/>
              <a:t> run through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7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6842</TotalTime>
  <Words>1293</Words>
  <Application>Microsoft Macintosh PowerPoint</Application>
  <PresentationFormat>Widescreen</PresentationFormat>
  <Paragraphs>138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AWS Sagemaker</vt:lpstr>
      <vt:lpstr>What is sagemaker</vt:lpstr>
      <vt:lpstr>A simple machine learning model</vt:lpstr>
      <vt:lpstr>Scenarios</vt:lpstr>
      <vt:lpstr>1. Deploying a pretrained model</vt:lpstr>
      <vt:lpstr>PowerPoint Presentation</vt:lpstr>
      <vt:lpstr>7. Endpoint configuration</vt:lpstr>
      <vt:lpstr>Run through and python SDK deployment</vt:lpstr>
      <vt:lpstr>2. Using a custom docker image for model deployment</vt:lpstr>
      <vt:lpstr>Inference setup for custom container</vt:lpstr>
      <vt:lpstr>PowerPoint Presentation</vt:lpstr>
      <vt:lpstr>Code walkthrough</vt:lpstr>
      <vt:lpstr>3. Training a model (in Sagemaker) and deploying an endpoint</vt:lpstr>
      <vt:lpstr>Sagemaker training job</vt:lpstr>
      <vt:lpstr>Behind the scenes</vt:lpstr>
      <vt:lpstr>PowerPoint Presentation</vt:lpstr>
      <vt:lpstr>Train script walkthrough</vt:lpstr>
      <vt:lpstr>After training</vt:lpstr>
      <vt:lpstr>Inference image</vt:lpstr>
      <vt:lpstr>PowerPoint Presentation</vt:lpstr>
      <vt:lpstr>Walkthrough</vt:lpstr>
      <vt:lpstr>Other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Sagemaker</dc:title>
  <dc:creator>Udagama, Danuk (STFC,DL,HC)</dc:creator>
  <cp:lastModifiedBy>Udagama, Danuk (STFC,DL,HC)</cp:lastModifiedBy>
  <cp:revision>16</cp:revision>
  <dcterms:created xsi:type="dcterms:W3CDTF">2024-03-13T15:11:17Z</dcterms:created>
  <dcterms:modified xsi:type="dcterms:W3CDTF">2024-03-18T09:13:50Z</dcterms:modified>
</cp:coreProperties>
</file>