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4"/>
  </p:notesMasterIdLst>
  <p:handoutMasterIdLst>
    <p:handoutMasterId r:id="rId35"/>
  </p:handoutMasterIdLst>
  <p:sldIdLst>
    <p:sldId id="260" r:id="rId2"/>
    <p:sldId id="264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88" r:id="rId12"/>
    <p:sldId id="289" r:id="rId13"/>
    <p:sldId id="295" r:id="rId14"/>
    <p:sldId id="298" r:id="rId15"/>
    <p:sldId id="299" r:id="rId16"/>
    <p:sldId id="294" r:id="rId17"/>
    <p:sldId id="290" r:id="rId18"/>
    <p:sldId id="309" r:id="rId19"/>
    <p:sldId id="291" r:id="rId20"/>
    <p:sldId id="310" r:id="rId21"/>
    <p:sldId id="297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292" r:id="rId32"/>
    <p:sldId id="29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2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39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376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6AC1C1D-8DE8-454D-8ACE-E96FE005D9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809AF2-CEB7-4F6A-A27B-928B8B2E6D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D82B3-EF6D-4BD8-93E0-5C8EB0FADB6E}" type="datetimeFigureOut">
              <a:rPr lang="es-AR" smtClean="0"/>
              <a:t>6/3/2023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8139870-BB4B-44F2-B9B9-BCA55069F9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668AB2-2774-4251-BE9E-29A161BE59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24C5F-D5C7-4544-90B0-C5E5878135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1368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84DF4-CC8D-4AB2-A5D0-F7B0EFE6C907}" type="datetimeFigureOut">
              <a:rPr lang="es-AR" smtClean="0"/>
              <a:t>6/3/2023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6CC8B-3606-45D9-8F75-FA5507B536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92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u="sng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6CC8B-3606-45D9-8F75-FA5507B536CA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7976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u="sng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6CC8B-3606-45D9-8F75-FA5507B536CA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2830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u="sng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6CC8B-3606-45D9-8F75-FA5507B536CA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151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u="sng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6CC8B-3606-45D9-8F75-FA5507B536CA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0244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u="sng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6CC8B-3606-45D9-8F75-FA5507B536CA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302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4145279"/>
            <a:ext cx="11262866" cy="2245285"/>
          </a:xfrm>
          <a:prstGeom prst="rect">
            <a:avLst/>
          </a:prstGeom>
          <a:solidFill>
            <a:srgbClr val="662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124" y="3041409"/>
            <a:ext cx="1116427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3A20342A-79CD-483E-8AF7-8313CA88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24" y="1387555"/>
            <a:ext cx="8876668" cy="1591366"/>
          </a:xfrm>
        </p:spPr>
        <p:txBody>
          <a:bodyPr>
            <a:noAutofit/>
          </a:bodyPr>
          <a:lstStyle>
            <a:lvl1pPr>
              <a:defRPr lang="es-ES" sz="4000" b="0" kern="1200" cap="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AR" dirty="0"/>
          </a:p>
        </p:txBody>
      </p:sp>
      <p:pic>
        <p:nvPicPr>
          <p:cNvPr id="10" name="Picture 2" descr="UAIOnline Ultra">
            <a:extLst>
              <a:ext uri="{FF2B5EF4-FFF2-40B4-BE49-F238E27FC236}">
                <a16:creationId xmlns:a16="http://schemas.microsoft.com/office/drawing/2014/main" id="{E7C8F655-89B4-47E6-BA4D-177F0160DF5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913" y="4873150"/>
            <a:ext cx="2983487" cy="78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logo-UAI-nuevo-250 | Congreso de Cicatrización de Heridas">
            <a:extLst>
              <a:ext uri="{FF2B5EF4-FFF2-40B4-BE49-F238E27FC236}">
                <a16:creationId xmlns:a16="http://schemas.microsoft.com/office/drawing/2014/main" id="{65D132C4-CD4F-4972-9F51-47663BD7D2E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20" b="29542"/>
          <a:stretch/>
        </p:blipFill>
        <p:spPr bwMode="auto">
          <a:xfrm>
            <a:off x="446534" y="631496"/>
            <a:ext cx="2545884" cy="6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arcador de posición de imagen 11" descr="Logo facultad&#10;">
            <a:extLst>
              <a:ext uri="{FF2B5EF4-FFF2-40B4-BE49-F238E27FC236}">
                <a16:creationId xmlns:a16="http://schemas.microsoft.com/office/drawing/2014/main" id="{952B7A0A-C3F3-436E-BDED-F16879BC6A0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26001" y="1324746"/>
            <a:ext cx="1920875" cy="1654175"/>
          </a:xfrm>
        </p:spPr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3380556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rgbClr val="662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9580134" cy="101380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8" name="Picture 2" descr="UAIOnline Ultra">
            <a:extLst>
              <a:ext uri="{FF2B5EF4-FFF2-40B4-BE49-F238E27FC236}">
                <a16:creationId xmlns:a16="http://schemas.microsoft.com/office/drawing/2014/main" id="{CBFC0A98-7AC3-44C0-B991-D9DC2D0BFF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932" y="729658"/>
            <a:ext cx="1581086" cy="41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78102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662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9" name="Picture 2" descr="UAIOnline Ultra">
            <a:extLst>
              <a:ext uri="{FF2B5EF4-FFF2-40B4-BE49-F238E27FC236}">
                <a16:creationId xmlns:a16="http://schemas.microsoft.com/office/drawing/2014/main" id="{675FA85D-67BD-41E2-8A54-9A21EFBC11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487" y="5481827"/>
            <a:ext cx="2983487" cy="78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92551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rgbClr val="662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9583739" cy="988332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9" name="Picture 2" descr="UAIOnline Ultra">
            <a:extLst>
              <a:ext uri="{FF2B5EF4-FFF2-40B4-BE49-F238E27FC236}">
                <a16:creationId xmlns:a16="http://schemas.microsoft.com/office/drawing/2014/main" id="{8C5EDCA6-3445-48DA-BA2B-18D731C30F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932" y="729658"/>
            <a:ext cx="1581086" cy="41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63766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rgbClr val="662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9468329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2"/>
            <a:ext cx="5393103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 u="sng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707" y="2250892"/>
            <a:ext cx="5393101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3" name="Picture 2" descr="UAIOnline Ultra">
            <a:extLst>
              <a:ext uri="{FF2B5EF4-FFF2-40B4-BE49-F238E27FC236}">
                <a16:creationId xmlns:a16="http://schemas.microsoft.com/office/drawing/2014/main" id="{5E285A8B-ACD0-40A5-BE31-440EE676FC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932" y="729658"/>
            <a:ext cx="1581086" cy="41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5518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3694437" cy="6038086"/>
          </a:xfrm>
          <a:prstGeom prst="rect">
            <a:avLst/>
          </a:prstGeom>
          <a:solidFill>
            <a:srgbClr val="662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7"/>
            <a:ext cx="3339158" cy="2803655"/>
          </a:xfrm>
        </p:spPr>
        <p:txBody>
          <a:bodyPr anchor="t"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9" name="Picture 2" descr="UAIOnline Ultra">
            <a:extLst>
              <a:ext uri="{FF2B5EF4-FFF2-40B4-BE49-F238E27FC236}">
                <a16:creationId xmlns:a16="http://schemas.microsoft.com/office/drawing/2014/main" id="{985F790E-31CB-494D-9F8C-0757D8167F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13" y="5948076"/>
            <a:ext cx="2198272" cy="58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0912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rgbClr val="662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176" y="572048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0" name="Picture 2" descr="UAIOnline Ultra">
            <a:extLst>
              <a:ext uri="{FF2B5EF4-FFF2-40B4-BE49-F238E27FC236}">
                <a16:creationId xmlns:a16="http://schemas.microsoft.com/office/drawing/2014/main" id="{92008831-0394-41C2-8834-95FC87BA92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0" y="6001680"/>
            <a:ext cx="132917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82704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8729607-A7E4-4405-A56C-77696C40FFD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179"/>
            <a:ext cx="12192000" cy="630821"/>
          </a:xfrm>
          <a:prstGeom prst="rect">
            <a:avLst/>
          </a:prstGeom>
          <a:solidFill>
            <a:srgbClr val="662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2" descr="UAIOnline Ultra">
            <a:extLst>
              <a:ext uri="{FF2B5EF4-FFF2-40B4-BE49-F238E27FC236}">
                <a16:creationId xmlns:a16="http://schemas.microsoft.com/office/drawing/2014/main" id="{E4031F4A-C2C5-4A14-A0D8-904A518254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300" y="6380424"/>
            <a:ext cx="1581086" cy="41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86639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2D6E202-B606-4609-B914-27C9371A1F6D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689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6" r:id="rId7"/>
    <p:sldLayoutId id="2147483775" r:id="rId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>
            <a:extLst>
              <a:ext uri="{FF2B5EF4-FFF2-40B4-BE49-F238E27FC236}">
                <a16:creationId xmlns:a16="http://schemas.microsoft.com/office/drawing/2014/main" id="{536CFBD4-0D4D-43F7-91B1-8ED10DB67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176" y="2927487"/>
            <a:ext cx="11078210" cy="590321"/>
          </a:xfrm>
        </p:spPr>
        <p:txBody>
          <a:bodyPr/>
          <a:lstStyle/>
          <a:p>
            <a:r>
              <a:rPr lang="es-AR" dirty="0">
                <a:solidFill>
                  <a:srgbClr val="662937"/>
                </a:solidFill>
              </a:rPr>
              <a:t>Mg. Nicolás </a:t>
            </a:r>
            <a:r>
              <a:rPr lang="es-AR" dirty="0" err="1">
                <a:solidFill>
                  <a:srgbClr val="662937"/>
                </a:solidFill>
              </a:rPr>
              <a:t>battaglia</a:t>
            </a:r>
            <a:endParaRPr lang="es-AR" dirty="0">
              <a:solidFill>
                <a:srgbClr val="662937"/>
              </a:solidFill>
            </a:endParaRPr>
          </a:p>
        </p:txBody>
      </p:sp>
      <p:pic>
        <p:nvPicPr>
          <p:cNvPr id="8194" name="Picture 2" descr="UAIOnline Ultra">
            <a:extLst>
              <a:ext uri="{FF2B5EF4-FFF2-40B4-BE49-F238E27FC236}">
                <a16:creationId xmlns:a16="http://schemas.microsoft.com/office/drawing/2014/main" id="{E210D410-026C-4305-87D5-80358B4CF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821" y="4899981"/>
            <a:ext cx="3542919" cy="93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logo-UAI-nuevo-250 | Congreso de Cicatrización de Heridas">
            <a:extLst>
              <a:ext uri="{FF2B5EF4-FFF2-40B4-BE49-F238E27FC236}">
                <a16:creationId xmlns:a16="http://schemas.microsoft.com/office/drawing/2014/main" id="{49BB4F9F-7C77-4416-BB3E-AE29B12729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20" b="29542"/>
          <a:stretch/>
        </p:blipFill>
        <p:spPr bwMode="auto">
          <a:xfrm>
            <a:off x="413176" y="565994"/>
            <a:ext cx="2545884" cy="6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Logo">
            <a:extLst>
              <a:ext uri="{FF2B5EF4-FFF2-40B4-BE49-F238E27FC236}">
                <a16:creationId xmlns:a16="http://schemas.microsoft.com/office/drawing/2014/main" id="{3BBF0169-10E8-4D3D-8682-C8A07CDC6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390" y="1275092"/>
            <a:ext cx="2020996" cy="202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36B6728-F978-4577-89F5-F7FCF33CC742}"/>
              </a:ext>
            </a:extLst>
          </p:cNvPr>
          <p:cNvSpPr txBox="1"/>
          <p:nvPr/>
        </p:nvSpPr>
        <p:spPr>
          <a:xfrm>
            <a:off x="413176" y="1732854"/>
            <a:ext cx="88639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662937"/>
                </a:solidFill>
              </a:rPr>
              <a:t>PROGRAMACIÓN Y ESTRUCTURAS DE DATOS</a:t>
            </a:r>
            <a:endParaRPr lang="es-AR" sz="3200" b="1" dirty="0">
              <a:solidFill>
                <a:srgbClr val="662937"/>
              </a:solidFill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11DB7A91-8606-44EB-AF5A-3A67A239C6C2}"/>
              </a:ext>
            </a:extLst>
          </p:cNvPr>
          <p:cNvCxnSpPr>
            <a:cxnSpLocks/>
          </p:cNvCxnSpPr>
          <p:nvPr/>
        </p:nvCxnSpPr>
        <p:spPr>
          <a:xfrm>
            <a:off x="508000" y="2810072"/>
            <a:ext cx="8321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528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E32549B-1EC0-42F8-A984-2AB2DBB5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variables</a:t>
            </a:r>
            <a:br>
              <a:rPr lang="es-ES" sz="2800" b="0" i="0" u="none" strike="noStrike" dirty="0">
                <a:effectLst/>
                <a:latin typeface="Arial" panose="020B0604020202020204" pitchFamily="34" charset="0"/>
              </a:rPr>
            </a:br>
            <a:endParaRPr lang="es-A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F6D9D6-1586-4531-8244-A114113D9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ES" dirty="0"/>
              <a:t>Sintaxis para declarar variables</a:t>
            </a:r>
          </a:p>
          <a:p>
            <a:pPr lvl="1"/>
            <a:r>
              <a:rPr lang="es-ES" b="1" i="1" dirty="0">
                <a:solidFill>
                  <a:srgbClr val="FF0000"/>
                </a:solidFill>
                <a:latin typeface="Lucida Sans Unicode" pitchFamily="34" charset="0"/>
              </a:rPr>
              <a:t>Tipo de dato  </a:t>
            </a:r>
            <a:r>
              <a:rPr lang="es-ES" b="1" i="1" dirty="0" err="1">
                <a:latin typeface="Lucida Sans Unicode" pitchFamily="34" charset="0"/>
              </a:rPr>
              <a:t>NombreVariable</a:t>
            </a:r>
            <a:r>
              <a:rPr lang="es-ES" b="1" i="1" dirty="0">
                <a:latin typeface="Lucida Sans Unicode" pitchFamily="34" charset="0"/>
              </a:rPr>
              <a:t> </a:t>
            </a:r>
            <a:r>
              <a:rPr lang="es-ES" b="1" i="1" dirty="0">
                <a:solidFill>
                  <a:schemeClr val="tx1"/>
                </a:solidFill>
                <a:latin typeface="Lucida Sans Unicode" pitchFamily="34" charset="0"/>
              </a:rPr>
              <a:t>;</a:t>
            </a:r>
          </a:p>
          <a:p>
            <a:r>
              <a:rPr lang="es-ES" dirty="0"/>
              <a:t>Ejemplos de variables de tipo valor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r>
              <a:rPr lang="es-ES" dirty="0"/>
              <a:t>Ejemplos de variables de tipo referencia</a:t>
            </a:r>
          </a:p>
          <a:p>
            <a:endParaRPr lang="es-E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D46D16-4A06-4231-A8EA-990AC4631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744" y="3429000"/>
            <a:ext cx="6705600" cy="10156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/>
          <a:p>
            <a:pPr marL="279400" indent="-279400">
              <a:defRPr/>
            </a:pPr>
            <a:r>
              <a:rPr lang="es-ES" sz="2000" dirty="0" err="1">
                <a:latin typeface="Lucida Sans Typewriter" pitchFamily="49" charset="0"/>
              </a:rPr>
              <a:t>i</a:t>
            </a:r>
            <a:r>
              <a:rPr lang="es-ES" sz="2000" b="0" dirty="0" err="1">
                <a:latin typeface="Lucida Sans Typewriter" pitchFamily="49" charset="0"/>
              </a:rPr>
              <a:t>nt</a:t>
            </a:r>
            <a:r>
              <a:rPr lang="es-ES" sz="2000" b="0" dirty="0">
                <a:latin typeface="Lucida Sans Typewriter" pitchFamily="49" charset="0"/>
              </a:rPr>
              <a:t> Divisor;</a:t>
            </a:r>
          </a:p>
          <a:p>
            <a:pPr marL="279400" indent="-279400">
              <a:defRPr/>
            </a:pPr>
            <a:r>
              <a:rPr lang="es-ES" sz="2000" dirty="0" err="1">
                <a:latin typeface="Lucida Sans Typewriter" pitchFamily="49" charset="0"/>
              </a:rPr>
              <a:t>double</a:t>
            </a:r>
            <a:r>
              <a:rPr lang="es-ES" sz="2000" b="0" dirty="0">
                <a:latin typeface="Lucida Sans Typewriter" pitchFamily="49" charset="0"/>
              </a:rPr>
              <a:t>  Dividendo;</a:t>
            </a:r>
          </a:p>
          <a:p>
            <a:pPr marL="279400" indent="-279400">
              <a:defRPr/>
            </a:pPr>
            <a:r>
              <a:rPr lang="es-ES" sz="2000" dirty="0" err="1">
                <a:latin typeface="Lucida Sans Typewriter" pitchFamily="49" charset="0"/>
              </a:rPr>
              <a:t>char</a:t>
            </a:r>
            <a:r>
              <a:rPr lang="es-ES" sz="2000" dirty="0">
                <a:latin typeface="Lucida Sans Typewriter" pitchFamily="49" charset="0"/>
              </a:rPr>
              <a:t> </a:t>
            </a:r>
            <a:r>
              <a:rPr lang="es-ES" sz="2000" dirty="0" err="1">
                <a:latin typeface="Lucida Sans Typewriter" pitchFamily="49" charset="0"/>
              </a:rPr>
              <a:t>x,y,z</a:t>
            </a:r>
            <a:r>
              <a:rPr lang="es-ES" sz="2000" dirty="0">
                <a:latin typeface="Lucida Sans Typewriter" pitchFamily="49" charset="0"/>
              </a:rPr>
              <a:t>; </a:t>
            </a:r>
            <a:endParaRPr lang="es-ES" sz="2000" b="0" dirty="0">
              <a:latin typeface="Lucida Sans Typewriter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F75D5F-5AC0-4BA9-A1B5-EB88DF2AA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317" y="5373216"/>
            <a:ext cx="6781800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/>
          <a:p>
            <a:pPr marL="279400" indent="-279400">
              <a:defRPr/>
            </a:pPr>
            <a:r>
              <a:rPr lang="es-ES" dirty="0" err="1">
                <a:latin typeface="Lucida Sans Typewriter" pitchFamily="49" charset="0"/>
              </a:rPr>
              <a:t>f</a:t>
            </a:r>
            <a:r>
              <a:rPr lang="es-ES" b="0" dirty="0" err="1">
                <a:latin typeface="Lucida Sans Typewriter" pitchFamily="49" charset="0"/>
              </a:rPr>
              <a:t>orm</a:t>
            </a:r>
            <a:r>
              <a:rPr lang="es-ES" b="0" dirty="0">
                <a:latin typeface="Lucida Sans Typewriter" pitchFamily="49" charset="0"/>
              </a:rPr>
              <a:t> Formulario;</a:t>
            </a:r>
          </a:p>
          <a:p>
            <a:pPr marL="279400" indent="-279400">
              <a:defRPr/>
            </a:pPr>
            <a:r>
              <a:rPr lang="es-ES" dirty="0" err="1">
                <a:latin typeface="Lucida Sans Typewriter" pitchFamily="49" charset="0"/>
              </a:rPr>
              <a:t>s</a:t>
            </a:r>
            <a:r>
              <a:rPr lang="es-ES" b="0" dirty="0" err="1">
                <a:latin typeface="Lucida Sans Typewriter" pitchFamily="49" charset="0"/>
              </a:rPr>
              <a:t>tring</a:t>
            </a:r>
            <a:r>
              <a:rPr lang="es-ES" b="0" dirty="0">
                <a:latin typeface="Lucida Sans Typewriter" pitchFamily="49" charset="0"/>
              </a:rPr>
              <a:t> Apellido;</a:t>
            </a:r>
          </a:p>
        </p:txBody>
      </p:sp>
    </p:spTree>
    <p:extLst>
      <p:ext uri="{BB962C8B-B14F-4D97-AF65-F5344CB8AC3E}">
        <p14:creationId xmlns:p14="http://schemas.microsoft.com/office/powerpoint/2010/main" val="2834984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E32549B-1EC0-42F8-A984-2AB2DBB5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variables</a:t>
            </a:r>
            <a:br>
              <a:rPr lang="es-ES" sz="2800" b="0" i="0" u="none" strike="noStrike" dirty="0">
                <a:effectLst/>
                <a:latin typeface="Arial" panose="020B0604020202020204" pitchFamily="34" charset="0"/>
              </a:rPr>
            </a:br>
            <a:endParaRPr lang="es-A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F6D9D6-1586-4531-8244-A114113D9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ES" dirty="0"/>
              <a:t>Sintaxis para declarar variables</a:t>
            </a:r>
          </a:p>
          <a:p>
            <a:pPr lvl="1"/>
            <a:r>
              <a:rPr lang="es-ES" b="1" i="1" dirty="0">
                <a:solidFill>
                  <a:srgbClr val="FF0000"/>
                </a:solidFill>
                <a:latin typeface="Lucida Sans Unicode" pitchFamily="34" charset="0"/>
              </a:rPr>
              <a:t>Tipo de dato  </a:t>
            </a:r>
            <a:r>
              <a:rPr lang="es-ES" b="1" i="1" dirty="0" err="1">
                <a:latin typeface="Lucida Sans Unicode" pitchFamily="34" charset="0"/>
              </a:rPr>
              <a:t>NombreVariable</a:t>
            </a:r>
            <a:r>
              <a:rPr lang="es-ES" b="1" i="1" dirty="0">
                <a:latin typeface="Lucida Sans Unicode" pitchFamily="34" charset="0"/>
              </a:rPr>
              <a:t> </a:t>
            </a:r>
            <a:r>
              <a:rPr lang="es-ES" b="1" i="1" dirty="0">
                <a:solidFill>
                  <a:schemeClr val="tx1"/>
                </a:solidFill>
                <a:latin typeface="Lucida Sans Unicode" pitchFamily="34" charset="0"/>
              </a:rPr>
              <a:t>;</a:t>
            </a:r>
          </a:p>
          <a:p>
            <a:r>
              <a:rPr lang="es-ES" dirty="0"/>
              <a:t>Ejemplos de variables de tipo valor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r>
              <a:rPr lang="es-ES" dirty="0"/>
              <a:t>Ejemplos de variables de tipo referencia</a:t>
            </a:r>
          </a:p>
          <a:p>
            <a:endParaRPr lang="es-E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D46D16-4A06-4231-A8EA-990AC4631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744" y="3429000"/>
            <a:ext cx="6705600" cy="10156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/>
          <a:p>
            <a:pPr marL="279400" indent="-279400">
              <a:defRPr/>
            </a:pPr>
            <a:r>
              <a:rPr lang="es-ES" sz="2000" dirty="0" err="1">
                <a:latin typeface="Lucida Sans Typewriter" pitchFamily="49" charset="0"/>
              </a:rPr>
              <a:t>i</a:t>
            </a:r>
            <a:r>
              <a:rPr lang="es-ES" sz="2000" b="0" dirty="0" err="1">
                <a:latin typeface="Lucida Sans Typewriter" pitchFamily="49" charset="0"/>
              </a:rPr>
              <a:t>nt</a:t>
            </a:r>
            <a:r>
              <a:rPr lang="es-ES" sz="2000" b="0" dirty="0">
                <a:latin typeface="Lucida Sans Typewriter" pitchFamily="49" charset="0"/>
              </a:rPr>
              <a:t> Divisor;</a:t>
            </a:r>
          </a:p>
          <a:p>
            <a:pPr marL="279400" indent="-279400">
              <a:defRPr/>
            </a:pPr>
            <a:r>
              <a:rPr lang="es-ES" sz="2000" dirty="0" err="1">
                <a:latin typeface="Lucida Sans Typewriter" pitchFamily="49" charset="0"/>
              </a:rPr>
              <a:t>double</a:t>
            </a:r>
            <a:r>
              <a:rPr lang="es-ES" sz="2000" b="0" dirty="0">
                <a:latin typeface="Lucida Sans Typewriter" pitchFamily="49" charset="0"/>
              </a:rPr>
              <a:t>  Dividendo;</a:t>
            </a:r>
          </a:p>
          <a:p>
            <a:pPr marL="279400" indent="-279400">
              <a:defRPr/>
            </a:pPr>
            <a:r>
              <a:rPr lang="es-ES" sz="2000" dirty="0" err="1">
                <a:latin typeface="Lucida Sans Typewriter" pitchFamily="49" charset="0"/>
              </a:rPr>
              <a:t>char</a:t>
            </a:r>
            <a:r>
              <a:rPr lang="es-ES" sz="2000" dirty="0">
                <a:latin typeface="Lucida Sans Typewriter" pitchFamily="49" charset="0"/>
              </a:rPr>
              <a:t> </a:t>
            </a:r>
            <a:r>
              <a:rPr lang="es-ES" sz="2000" dirty="0" err="1">
                <a:latin typeface="Lucida Sans Typewriter" pitchFamily="49" charset="0"/>
              </a:rPr>
              <a:t>x,y,z</a:t>
            </a:r>
            <a:r>
              <a:rPr lang="es-ES" sz="2000" dirty="0">
                <a:latin typeface="Lucida Sans Typewriter" pitchFamily="49" charset="0"/>
              </a:rPr>
              <a:t>; </a:t>
            </a:r>
            <a:endParaRPr lang="es-ES" sz="2000" b="0" dirty="0">
              <a:latin typeface="Lucida Sans Typewriter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F75D5F-5AC0-4BA9-A1B5-EB88DF2AA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317" y="5373216"/>
            <a:ext cx="6781800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/>
          <a:p>
            <a:pPr marL="279400" indent="-279400">
              <a:defRPr/>
            </a:pPr>
            <a:r>
              <a:rPr lang="es-ES" dirty="0" err="1">
                <a:latin typeface="Lucida Sans Typewriter" pitchFamily="49" charset="0"/>
              </a:rPr>
              <a:t>f</a:t>
            </a:r>
            <a:r>
              <a:rPr lang="es-ES" b="0" dirty="0" err="1">
                <a:latin typeface="Lucida Sans Typewriter" pitchFamily="49" charset="0"/>
              </a:rPr>
              <a:t>orm</a:t>
            </a:r>
            <a:r>
              <a:rPr lang="es-ES" b="0" dirty="0">
                <a:latin typeface="Lucida Sans Typewriter" pitchFamily="49" charset="0"/>
              </a:rPr>
              <a:t> Formulario;</a:t>
            </a:r>
          </a:p>
          <a:p>
            <a:pPr marL="279400" indent="-279400">
              <a:defRPr/>
            </a:pPr>
            <a:r>
              <a:rPr lang="es-ES" dirty="0" err="1">
                <a:latin typeface="Lucida Sans Typewriter" pitchFamily="49" charset="0"/>
              </a:rPr>
              <a:t>s</a:t>
            </a:r>
            <a:r>
              <a:rPr lang="es-ES" b="0" dirty="0" err="1">
                <a:latin typeface="Lucida Sans Typewriter" pitchFamily="49" charset="0"/>
              </a:rPr>
              <a:t>tring</a:t>
            </a:r>
            <a:r>
              <a:rPr lang="es-ES" b="0" dirty="0">
                <a:latin typeface="Lucida Sans Typewriter" pitchFamily="49" charset="0"/>
              </a:rPr>
              <a:t> Apellido;</a:t>
            </a:r>
          </a:p>
        </p:txBody>
      </p:sp>
    </p:spTree>
    <p:extLst>
      <p:ext uri="{BB962C8B-B14F-4D97-AF65-F5344CB8AC3E}">
        <p14:creationId xmlns:p14="http://schemas.microsoft.com/office/powerpoint/2010/main" val="3723017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E32549B-1EC0-42F8-A984-2AB2DBB5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variables</a:t>
            </a:r>
            <a:br>
              <a:rPr lang="es-ES" sz="2800" b="0" i="0" u="none" strike="noStrike" dirty="0">
                <a:effectLst/>
                <a:latin typeface="Arial" panose="020B0604020202020204" pitchFamily="34" charset="0"/>
              </a:rPr>
            </a:br>
            <a:endParaRPr lang="es-A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F6D9D6-1586-4531-8244-A114113D9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ES" dirty="0"/>
              <a:t>Sintaxis para asignar valor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2DD6370-F5FE-49F9-9394-AE95B0080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49" y="3100484"/>
            <a:ext cx="72009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93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6303CD-80DF-4FCF-931A-947A0335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Opeadores</a:t>
            </a:r>
            <a:r>
              <a:rPr lang="es-AR" dirty="0"/>
              <a:t> </a:t>
            </a:r>
            <a:r>
              <a:rPr lang="es-AR" dirty="0" err="1"/>
              <a:t>logicos</a:t>
            </a:r>
            <a:endParaRPr lang="es-AR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EA033DA-E3E9-4CFE-8766-E7EA69EE1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540" y="2015854"/>
            <a:ext cx="7724442" cy="454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65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E32549B-1EC0-42F8-A984-2AB2DBB5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b="0" i="0" u="none" strike="noStrike" dirty="0">
                <a:effectLst/>
                <a:latin typeface="Arial" panose="020B0604020202020204" pitchFamily="34" charset="0"/>
              </a:rPr>
              <a:t>Vectores y matrices</a:t>
            </a:r>
            <a:br>
              <a:rPr lang="es-ES" sz="2800" b="0" i="0" u="none" strike="noStrike" dirty="0">
                <a:effectLst/>
                <a:latin typeface="Arial" panose="020B0604020202020204" pitchFamily="34" charset="0"/>
              </a:rPr>
            </a:br>
            <a:endParaRPr lang="es-A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F6D9D6-1586-4531-8244-A114113D9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AR" b="1" dirty="0" err="1"/>
              <a:t>Estaticos</a:t>
            </a:r>
            <a:endParaRPr lang="es-AR" b="1" dirty="0"/>
          </a:p>
          <a:p>
            <a:pPr lvl="1" algn="just"/>
            <a:r>
              <a:rPr lang="es-AR" dirty="0" err="1"/>
              <a:t>Int</a:t>
            </a:r>
            <a:r>
              <a:rPr lang="es-AR" dirty="0"/>
              <a:t>[] array = new </a:t>
            </a:r>
            <a:r>
              <a:rPr lang="es-AR" dirty="0" err="1"/>
              <a:t>int</a:t>
            </a:r>
            <a:r>
              <a:rPr lang="es-AR" dirty="0"/>
              <a:t>[2]</a:t>
            </a:r>
          </a:p>
          <a:p>
            <a:pPr algn="just"/>
            <a:r>
              <a:rPr lang="es-AR" b="1" dirty="0"/>
              <a:t>Dinámicos</a:t>
            </a:r>
          </a:p>
          <a:p>
            <a:pPr lvl="1" algn="just"/>
            <a:r>
              <a:rPr lang="es-AR" dirty="0" err="1"/>
              <a:t>Array.Resize</a:t>
            </a:r>
            <a:r>
              <a:rPr lang="es-AR" dirty="0"/>
              <a:t>(</a:t>
            </a:r>
            <a:r>
              <a:rPr lang="es-AR" dirty="0" err="1"/>
              <a:t>ref</a:t>
            </a:r>
            <a:r>
              <a:rPr lang="es-AR" dirty="0"/>
              <a:t> array,4);</a:t>
            </a:r>
          </a:p>
          <a:p>
            <a:pPr algn="just"/>
            <a:r>
              <a:rPr lang="es-AR" b="1" dirty="0"/>
              <a:t>Matiz</a:t>
            </a:r>
            <a:r>
              <a:rPr lang="es-AR" dirty="0"/>
              <a:t> (Array multidimensional)</a:t>
            </a:r>
          </a:p>
          <a:p>
            <a:pPr lvl="1" algn="just"/>
            <a:r>
              <a:rPr lang="es-AR" dirty="0" err="1"/>
              <a:t>Int</a:t>
            </a:r>
            <a:r>
              <a:rPr lang="es-AR" dirty="0"/>
              <a:t>[,] matriz = new </a:t>
            </a:r>
            <a:r>
              <a:rPr lang="es-AR" dirty="0" err="1"/>
              <a:t>int</a:t>
            </a:r>
            <a:r>
              <a:rPr lang="es-AR" dirty="0"/>
              <a:t>[100,200]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30806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E32549B-1EC0-42F8-A984-2AB2DBB5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b="0" i="0" u="none" strike="noStrike" dirty="0">
                <a:effectLst/>
                <a:latin typeface="Arial" panose="020B0604020202020204" pitchFamily="34" charset="0"/>
              </a:rPr>
              <a:t>Vectores y matrices</a:t>
            </a:r>
            <a:br>
              <a:rPr lang="es-ES" sz="2800" b="0" i="0" u="none" strike="noStrike" dirty="0">
                <a:effectLst/>
                <a:latin typeface="Arial" panose="020B0604020202020204" pitchFamily="34" charset="0"/>
              </a:rPr>
            </a:br>
            <a:endParaRPr lang="es-A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F6D9D6-1586-4531-8244-A114113D9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AR" dirty="0"/>
              <a:t>Un elemento es un valor en un ARRAY, y su longitud es el numero total de elementos que puede contener.</a:t>
            </a:r>
          </a:p>
          <a:p>
            <a:pPr algn="just"/>
            <a:r>
              <a:rPr lang="es-AR" dirty="0"/>
              <a:t>Posee un limite inferior de CERO por default y cualquier numero de limite superior</a:t>
            </a:r>
          </a:p>
          <a:p>
            <a:pPr algn="just"/>
            <a:r>
              <a:rPr lang="es-AR" dirty="0"/>
              <a:t>Tiene capacidad fija</a:t>
            </a:r>
          </a:p>
          <a:p>
            <a:pPr algn="just"/>
            <a:r>
              <a:rPr lang="es-AR" dirty="0"/>
              <a:t>Para ampliar capacidad hay que crear nuevo array o usar RESIZE (copia de forma transparente)</a:t>
            </a:r>
          </a:p>
          <a:p>
            <a:pPr algn="just"/>
            <a:r>
              <a:rPr lang="es-AR" dirty="0"/>
              <a:t>Tamaño máximo: 2 </a:t>
            </a:r>
            <a:r>
              <a:rPr lang="es-AR" dirty="0" err="1"/>
              <a:t>gb</a:t>
            </a:r>
            <a:r>
              <a:rPr lang="es-AR" dirty="0"/>
              <a:t> en 64 bits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46B7AA6-BB7C-4084-849C-CE4A0A63DE69}"/>
              </a:ext>
            </a:extLst>
          </p:cNvPr>
          <p:cNvSpPr txBox="1"/>
          <p:nvPr/>
        </p:nvSpPr>
        <p:spPr>
          <a:xfrm>
            <a:off x="926184" y="5128429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alt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AR" alt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[] array = new </a:t>
            </a:r>
            <a:r>
              <a:rPr lang="es-AR" alt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AR" alt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[4];</a:t>
            </a:r>
            <a:r>
              <a:rPr lang="es-AR" altLang="es-AR" sz="1100" dirty="0"/>
              <a:t> </a:t>
            </a:r>
            <a:endParaRPr lang="es-AR" altLang="es-AR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b="1" i="0" u="sng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1" i="0" u="sng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</a:rPr>
              <a:t>Array.Resize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(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</a:rPr>
              <a:t>ref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 array, 2);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s-AR" altLang="es-AR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412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6303CD-80DF-4FCF-931A-947A0335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Estructuras de repetición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3498E38-E90C-4D75-A0EE-0A655CEE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En C# las entradas y salidas se manejan como flujos</a:t>
            </a:r>
          </a:p>
          <a:p>
            <a:r>
              <a:rPr lang="es-AR" b="1" dirty="0">
                <a:solidFill>
                  <a:schemeClr val="tx1"/>
                </a:solidFill>
              </a:rPr>
              <a:t>Salida de datos por Pantalla</a:t>
            </a:r>
          </a:p>
          <a:p>
            <a:pPr lvl="1"/>
            <a:r>
              <a:rPr lang="es-ES" dirty="0" err="1">
                <a:solidFill>
                  <a:schemeClr val="tx1"/>
                </a:solidFill>
              </a:rPr>
              <a:t>Console.WriteLine</a:t>
            </a:r>
            <a:r>
              <a:rPr lang="es-ES" dirty="0">
                <a:solidFill>
                  <a:schemeClr val="tx1"/>
                </a:solidFill>
              </a:rPr>
              <a:t>("Introduzca un texto");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      </a:t>
            </a:r>
            <a:r>
              <a:rPr lang="es-ES" dirty="0" err="1">
                <a:solidFill>
                  <a:schemeClr val="tx1"/>
                </a:solidFill>
              </a:rPr>
              <a:t>String</a:t>
            </a:r>
            <a:r>
              <a:rPr lang="es-ES" dirty="0">
                <a:solidFill>
                  <a:schemeClr val="tx1"/>
                </a:solidFill>
              </a:rPr>
              <a:t> texto;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   Entrada por teclado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texto=</a:t>
            </a:r>
            <a:r>
              <a:rPr lang="es-ES" dirty="0" err="1">
                <a:solidFill>
                  <a:schemeClr val="tx1"/>
                </a:solidFill>
              </a:rPr>
              <a:t>Console.ReadLine</a:t>
            </a:r>
            <a:r>
              <a:rPr lang="es-ES" dirty="0">
                <a:solidFill>
                  <a:schemeClr val="tx1"/>
                </a:solidFill>
              </a:rPr>
              <a:t>();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  </a:t>
            </a:r>
            <a:r>
              <a:rPr lang="es-ES" dirty="0" err="1">
                <a:solidFill>
                  <a:schemeClr val="tx1"/>
                </a:solidFill>
              </a:rPr>
              <a:t>Console.WriteLine</a:t>
            </a:r>
            <a:r>
              <a:rPr lang="es-ES" dirty="0">
                <a:solidFill>
                  <a:schemeClr val="tx1"/>
                </a:solidFill>
              </a:rPr>
              <a:t>("El texto introducido es: " + texto);</a:t>
            </a:r>
            <a:endParaRPr lang="es-AR" dirty="0">
              <a:solidFill>
                <a:schemeClr val="tx1"/>
              </a:solidFill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72924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3CEDDAC-EA76-4256-9721-B3A82A506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0" dirty="0"/>
              <a:t>Introducción a .NET C#.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9031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3C52E6D-78A6-443F-AD07-64D85295B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53" y="165371"/>
            <a:ext cx="11498093" cy="599509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82673C8-7662-4FB5-B0A0-DD9266136A03}"/>
              </a:ext>
            </a:extLst>
          </p:cNvPr>
          <p:cNvSpPr txBox="1"/>
          <p:nvPr/>
        </p:nvSpPr>
        <p:spPr>
          <a:xfrm>
            <a:off x="2626875" y="4945956"/>
            <a:ext cx="1902209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Cuadro de herramientas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102C3DE-BBA6-41C8-88E7-A6C9BB89CF0C}"/>
              </a:ext>
            </a:extLst>
          </p:cNvPr>
          <p:cNvSpPr txBox="1"/>
          <p:nvPr/>
        </p:nvSpPr>
        <p:spPr>
          <a:xfrm>
            <a:off x="6434394" y="2068443"/>
            <a:ext cx="1902209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Explorador de proyectos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30F640C-477A-4879-864B-9FBD30F13CCC}"/>
              </a:ext>
            </a:extLst>
          </p:cNvPr>
          <p:cNvSpPr txBox="1"/>
          <p:nvPr/>
        </p:nvSpPr>
        <p:spPr>
          <a:xfrm>
            <a:off x="6743610" y="4022626"/>
            <a:ext cx="1902209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Cuadro propiedades y eventos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CECD109-8A4D-4CC0-A52E-5DEC4AED9B72}"/>
              </a:ext>
            </a:extLst>
          </p:cNvPr>
          <p:cNvCxnSpPr>
            <a:cxnSpLocks/>
          </p:cNvCxnSpPr>
          <p:nvPr/>
        </p:nvCxnSpPr>
        <p:spPr>
          <a:xfrm flipV="1">
            <a:off x="8336603" y="4299625"/>
            <a:ext cx="719848" cy="31336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4440E3C-E9AA-47BF-AD96-1BD490E33E8B}"/>
              </a:ext>
            </a:extLst>
          </p:cNvPr>
          <p:cNvCxnSpPr>
            <a:cxnSpLocks/>
          </p:cNvCxnSpPr>
          <p:nvPr/>
        </p:nvCxnSpPr>
        <p:spPr>
          <a:xfrm flipV="1">
            <a:off x="8426225" y="2277335"/>
            <a:ext cx="719848" cy="31336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1708E7C-BCBC-4515-89D0-FF8E83C6C077}"/>
              </a:ext>
            </a:extLst>
          </p:cNvPr>
          <p:cNvCxnSpPr>
            <a:cxnSpLocks/>
          </p:cNvCxnSpPr>
          <p:nvPr/>
        </p:nvCxnSpPr>
        <p:spPr>
          <a:xfrm flipH="1" flipV="1">
            <a:off x="1685230" y="4453760"/>
            <a:ext cx="814779" cy="492196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311829B-37EC-4200-8543-6AF49783D932}"/>
              </a:ext>
            </a:extLst>
          </p:cNvPr>
          <p:cNvSpPr txBox="1"/>
          <p:nvPr/>
        </p:nvSpPr>
        <p:spPr>
          <a:xfrm>
            <a:off x="3546182" y="3429000"/>
            <a:ext cx="1902209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Diseñador de formularios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E864120B-A391-4744-8220-D2736A37B92A}"/>
              </a:ext>
            </a:extLst>
          </p:cNvPr>
          <p:cNvCxnSpPr>
            <a:cxnSpLocks/>
          </p:cNvCxnSpPr>
          <p:nvPr/>
        </p:nvCxnSpPr>
        <p:spPr>
          <a:xfrm flipH="1" flipV="1">
            <a:off x="3890167" y="2747590"/>
            <a:ext cx="88446" cy="569542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753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6303CD-80DF-4FCF-931A-947A0335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Nombres de espacios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3498E38-E90C-4D75-A0EE-0A655CEE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Agrupamientos lógicos de funciones dentro de librerías en .NET</a:t>
            </a:r>
          </a:p>
          <a:p>
            <a:r>
              <a:rPr lang="es-ES" dirty="0"/>
              <a:t>El nombre de espacios del </a:t>
            </a:r>
            <a:r>
              <a:rPr lang="es-ES" dirty="0" err="1"/>
              <a:t>framework</a:t>
            </a:r>
            <a:r>
              <a:rPr lang="es-ES" dirty="0"/>
              <a:t> de </a:t>
            </a:r>
            <a:r>
              <a:rPr lang="es-ES" dirty="0" err="1"/>
              <a:t>.net</a:t>
            </a:r>
            <a:r>
              <a:rPr lang="es-ES" dirty="0"/>
              <a:t> comienza con “</a:t>
            </a:r>
            <a:r>
              <a:rPr lang="es-ES" dirty="0" err="1"/>
              <a:t>System</a:t>
            </a:r>
            <a:r>
              <a:rPr lang="es-ES" dirty="0"/>
              <a:t>”. </a:t>
            </a:r>
          </a:p>
          <a:p>
            <a:r>
              <a:rPr lang="es-ES" dirty="0"/>
              <a:t>Al crear programas en .NET se define un nombre de espacios para todas sus funciones.</a:t>
            </a:r>
          </a:p>
          <a:p>
            <a:r>
              <a:rPr lang="es-ES" dirty="0"/>
              <a:t>En "</a:t>
            </a:r>
            <a:r>
              <a:rPr lang="es-ES" dirty="0" err="1"/>
              <a:t>System.Console</a:t>
            </a:r>
            <a:r>
              <a:rPr lang="es-ES" dirty="0"/>
              <a:t>" esa palabra "</a:t>
            </a:r>
            <a:r>
              <a:rPr lang="es-ES" dirty="0" err="1"/>
              <a:t>System</a:t>
            </a:r>
            <a:r>
              <a:rPr lang="es-ES" dirty="0"/>
              <a:t>" indica que las funciones que estamos usando pertenecen a la estructura básica de C# y de la plataforma </a:t>
            </a:r>
            <a:r>
              <a:rPr lang="es-ES" dirty="0" err="1"/>
              <a:t>.Net</a:t>
            </a:r>
            <a:r>
              <a:rPr lang="es-ES" dirty="0"/>
              <a:t>.</a:t>
            </a:r>
          </a:p>
          <a:p>
            <a:r>
              <a:rPr lang="es-ES" b="0" i="0" dirty="0">
                <a:solidFill>
                  <a:srgbClr val="333333"/>
                </a:solidFill>
                <a:effectLst/>
                <a:latin typeface="Molengo"/>
              </a:rPr>
              <a:t>“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Molengo"/>
              </a:rPr>
              <a:t>using</a:t>
            </a:r>
            <a:r>
              <a:rPr lang="es-ES" b="0" i="0" dirty="0">
                <a:solidFill>
                  <a:srgbClr val="333333"/>
                </a:solidFill>
                <a:effectLst/>
                <a:latin typeface="Molengo"/>
              </a:rPr>
              <a:t>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Molengo"/>
              </a:rPr>
              <a:t>System.Linq</a:t>
            </a:r>
            <a:r>
              <a:rPr lang="es-ES" b="0" i="0" dirty="0">
                <a:solidFill>
                  <a:srgbClr val="333333"/>
                </a:solidFill>
                <a:effectLst/>
                <a:latin typeface="Molengo"/>
              </a:rPr>
              <a:t>” por ejemplo, permite importar las librerías dentro de ese nombre de espacios.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566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>
            <a:extLst>
              <a:ext uri="{FF2B5EF4-FFF2-40B4-BE49-F238E27FC236}">
                <a16:creationId xmlns:a16="http://schemas.microsoft.com/office/drawing/2014/main" id="{536CFBD4-0D4D-43F7-91B1-8ED10DB67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>
                <a:solidFill>
                  <a:srgbClr val="662937"/>
                </a:solidFill>
              </a:rPr>
              <a:t>introducción a la programación visual - </a:t>
            </a:r>
            <a:r>
              <a:rPr lang="es-AR" dirty="0">
                <a:solidFill>
                  <a:srgbClr val="662937"/>
                </a:solidFill>
              </a:rPr>
              <a:t>CLASE 1</a:t>
            </a:r>
          </a:p>
          <a:p>
            <a:r>
              <a:rPr lang="es-AR" dirty="0">
                <a:solidFill>
                  <a:srgbClr val="662937"/>
                </a:solidFill>
              </a:rPr>
              <a:t>REPASO E INTRODUCIÓN A LA MATERIA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BFBC18-CA47-46CC-A8D3-C8DAF7569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17" y="1252444"/>
            <a:ext cx="8876668" cy="1591366"/>
          </a:xfrm>
        </p:spPr>
        <p:txBody>
          <a:bodyPr/>
          <a:lstStyle/>
          <a:p>
            <a:r>
              <a:rPr lang="es-AR" dirty="0"/>
              <a:t>Unidad 1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255785-1E73-47B9-855C-BC912D1897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8194" name="Picture 2" descr="UAIOnline Ultra">
            <a:extLst>
              <a:ext uri="{FF2B5EF4-FFF2-40B4-BE49-F238E27FC236}">
                <a16:creationId xmlns:a16="http://schemas.microsoft.com/office/drawing/2014/main" id="{E210D410-026C-4305-87D5-80358B4CF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821" y="4899981"/>
            <a:ext cx="3542919" cy="93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logo-UAI-nuevo-250 | Congreso de Cicatrización de Heridas">
            <a:extLst>
              <a:ext uri="{FF2B5EF4-FFF2-40B4-BE49-F238E27FC236}">
                <a16:creationId xmlns:a16="http://schemas.microsoft.com/office/drawing/2014/main" id="{49BB4F9F-7C77-4416-BB3E-AE29B12729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20" b="29542"/>
          <a:stretch/>
        </p:blipFill>
        <p:spPr bwMode="auto">
          <a:xfrm>
            <a:off x="413176" y="565994"/>
            <a:ext cx="2545884" cy="6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Logo">
            <a:extLst>
              <a:ext uri="{FF2B5EF4-FFF2-40B4-BE49-F238E27FC236}">
                <a16:creationId xmlns:a16="http://schemas.microsoft.com/office/drawing/2014/main" id="{3BBF0169-10E8-4D3D-8682-C8A07CDC6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390" y="1275092"/>
            <a:ext cx="2020996" cy="202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11DB7A91-8606-44EB-AF5A-3A67A239C6C2}"/>
              </a:ext>
            </a:extLst>
          </p:cNvPr>
          <p:cNvCxnSpPr>
            <a:cxnSpLocks/>
          </p:cNvCxnSpPr>
          <p:nvPr/>
        </p:nvCxnSpPr>
        <p:spPr>
          <a:xfrm>
            <a:off x="508000" y="2810072"/>
            <a:ext cx="8321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626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6303CD-80DF-4FCF-931A-947A0335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Entradas y salidas en C#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3498E38-E90C-4D75-A0EE-0A655CEE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En C# las entradas y salidas se manejan como flujos</a:t>
            </a:r>
          </a:p>
          <a:p>
            <a:r>
              <a:rPr lang="es-AR" b="1" dirty="0">
                <a:solidFill>
                  <a:schemeClr val="tx1"/>
                </a:solidFill>
              </a:rPr>
              <a:t>Salida de datos por Pantalla</a:t>
            </a:r>
          </a:p>
          <a:p>
            <a:pPr lvl="1"/>
            <a:r>
              <a:rPr lang="es-ES" dirty="0" err="1">
                <a:solidFill>
                  <a:schemeClr val="tx1"/>
                </a:solidFill>
              </a:rPr>
              <a:t>Console.WriteLine</a:t>
            </a:r>
            <a:r>
              <a:rPr lang="es-ES" dirty="0">
                <a:solidFill>
                  <a:schemeClr val="tx1"/>
                </a:solidFill>
              </a:rPr>
              <a:t>("Introduzca un texto");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      </a:t>
            </a:r>
            <a:r>
              <a:rPr lang="es-ES" dirty="0" err="1">
                <a:solidFill>
                  <a:schemeClr val="tx1"/>
                </a:solidFill>
              </a:rPr>
              <a:t>String</a:t>
            </a:r>
            <a:r>
              <a:rPr lang="es-ES" dirty="0">
                <a:solidFill>
                  <a:schemeClr val="tx1"/>
                </a:solidFill>
              </a:rPr>
              <a:t> texto;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   Entrada por teclado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texto=</a:t>
            </a:r>
            <a:r>
              <a:rPr lang="es-ES" dirty="0" err="1">
                <a:solidFill>
                  <a:schemeClr val="tx1"/>
                </a:solidFill>
              </a:rPr>
              <a:t>Console.ReadLine</a:t>
            </a:r>
            <a:r>
              <a:rPr lang="es-ES" dirty="0">
                <a:solidFill>
                  <a:schemeClr val="tx1"/>
                </a:solidFill>
              </a:rPr>
              <a:t>();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  </a:t>
            </a:r>
            <a:r>
              <a:rPr lang="es-ES" dirty="0" err="1">
                <a:solidFill>
                  <a:schemeClr val="tx1"/>
                </a:solidFill>
              </a:rPr>
              <a:t>Console.WriteLine</a:t>
            </a:r>
            <a:r>
              <a:rPr lang="es-ES" dirty="0">
                <a:solidFill>
                  <a:schemeClr val="tx1"/>
                </a:solidFill>
              </a:rPr>
              <a:t>("El texto introducido es: " + texto);</a:t>
            </a:r>
            <a:endParaRPr lang="es-AR" dirty="0">
              <a:solidFill>
                <a:schemeClr val="tx1"/>
              </a:solidFill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34289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6303CD-80DF-4FCF-931A-947A0335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Visual </a:t>
            </a:r>
            <a:r>
              <a:rPr lang="es-AR" dirty="0" err="1"/>
              <a:t>studio</a:t>
            </a:r>
            <a:r>
              <a:rPr lang="es-AR" dirty="0"/>
              <a:t> - C#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3498E38-E90C-4D75-A0EE-0A655CEE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VS.NET simplifica el desarrollo de aplicaciones basadas en .NET proporcionando un entorno de desarrollo simple y unificado</a:t>
            </a:r>
          </a:p>
          <a:p>
            <a:r>
              <a:rPr lang="es-ES" dirty="0">
                <a:solidFill>
                  <a:schemeClr val="tx1"/>
                </a:solidFill>
              </a:rPr>
              <a:t>Características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Un solo IDE (</a:t>
            </a:r>
            <a:r>
              <a:rPr lang="es-ES" dirty="0" err="1">
                <a:solidFill>
                  <a:schemeClr val="tx1"/>
                </a:solidFill>
              </a:rPr>
              <a:t>Integrated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Development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Environment</a:t>
            </a:r>
            <a:r>
              <a:rPr lang="es-ES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Soporte para varios lenguajes .NET (VB.NET, C#,...)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Desarrollo de múltiples tipos de proyectos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Explorador Web integrado (basado en IE)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Interface personalizable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Posee varias utilidades adicionales: Acceso a datos SQL Server, Depurador, </a:t>
            </a:r>
            <a:r>
              <a:rPr lang="es-ES" dirty="0" err="1">
                <a:solidFill>
                  <a:schemeClr val="tx1"/>
                </a:solidFill>
              </a:rPr>
              <a:t>Intellisense</a:t>
            </a:r>
            <a:r>
              <a:rPr lang="es-ES" dirty="0">
                <a:solidFill>
                  <a:schemeClr val="tx1"/>
                </a:solidFill>
              </a:rPr>
              <a:t>, Emuladores para móviles, etc.</a:t>
            </a:r>
            <a:endParaRPr lang="es-AR" dirty="0">
              <a:solidFill>
                <a:schemeClr val="tx1"/>
              </a:solidFill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55276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6303CD-80DF-4FCF-931A-947A0335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Visual </a:t>
            </a:r>
            <a:r>
              <a:rPr lang="es-AR" dirty="0" err="1"/>
              <a:t>studio</a:t>
            </a:r>
            <a:r>
              <a:rPr lang="es-AR" dirty="0"/>
              <a:t> - C#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1421DCD-1B38-44E8-BB09-E797DDBA80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81225"/>
            <a:ext cx="8240601" cy="431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348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6303CD-80DF-4FCF-931A-947A0335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Visual </a:t>
            </a:r>
            <a:r>
              <a:rPr lang="es-AR" dirty="0" err="1"/>
              <a:t>studio</a:t>
            </a:r>
            <a:r>
              <a:rPr lang="es-AR" dirty="0"/>
              <a:t> - C#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F7143F68-FF34-43E5-83C7-5434DAC3F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ES" dirty="0"/>
              <a:t>VS.NET permite crear varios tipos de proyectos</a:t>
            </a:r>
          </a:p>
          <a:p>
            <a:r>
              <a:rPr lang="es-ES" dirty="0"/>
              <a:t>VS.NET crea todos los archivos necesarios automáticamente</a:t>
            </a:r>
          </a:p>
          <a:p>
            <a:endParaRPr lang="es-AR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8134D856-FDA4-4A90-AA00-30E97A97F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111" y="3048757"/>
            <a:ext cx="5707777" cy="34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21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6303CD-80DF-4FCF-931A-947A0335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Visual </a:t>
            </a:r>
            <a:r>
              <a:rPr lang="es-AR" dirty="0" err="1"/>
              <a:t>studio</a:t>
            </a:r>
            <a:r>
              <a:rPr lang="es-AR" dirty="0"/>
              <a:t> - C#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F7143F68-FF34-43E5-83C7-5434DAC3F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1800" dirty="0" err="1"/>
              <a:t>Examinador</a:t>
            </a:r>
            <a:r>
              <a:rPr lang="en-US" sz="1800" dirty="0"/>
              <a:t> de </a:t>
            </a:r>
            <a:r>
              <a:rPr lang="en-US" sz="1800" dirty="0" err="1"/>
              <a:t>objetos</a:t>
            </a:r>
            <a:endParaRPr lang="es-ES" sz="1800" dirty="0"/>
          </a:p>
          <a:p>
            <a:pPr lvl="1"/>
            <a:r>
              <a:rPr lang="es-ES" dirty="0"/>
              <a:t>Proporciona información detallada sobre los objetos, sus propiedades, métodos, eventos, constantes, etc.</a:t>
            </a:r>
          </a:p>
          <a:p>
            <a:pPr lvl="1"/>
            <a:endParaRPr lang="es-A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49E627E-CC7B-4D0D-9C8E-A58D33B15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909" y="3088531"/>
            <a:ext cx="4368181" cy="352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472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6303CD-80DF-4FCF-931A-947A0335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Visual </a:t>
            </a:r>
            <a:r>
              <a:rPr lang="es-AR" dirty="0" err="1"/>
              <a:t>studio</a:t>
            </a:r>
            <a:r>
              <a:rPr lang="es-AR" dirty="0"/>
              <a:t> - C#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F7143F68-FF34-43E5-83C7-5434DAC3F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1800" dirty="0" err="1"/>
              <a:t>Explorador</a:t>
            </a:r>
            <a:r>
              <a:rPr lang="en-US" sz="1800" dirty="0"/>
              <a:t> de </a:t>
            </a:r>
            <a:r>
              <a:rPr lang="en-US" sz="1800" dirty="0" err="1"/>
              <a:t>soluciones</a:t>
            </a:r>
            <a:endParaRPr lang="en-US" sz="1800" dirty="0"/>
          </a:p>
          <a:p>
            <a:pPr lvl="1"/>
            <a:r>
              <a:rPr lang="es-AR" sz="1400" dirty="0"/>
              <a:t>Muestra los archivos de/los proyectos de la solución</a:t>
            </a:r>
          </a:p>
          <a:p>
            <a:pPr lvl="1"/>
            <a:r>
              <a:rPr lang="es-AR" sz="1400" dirty="0"/>
              <a:t>Permite eliminar y mover los archivos del proyecto</a:t>
            </a:r>
          </a:p>
          <a:p>
            <a:pPr lvl="1"/>
            <a:r>
              <a:rPr lang="es-AR" sz="1400" dirty="0"/>
              <a:t>Permite agregar nuevos elementos al proyecto</a:t>
            </a:r>
          </a:p>
          <a:p>
            <a:pPr lvl="1"/>
            <a:r>
              <a:rPr lang="es-AR" sz="1400" dirty="0"/>
              <a:t>Establecer referencias a </a:t>
            </a:r>
            <a:r>
              <a:rPr lang="es-AR" sz="1400" dirty="0" err="1"/>
              <a:t>assemblies</a:t>
            </a:r>
            <a:r>
              <a:rPr lang="es-AR" sz="1400" dirty="0"/>
              <a:t> y servicios web</a:t>
            </a:r>
          </a:p>
          <a:p>
            <a:pPr lvl="1"/>
            <a:r>
              <a:rPr lang="es-AR" sz="1400" dirty="0"/>
              <a:t>Crear carpetas</a:t>
            </a:r>
          </a:p>
          <a:p>
            <a:pPr lvl="1"/>
            <a:r>
              <a:rPr lang="es-AR" sz="1400" dirty="0"/>
              <a:t>Etc.</a:t>
            </a:r>
          </a:p>
          <a:p>
            <a:pPr lvl="1"/>
            <a:endParaRPr lang="es-AR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272C15DA-0BA8-41E8-AEAE-53F5AB5D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202" y="2265628"/>
            <a:ext cx="34194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5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6303CD-80DF-4FCF-931A-947A0335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Visual </a:t>
            </a:r>
            <a:r>
              <a:rPr lang="es-AR" dirty="0" err="1"/>
              <a:t>studio</a:t>
            </a:r>
            <a:r>
              <a:rPr lang="es-AR" dirty="0"/>
              <a:t> - C#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F7143F68-FF34-43E5-83C7-5434DAC3F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951583" cy="3678303"/>
          </a:xfrm>
        </p:spPr>
        <p:txBody>
          <a:bodyPr anchor="t"/>
          <a:lstStyle/>
          <a:p>
            <a:r>
              <a:rPr lang="en-US" sz="1800" dirty="0"/>
              <a:t>Ventana de </a:t>
            </a:r>
            <a:r>
              <a:rPr lang="en-US" sz="1800" dirty="0" err="1"/>
              <a:t>Propiedades</a:t>
            </a:r>
            <a:endParaRPr lang="en-US" sz="1800" dirty="0"/>
          </a:p>
          <a:p>
            <a:r>
              <a:rPr lang="es-AR" sz="1400" dirty="0"/>
              <a:t>Permite acceder y modificar a las propiedades y eventos del objeto seleccionado (</a:t>
            </a:r>
            <a:r>
              <a:rPr lang="es-AR" sz="1400" dirty="0" err="1"/>
              <a:t>WebForm</a:t>
            </a:r>
            <a:r>
              <a:rPr lang="es-AR" sz="1400" dirty="0"/>
              <a:t>, control, clase, etc.)</a:t>
            </a:r>
          </a:p>
          <a:p>
            <a:pPr lvl="1"/>
            <a:endParaRPr lang="es-A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BBC21D4-92D0-4C61-BA66-69AC1D157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360" y="2081256"/>
            <a:ext cx="4032448" cy="4296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382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6303CD-80DF-4FCF-931A-947A0335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Visual </a:t>
            </a:r>
            <a:r>
              <a:rPr lang="es-AR" dirty="0" err="1"/>
              <a:t>studio</a:t>
            </a:r>
            <a:r>
              <a:rPr lang="es-AR" dirty="0"/>
              <a:t> - C#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F7143F68-FF34-43E5-83C7-5434DAC3F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2901" y="2305753"/>
            <a:ext cx="7229550" cy="3678303"/>
          </a:xfrm>
        </p:spPr>
        <p:txBody>
          <a:bodyPr anchor="t"/>
          <a:lstStyle/>
          <a:p>
            <a:r>
              <a:rPr lang="en-US" sz="1800" dirty="0" err="1"/>
              <a:t>Caja</a:t>
            </a:r>
            <a:r>
              <a:rPr lang="en-US" sz="1800" dirty="0"/>
              <a:t> de </a:t>
            </a:r>
            <a:r>
              <a:rPr lang="en-US" sz="1800" dirty="0" err="1"/>
              <a:t>herramientas</a:t>
            </a:r>
            <a:r>
              <a:rPr lang="en-US" sz="1800" dirty="0"/>
              <a:t> (Toolbox)</a:t>
            </a:r>
          </a:p>
          <a:p>
            <a:pPr lvl="1"/>
            <a:r>
              <a:rPr lang="es-AR" sz="1200" dirty="0"/>
              <a:t>Contiene los componentes y controles que vamos a utilizar en nuestros </a:t>
            </a:r>
            <a:r>
              <a:rPr lang="es-AR" sz="1200" dirty="0" err="1"/>
              <a:t>WebForms</a:t>
            </a:r>
            <a:endParaRPr lang="es-AR" sz="1200" dirty="0"/>
          </a:p>
          <a:p>
            <a:pPr lvl="1"/>
            <a:endParaRPr lang="es-A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8AC2DA9-F969-4C4F-8400-06C4E2F2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761" y="2101016"/>
            <a:ext cx="2654796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816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6303CD-80DF-4FCF-931A-947A0335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Visual </a:t>
            </a:r>
            <a:r>
              <a:rPr lang="es-AR" dirty="0" err="1"/>
              <a:t>studio</a:t>
            </a:r>
            <a:r>
              <a:rPr lang="es-AR" dirty="0"/>
              <a:t> - C#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F7143F68-FF34-43E5-83C7-5434DAC3F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167" y="2230339"/>
            <a:ext cx="7229550" cy="3678303"/>
          </a:xfrm>
        </p:spPr>
        <p:txBody>
          <a:bodyPr anchor="t"/>
          <a:lstStyle/>
          <a:p>
            <a:r>
              <a:rPr lang="es-AR" dirty="0"/>
              <a:t>Modo depuración (</a:t>
            </a:r>
            <a:r>
              <a:rPr lang="es-AR" dirty="0" err="1"/>
              <a:t>debugger</a:t>
            </a:r>
            <a:r>
              <a:rPr lang="es-AR" dirty="0"/>
              <a:t>)</a:t>
            </a:r>
          </a:p>
          <a:p>
            <a:pPr lvl="1"/>
            <a:r>
              <a:rPr lang="es-ES" dirty="0"/>
              <a:t>Detiene la operación de una aplicación</a:t>
            </a:r>
          </a:p>
          <a:p>
            <a:pPr lvl="1"/>
            <a:r>
              <a:rPr lang="es-ES" dirty="0"/>
              <a:t>En modo de interrupción, podemos: </a:t>
            </a:r>
          </a:p>
          <a:p>
            <a:pPr lvl="1"/>
            <a:r>
              <a:rPr lang="es-ES" dirty="0"/>
              <a:t>Recorrer nuestro código línea por línea</a:t>
            </a:r>
          </a:p>
          <a:p>
            <a:pPr lvl="1"/>
            <a:r>
              <a:rPr lang="es-ES" dirty="0"/>
              <a:t>Determinar los procedimientos activos que se han invocado</a:t>
            </a:r>
          </a:p>
          <a:p>
            <a:pPr lvl="1"/>
            <a:r>
              <a:rPr lang="es-ES" dirty="0"/>
              <a:t>Observar los valores de variables, propiedades y expresiones</a:t>
            </a:r>
          </a:p>
          <a:p>
            <a:pPr lvl="1"/>
            <a:r>
              <a:rPr lang="es-ES" dirty="0"/>
              <a:t>Utilizar las ventanas de depuración para modificar valores de variables y propiedades</a:t>
            </a:r>
          </a:p>
          <a:p>
            <a:pPr lvl="1"/>
            <a:r>
              <a:rPr lang="es-ES" dirty="0"/>
              <a:t>Cambiar el flujo del programa</a:t>
            </a:r>
          </a:p>
          <a:p>
            <a:pPr lvl="1"/>
            <a:r>
              <a:rPr lang="es-ES" dirty="0"/>
              <a:t>Ejecutar instrucciones de código</a:t>
            </a:r>
          </a:p>
          <a:p>
            <a:endParaRPr lang="es-AR" sz="1200" dirty="0"/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70202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6303CD-80DF-4FCF-931A-947A0335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Visual </a:t>
            </a:r>
            <a:r>
              <a:rPr lang="es-AR" dirty="0" err="1"/>
              <a:t>studio</a:t>
            </a:r>
            <a:r>
              <a:rPr lang="es-AR" dirty="0"/>
              <a:t> - C#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F7143F68-FF34-43E5-83C7-5434DAC3F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166" y="1860688"/>
            <a:ext cx="6454546" cy="3678303"/>
          </a:xfrm>
        </p:spPr>
        <p:txBody>
          <a:bodyPr anchor="t"/>
          <a:lstStyle/>
          <a:p>
            <a:r>
              <a:rPr lang="es-AR" dirty="0"/>
              <a:t>Puntos de interrupción</a:t>
            </a:r>
          </a:p>
          <a:p>
            <a:pPr lvl="1"/>
            <a:r>
              <a:rPr lang="es-ES" dirty="0"/>
              <a:t>Un punto de interrupción es un marcador en nuestro código que hace que Visual Basic detenga la ejecución del código en una línea específica</a:t>
            </a:r>
          </a:p>
          <a:p>
            <a:pPr lvl="1"/>
            <a:r>
              <a:rPr lang="es-ES" dirty="0"/>
              <a:t>No podemos colocar puntos de interrupción en código no ejecutable</a:t>
            </a:r>
          </a:p>
          <a:p>
            <a:pPr lvl="1"/>
            <a:endParaRPr lang="es-ES" dirty="0"/>
          </a:p>
          <a:p>
            <a:endParaRPr lang="es-AR" sz="1200" dirty="0"/>
          </a:p>
          <a:p>
            <a:pPr lvl="1"/>
            <a:endParaRPr lang="es-A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B84D5FF-2B1A-44F7-B2C0-9E16D005A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569" y="3591791"/>
            <a:ext cx="7474285" cy="295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6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4C29405-67C3-4AC4-8C82-51A619A0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054" y="973498"/>
            <a:ext cx="3335706" cy="1871302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s-AR" sz="2400" dirty="0">
                <a:latin typeface="+mn-lt"/>
                <a:ea typeface="+mn-ea"/>
                <a:cs typeface="+mn-cs"/>
              </a:rPr>
              <a:t>objetivos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A769FCEE-8D02-4FCB-89B9-958297B613B3}"/>
              </a:ext>
            </a:extLst>
          </p:cNvPr>
          <p:cNvSpPr txBox="1">
            <a:spLocks/>
          </p:cNvSpPr>
          <p:nvPr/>
        </p:nvSpPr>
        <p:spPr>
          <a:xfrm>
            <a:off x="4586626" y="1286465"/>
            <a:ext cx="7168602" cy="4754616"/>
          </a:xfrm>
          <a:prstGeom prst="rect">
            <a:avLst/>
          </a:prstGeom>
        </p:spPr>
        <p:txBody>
          <a:bodyPr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0" dirty="0"/>
              <a:t>Incorporar los conocimientos para identificar las diferencias entre las metodologías de programación estructurada, la orientada a objetos y orientadas a eventos.</a:t>
            </a:r>
          </a:p>
          <a:p>
            <a:r>
              <a:rPr lang="es-ES" sz="1800" b="0" dirty="0"/>
              <a:t>Dominar el manejo de punteros y archivos desde ambas metodologías</a:t>
            </a:r>
          </a:p>
          <a:p>
            <a:r>
              <a:rPr lang="es-ES" sz="1800" b="0" dirty="0"/>
              <a:t>Incorporar los elementos brindados por la interfaz de los lenguajes orientados a eventos con el objeto de poder aplicarlos en la construcción de software.</a:t>
            </a:r>
          </a:p>
          <a:p>
            <a:r>
              <a:rPr lang="es-ES" sz="1800" b="0" dirty="0"/>
              <a:t>Dominar los aspectos lógicos y algorítmicos de la programación orientada a eventos con el objeto de poder aplicarlos en la construcción de software.</a:t>
            </a:r>
          </a:p>
          <a:p>
            <a:r>
              <a:rPr lang="es-ES" sz="1800" b="0" dirty="0"/>
              <a:t>Desarrollar la idea fundamental de objeto, las propiedades que la definen y los eventos que lo controlan.</a:t>
            </a:r>
          </a:p>
          <a:p>
            <a:r>
              <a:rPr lang="es-ES" sz="1800" b="0"/>
              <a:t>Comprender </a:t>
            </a:r>
            <a:r>
              <a:rPr lang="es-ES" sz="1800" b="0" dirty="0"/>
              <a:t>las técnicas de acceso a archivos, su administración y las ventajas y las desventajas que cada una </a:t>
            </a:r>
            <a:r>
              <a:rPr lang="es-ES" sz="1800" b="0"/>
              <a:t>representa.</a:t>
            </a:r>
            <a:endParaRPr lang="es-ES" sz="1800" b="0" dirty="0"/>
          </a:p>
        </p:txBody>
      </p:sp>
      <p:pic>
        <p:nvPicPr>
          <p:cNvPr id="17" name="Picture 2" descr="UAIOnline Ultra">
            <a:extLst>
              <a:ext uri="{FF2B5EF4-FFF2-40B4-BE49-F238E27FC236}">
                <a16:creationId xmlns:a16="http://schemas.microsoft.com/office/drawing/2014/main" id="{194EECEB-40F8-4338-ACA6-3602F659B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13" y="5884502"/>
            <a:ext cx="2438508" cy="64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681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6303CD-80DF-4FCF-931A-947A0335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Visual </a:t>
            </a:r>
            <a:r>
              <a:rPr lang="es-AR" dirty="0" err="1"/>
              <a:t>studio</a:t>
            </a:r>
            <a:r>
              <a:rPr lang="es-AR" dirty="0"/>
              <a:t> - C#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F7143F68-FF34-43E5-83C7-5434DAC3F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166" y="1860688"/>
            <a:ext cx="10310110" cy="4295156"/>
          </a:xfrm>
        </p:spPr>
        <p:txBody>
          <a:bodyPr anchor="t"/>
          <a:lstStyle/>
          <a:p>
            <a:r>
              <a:rPr lang="es-AR" dirty="0"/>
              <a:t>Recorrer el código</a:t>
            </a:r>
          </a:p>
          <a:p>
            <a:pPr lvl="1"/>
            <a:r>
              <a:rPr lang="es-ES" sz="1800" dirty="0"/>
              <a:t>Paso a paso por instrucciones o por procedimientos: ejecuta la siguiente línea de código; si la línea siguiente contiene una invocación a un procedimiento: </a:t>
            </a:r>
          </a:p>
          <a:p>
            <a:pPr lvl="2"/>
            <a:r>
              <a:rPr lang="es-ES" sz="1800" b="1" dirty="0"/>
              <a:t>Paso a paso por instrucciones:</a:t>
            </a:r>
            <a:r>
              <a:rPr lang="es-ES" sz="1800" dirty="0"/>
              <a:t> únicamente ejecuta la invocación, y se detiene en la primera línea de código dentro del procedimiento</a:t>
            </a:r>
          </a:p>
          <a:p>
            <a:pPr lvl="2"/>
            <a:r>
              <a:rPr lang="es-ES" sz="1800" b="1" dirty="0"/>
              <a:t>Paso a paso por procedimientos:</a:t>
            </a:r>
            <a:r>
              <a:rPr lang="es-ES" sz="1800" dirty="0"/>
              <a:t> ejecuta todo el procedimiento, y se detiene en la primera línea de código fuera del procedimiento</a:t>
            </a:r>
          </a:p>
          <a:p>
            <a:pPr marL="324000" lvl="1" indent="0">
              <a:buNone/>
            </a:pPr>
            <a:endParaRPr lang="es-ES" dirty="0"/>
          </a:p>
          <a:p>
            <a:endParaRPr lang="es-AR" sz="1200" dirty="0"/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2088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6303CD-80DF-4FCF-931A-947A0335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Entradas y salidas en C#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3498E38-E90C-4D75-A0EE-0A655CEE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En C# las entradas y salidas se manejan como flujos</a:t>
            </a:r>
          </a:p>
          <a:p>
            <a:r>
              <a:rPr lang="es-AR" b="1" dirty="0">
                <a:solidFill>
                  <a:schemeClr val="tx1"/>
                </a:solidFill>
              </a:rPr>
              <a:t>Salida de datos por Pantalla</a:t>
            </a:r>
          </a:p>
          <a:p>
            <a:pPr lvl="1"/>
            <a:r>
              <a:rPr lang="es-ES" dirty="0" err="1">
                <a:solidFill>
                  <a:schemeClr val="tx1"/>
                </a:solidFill>
              </a:rPr>
              <a:t>Console.WriteLine</a:t>
            </a:r>
            <a:r>
              <a:rPr lang="es-ES" dirty="0">
                <a:solidFill>
                  <a:schemeClr val="tx1"/>
                </a:solidFill>
              </a:rPr>
              <a:t>("Introduzca un texto");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      </a:t>
            </a:r>
            <a:r>
              <a:rPr lang="es-ES" dirty="0" err="1">
                <a:solidFill>
                  <a:schemeClr val="tx1"/>
                </a:solidFill>
              </a:rPr>
              <a:t>String</a:t>
            </a:r>
            <a:r>
              <a:rPr lang="es-ES" dirty="0">
                <a:solidFill>
                  <a:schemeClr val="tx1"/>
                </a:solidFill>
              </a:rPr>
              <a:t> texto;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   Entrada por teclado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texto=</a:t>
            </a:r>
            <a:r>
              <a:rPr lang="es-ES" dirty="0" err="1">
                <a:solidFill>
                  <a:schemeClr val="tx1"/>
                </a:solidFill>
              </a:rPr>
              <a:t>Console.ReadLine</a:t>
            </a:r>
            <a:r>
              <a:rPr lang="es-ES" dirty="0">
                <a:solidFill>
                  <a:schemeClr val="tx1"/>
                </a:solidFill>
              </a:rPr>
              <a:t>();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  </a:t>
            </a:r>
            <a:r>
              <a:rPr lang="es-ES" dirty="0" err="1">
                <a:solidFill>
                  <a:schemeClr val="tx1"/>
                </a:solidFill>
              </a:rPr>
              <a:t>Console.WriteLine</a:t>
            </a:r>
            <a:r>
              <a:rPr lang="es-ES" dirty="0">
                <a:solidFill>
                  <a:schemeClr val="tx1"/>
                </a:solidFill>
              </a:rPr>
              <a:t>("El texto introducido es: " + texto);</a:t>
            </a:r>
            <a:endParaRPr lang="es-AR" dirty="0">
              <a:solidFill>
                <a:schemeClr val="tx1"/>
              </a:solidFill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32894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6303CD-80DF-4FCF-931A-947A0335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Entradas y salidas en C#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3498E38-E90C-4D75-A0EE-0A655CEEE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77541"/>
            <a:ext cx="11029615" cy="3678303"/>
          </a:xfrm>
        </p:spPr>
        <p:txBody>
          <a:bodyPr/>
          <a:lstStyle/>
          <a:p>
            <a:r>
              <a:rPr lang="es-AR" dirty="0" err="1">
                <a:solidFill>
                  <a:schemeClr val="tx1"/>
                </a:solidFill>
              </a:rPr>
              <a:t>while</a:t>
            </a:r>
            <a:endParaRPr lang="es-AR" dirty="0">
              <a:solidFill>
                <a:schemeClr val="tx1"/>
              </a:solidFill>
            </a:endParaRPr>
          </a:p>
          <a:p>
            <a:r>
              <a:rPr lang="es-AR" dirty="0">
                <a:solidFill>
                  <a:schemeClr val="tx1"/>
                </a:solidFill>
              </a:rPr>
              <a:t>do { //... }</a:t>
            </a:r>
            <a:r>
              <a:rPr lang="es-AR" dirty="0" err="1">
                <a:solidFill>
                  <a:schemeClr val="tx1"/>
                </a:solidFill>
              </a:rPr>
              <a:t>while</a:t>
            </a:r>
            <a:r>
              <a:rPr lang="es-AR" dirty="0">
                <a:solidFill>
                  <a:schemeClr val="tx1"/>
                </a:solidFill>
              </a:rPr>
              <a:t>(&lt;expresión&gt;);</a:t>
            </a:r>
          </a:p>
          <a:p>
            <a:r>
              <a:rPr lang="es-AR" dirty="0" err="1">
                <a:solidFill>
                  <a:schemeClr val="tx1"/>
                </a:solidFill>
              </a:rPr>
              <a:t>while</a:t>
            </a:r>
            <a:r>
              <a:rPr lang="es-AR" dirty="0">
                <a:solidFill>
                  <a:schemeClr val="tx1"/>
                </a:solidFill>
              </a:rPr>
              <a:t>(&lt;expresión&gt;) { //... }</a:t>
            </a:r>
          </a:p>
          <a:p>
            <a:r>
              <a:rPr lang="es-AR" dirty="0" err="1">
                <a:solidFill>
                  <a:schemeClr val="tx1"/>
                </a:solidFill>
              </a:rPr>
              <a:t>while</a:t>
            </a:r>
            <a:r>
              <a:rPr lang="es-AR" dirty="0">
                <a:solidFill>
                  <a:schemeClr val="tx1"/>
                </a:solidFill>
              </a:rPr>
              <a:t>(!&lt;expresión&gt;) { //... }</a:t>
            </a:r>
          </a:p>
          <a:p>
            <a:r>
              <a:rPr lang="es-AR" dirty="0">
                <a:solidFill>
                  <a:schemeClr val="tx1"/>
                </a:solidFill>
              </a:rPr>
              <a:t>do { //... }</a:t>
            </a:r>
            <a:r>
              <a:rPr lang="es-AR" dirty="0" err="1">
                <a:solidFill>
                  <a:schemeClr val="tx1"/>
                </a:solidFill>
              </a:rPr>
              <a:t>while</a:t>
            </a:r>
            <a:r>
              <a:rPr lang="es-AR" dirty="0">
                <a:solidFill>
                  <a:schemeClr val="tx1"/>
                </a:solidFill>
              </a:rPr>
              <a:t>(!&lt;expresión&gt;);</a:t>
            </a:r>
          </a:p>
          <a:p>
            <a:r>
              <a:rPr lang="es-AR" dirty="0" err="1">
                <a:solidFill>
                  <a:schemeClr val="tx1"/>
                </a:solidFill>
              </a:rPr>
              <a:t>For</a:t>
            </a:r>
            <a:endParaRPr lang="es-AR" dirty="0">
              <a:solidFill>
                <a:schemeClr val="tx1"/>
              </a:solidFill>
            </a:endParaRPr>
          </a:p>
          <a:p>
            <a:r>
              <a:rPr lang="es-AR" dirty="0" err="1">
                <a:solidFill>
                  <a:schemeClr val="tx1"/>
                </a:solidFill>
              </a:rPr>
              <a:t>for</a:t>
            </a:r>
            <a:r>
              <a:rPr lang="es-AR" dirty="0">
                <a:solidFill>
                  <a:schemeClr val="tx1"/>
                </a:solidFill>
              </a:rPr>
              <a:t> (</a:t>
            </a:r>
            <a:r>
              <a:rPr lang="es-AR" dirty="0" err="1">
                <a:solidFill>
                  <a:schemeClr val="tx1"/>
                </a:solidFill>
              </a:rPr>
              <a:t>PosIicial</a:t>
            </a:r>
            <a:r>
              <a:rPr lang="es-AR" dirty="0">
                <a:solidFill>
                  <a:schemeClr val="tx1"/>
                </a:solidFill>
              </a:rPr>
              <a:t> = 0; </a:t>
            </a:r>
            <a:r>
              <a:rPr lang="es-AR" dirty="0" err="1">
                <a:solidFill>
                  <a:schemeClr val="tx1"/>
                </a:solidFill>
              </a:rPr>
              <a:t>Poshasta</a:t>
            </a:r>
            <a:r>
              <a:rPr lang="es-AR" dirty="0">
                <a:solidFill>
                  <a:schemeClr val="tx1"/>
                </a:solidFill>
              </a:rPr>
              <a:t> &lt;= 4; </a:t>
            </a:r>
            <a:r>
              <a:rPr lang="es-AR" dirty="0" err="1">
                <a:solidFill>
                  <a:schemeClr val="tx1"/>
                </a:solidFill>
              </a:rPr>
              <a:t>Incremteno</a:t>
            </a:r>
            <a:r>
              <a:rPr lang="es-AR" dirty="0">
                <a:solidFill>
                  <a:schemeClr val="tx1"/>
                </a:solidFill>
              </a:rPr>
              <a:t>++)</a:t>
            </a:r>
          </a:p>
          <a:p>
            <a:endParaRPr lang="es-AR" dirty="0">
              <a:solidFill>
                <a:schemeClr val="tx1"/>
              </a:solidFill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3928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4C29405-67C3-4AC4-8C82-51A619A0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054" y="973498"/>
            <a:ext cx="3335706" cy="1871302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s-AR" sz="2400" dirty="0">
                <a:latin typeface="+mn-lt"/>
                <a:ea typeface="+mn-ea"/>
                <a:cs typeface="+mn-cs"/>
              </a:rPr>
              <a:t>Aprobación de la materia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A769FCEE-8D02-4FCB-89B9-958297B613B3}"/>
              </a:ext>
            </a:extLst>
          </p:cNvPr>
          <p:cNvSpPr txBox="1">
            <a:spLocks/>
          </p:cNvSpPr>
          <p:nvPr/>
        </p:nvSpPr>
        <p:spPr>
          <a:xfrm>
            <a:off x="4586626" y="1286465"/>
            <a:ext cx="7168602" cy="4754616"/>
          </a:xfrm>
          <a:prstGeom prst="rect">
            <a:avLst/>
          </a:prstGeom>
        </p:spPr>
        <p:txBody>
          <a:bodyPr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0" dirty="0"/>
              <a:t>2 Parciales</a:t>
            </a:r>
          </a:p>
          <a:p>
            <a:r>
              <a:rPr lang="es-ES" dirty="0"/>
              <a:t>Recuperatorios</a:t>
            </a:r>
            <a:endParaRPr lang="es-ES" sz="1800" b="0" dirty="0"/>
          </a:p>
          <a:p>
            <a:r>
              <a:rPr lang="es-ES" dirty="0"/>
              <a:t>TP de cada unidad</a:t>
            </a:r>
          </a:p>
          <a:p>
            <a:r>
              <a:rPr lang="es-ES" dirty="0"/>
              <a:t>Asistencia</a:t>
            </a:r>
          </a:p>
          <a:p>
            <a:pPr lvl="1"/>
            <a:r>
              <a:rPr lang="es-ES" b="0" dirty="0"/>
              <a:t>75% de presentismo</a:t>
            </a:r>
          </a:p>
          <a:p>
            <a:pPr lvl="1"/>
            <a:endParaRPr lang="es-ES" b="0" dirty="0"/>
          </a:p>
        </p:txBody>
      </p:sp>
      <p:pic>
        <p:nvPicPr>
          <p:cNvPr id="17" name="Picture 2" descr="UAIOnline Ultra">
            <a:extLst>
              <a:ext uri="{FF2B5EF4-FFF2-40B4-BE49-F238E27FC236}">
                <a16:creationId xmlns:a16="http://schemas.microsoft.com/office/drawing/2014/main" id="{194EECEB-40F8-4338-ACA6-3602F659B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13" y="5884502"/>
            <a:ext cx="2438508" cy="64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71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4C29405-67C3-4AC4-8C82-51A619A0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054" y="973498"/>
            <a:ext cx="3335706" cy="1871302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s-AR" sz="2400" dirty="0">
                <a:latin typeface="+mn-lt"/>
                <a:ea typeface="+mn-ea"/>
                <a:cs typeface="+mn-cs"/>
              </a:rPr>
              <a:t>Bibliografía obligatoria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A769FCEE-8D02-4FCB-89B9-958297B613B3}"/>
              </a:ext>
            </a:extLst>
          </p:cNvPr>
          <p:cNvSpPr txBox="1">
            <a:spLocks/>
          </p:cNvSpPr>
          <p:nvPr/>
        </p:nvSpPr>
        <p:spPr>
          <a:xfrm>
            <a:off x="4586626" y="1286465"/>
            <a:ext cx="7168602" cy="4754616"/>
          </a:xfrm>
          <a:prstGeom prst="rect">
            <a:avLst/>
          </a:prstGeom>
        </p:spPr>
        <p:txBody>
          <a:bodyPr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0" dirty="0"/>
              <a:t>Harvey </a:t>
            </a:r>
            <a:r>
              <a:rPr lang="es-ES" sz="1800" b="0" dirty="0" err="1"/>
              <a:t>Deitel</a:t>
            </a:r>
            <a:r>
              <a:rPr lang="es-ES" sz="1800" b="0" dirty="0"/>
              <a:t>-Paul </a:t>
            </a:r>
            <a:r>
              <a:rPr lang="es-ES" sz="1800" b="0" dirty="0" err="1"/>
              <a:t>Deitel</a:t>
            </a:r>
            <a:r>
              <a:rPr lang="es-ES" sz="1800" b="0" dirty="0"/>
              <a:t>, </a:t>
            </a:r>
            <a:r>
              <a:rPr lang="es-ES" sz="1800" dirty="0"/>
              <a:t>“C# como programar”, </a:t>
            </a:r>
            <a:r>
              <a:rPr lang="es-ES" sz="1800" b="0" dirty="0" err="1"/>
              <a:t>Mexico</a:t>
            </a:r>
            <a:r>
              <a:rPr lang="es-ES" sz="1800" b="0" dirty="0"/>
              <a:t>, Pearson Prentice Hall, 2007</a:t>
            </a:r>
          </a:p>
          <a:p>
            <a:r>
              <a:rPr lang="es-AR" sz="1800" b="0" dirty="0"/>
              <a:t>Brizuela, Rafael , </a:t>
            </a:r>
            <a:r>
              <a:rPr lang="es-AR" sz="1800" dirty="0"/>
              <a:t>“Apuntes de </a:t>
            </a:r>
            <a:r>
              <a:rPr lang="es-AR" sz="1800" dirty="0" err="1"/>
              <a:t>programacion</a:t>
            </a:r>
            <a:r>
              <a:rPr lang="es-AR" sz="1800" dirty="0"/>
              <a:t> I” </a:t>
            </a:r>
            <a:r>
              <a:rPr lang="es-AR" sz="1800" b="0" dirty="0"/>
              <a:t>, Buenos Aires, UAI , 2016.</a:t>
            </a:r>
          </a:p>
          <a:p>
            <a:r>
              <a:rPr lang="es-ES" sz="1800" b="0" dirty="0"/>
              <a:t>Ceballos, </a:t>
            </a:r>
            <a:r>
              <a:rPr lang="es-ES" sz="1800" b="0" dirty="0" err="1"/>
              <a:t>Fco</a:t>
            </a:r>
            <a:r>
              <a:rPr lang="es-ES" sz="1800" b="0" dirty="0"/>
              <a:t> Javier, </a:t>
            </a:r>
            <a:r>
              <a:rPr lang="es-ES" sz="1800" dirty="0"/>
              <a:t>“Microsoft C# lenguaje y aplicaciones”, </a:t>
            </a:r>
            <a:r>
              <a:rPr lang="es-ES" sz="1800" b="0" dirty="0" err="1"/>
              <a:t>Mexico</a:t>
            </a:r>
            <a:r>
              <a:rPr lang="es-ES" sz="1800" b="0" dirty="0"/>
              <a:t>, Alfaomega RAMA</a:t>
            </a:r>
          </a:p>
          <a:p>
            <a:pPr marL="0" indent="0">
              <a:buNone/>
            </a:pPr>
            <a:r>
              <a:rPr lang="es-AR" sz="1800" b="0" dirty="0"/>
              <a:t>        2008</a:t>
            </a:r>
          </a:p>
          <a:p>
            <a:r>
              <a:rPr lang="es-ES" sz="1800" b="0" dirty="0"/>
              <a:t>Nilsson, </a:t>
            </a:r>
            <a:r>
              <a:rPr lang="es-ES" sz="1800" b="0" dirty="0" err="1"/>
              <a:t>Nils</a:t>
            </a:r>
            <a:r>
              <a:rPr lang="es-ES" sz="1800" b="0" dirty="0"/>
              <a:t> J. </a:t>
            </a:r>
            <a:r>
              <a:rPr lang="es-ES" sz="1800" dirty="0"/>
              <a:t>Inteligencia artificial: una nueva síntesis</a:t>
            </a:r>
            <a:r>
              <a:rPr lang="es-ES" sz="1800" b="0" dirty="0"/>
              <a:t>.-- Madrid: McGraw-Hill, c2001</a:t>
            </a:r>
            <a:endParaRPr lang="es-ES" sz="1800" dirty="0"/>
          </a:p>
          <a:p>
            <a:pPr lvl="1"/>
            <a:endParaRPr lang="es-ES" b="0" dirty="0"/>
          </a:p>
        </p:txBody>
      </p:sp>
      <p:pic>
        <p:nvPicPr>
          <p:cNvPr id="17" name="Picture 2" descr="UAIOnline Ultra">
            <a:extLst>
              <a:ext uri="{FF2B5EF4-FFF2-40B4-BE49-F238E27FC236}">
                <a16:creationId xmlns:a16="http://schemas.microsoft.com/office/drawing/2014/main" id="{194EECEB-40F8-4338-ACA6-3602F659B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13" y="5884502"/>
            <a:ext cx="2438508" cy="64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39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6E64CC1-D2DE-456C-9E3A-DD7CE32D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Repaso general</a:t>
            </a:r>
          </a:p>
        </p:txBody>
      </p:sp>
    </p:spTree>
    <p:extLst>
      <p:ext uri="{BB962C8B-B14F-4D97-AF65-F5344CB8AC3E}">
        <p14:creationId xmlns:p14="http://schemas.microsoft.com/office/powerpoint/2010/main" val="360987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4F64102-DCF6-4B64-A91F-85DD5032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temas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B0E11CD-3E1D-47C8-9569-6B81E1E79D30}"/>
              </a:ext>
            </a:extLst>
          </p:cNvPr>
          <p:cNvSpPr txBox="1">
            <a:spLocks/>
          </p:cNvSpPr>
          <p:nvPr/>
        </p:nvSpPr>
        <p:spPr>
          <a:xfrm>
            <a:off x="4447504" y="877903"/>
            <a:ext cx="7168602" cy="4754616"/>
          </a:xfrm>
          <a:prstGeom prst="rect">
            <a:avLst/>
          </a:prstGeom>
        </p:spPr>
        <p:txBody>
          <a:bodyPr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0" dirty="0"/>
              <a:t>Variables</a:t>
            </a:r>
          </a:p>
          <a:p>
            <a:r>
              <a:rPr lang="es-ES" sz="1800" b="0" dirty="0"/>
              <a:t>Vectores</a:t>
            </a:r>
          </a:p>
          <a:p>
            <a:r>
              <a:rPr lang="es-ES" dirty="0"/>
              <a:t>M</a:t>
            </a:r>
            <a:r>
              <a:rPr lang="es-ES" sz="1800" b="0" dirty="0"/>
              <a:t>atrices</a:t>
            </a:r>
          </a:p>
          <a:p>
            <a:r>
              <a:rPr lang="es-ES" dirty="0"/>
              <a:t>F</a:t>
            </a:r>
            <a:r>
              <a:rPr lang="es-ES" sz="1800" b="0" dirty="0"/>
              <a:t>unciones y procedimientos</a:t>
            </a:r>
          </a:p>
          <a:p>
            <a:r>
              <a:rPr lang="es-ES" dirty="0"/>
              <a:t>E</a:t>
            </a:r>
            <a:r>
              <a:rPr lang="es-ES" sz="1800" b="0" dirty="0"/>
              <a:t>structuras y diagramación lógica. </a:t>
            </a:r>
          </a:p>
          <a:p>
            <a:pPr marL="0" indent="0">
              <a:buNone/>
            </a:pPr>
            <a:endParaRPr lang="es-ES" sz="1800" b="0" dirty="0"/>
          </a:p>
        </p:txBody>
      </p:sp>
    </p:spTree>
    <p:extLst>
      <p:ext uri="{BB962C8B-B14F-4D97-AF65-F5344CB8AC3E}">
        <p14:creationId xmlns:p14="http://schemas.microsoft.com/office/powerpoint/2010/main" val="3621809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70BC548-A06C-4E9D-8BCE-8D0E1243F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variables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E2B4D5-F777-4EC6-A64C-645286745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ES" dirty="0"/>
              <a:t>Las variables almacenan valores que pueden cambiar cuando una aplicación se está ejecutando</a:t>
            </a:r>
          </a:p>
          <a:p>
            <a:r>
              <a:rPr lang="es-ES" dirty="0"/>
              <a:t>Las variables tienen seis elementos básicos: </a:t>
            </a:r>
          </a:p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A9C55-77CA-41DD-914F-DDED9B68D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542" y="3103889"/>
            <a:ext cx="67437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0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70BC548-A06C-4E9D-8BCE-8D0E1243F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variables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E2B4D5-F777-4EC6-A64C-645286745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ES" dirty="0"/>
              <a:t>Reglas para poner nombres</a:t>
            </a:r>
          </a:p>
          <a:p>
            <a:pPr lvl="1"/>
            <a:r>
              <a:rPr lang="es-ES" dirty="0"/>
              <a:t>Empezar con un carácter alfabético o </a:t>
            </a:r>
            <a:r>
              <a:rPr lang="es-ES" dirty="0" err="1"/>
              <a:t>guión</a:t>
            </a:r>
            <a:r>
              <a:rPr lang="es-ES" dirty="0"/>
              <a:t> bajo</a:t>
            </a:r>
          </a:p>
          <a:p>
            <a:pPr lvl="1"/>
            <a:r>
              <a:rPr lang="es-ES" dirty="0"/>
              <a:t>No utilizar espacios ni símbolos</a:t>
            </a:r>
          </a:p>
          <a:p>
            <a:pPr lvl="1"/>
            <a:r>
              <a:rPr lang="es-ES" dirty="0"/>
              <a:t>No utilizar palabras clave como </a:t>
            </a:r>
            <a:r>
              <a:rPr lang="es-ES" b="1" dirty="0" err="1"/>
              <a:t>int</a:t>
            </a:r>
            <a:endParaRPr lang="es-ES" b="1" dirty="0"/>
          </a:p>
          <a:p>
            <a:r>
              <a:rPr lang="es-ES" dirty="0"/>
              <a:t>Ejemplos de nombres de variables</a:t>
            </a:r>
          </a:p>
          <a:p>
            <a:pPr lvl="1"/>
            <a:r>
              <a:rPr lang="es-ES" dirty="0" err="1">
                <a:latin typeface="Lucida Sans Typewriter" pitchFamily="49" charset="0"/>
              </a:rPr>
              <a:t>NombreCliente</a:t>
            </a:r>
            <a:r>
              <a:rPr lang="es-ES" dirty="0"/>
              <a:t> (</a:t>
            </a:r>
            <a:r>
              <a:rPr lang="es-ES" dirty="0" err="1"/>
              <a:t>PascalCasing</a:t>
            </a:r>
            <a:r>
              <a:rPr lang="es-ES" dirty="0"/>
              <a:t>)</a:t>
            </a:r>
          </a:p>
          <a:p>
            <a:pPr lvl="1"/>
            <a:r>
              <a:rPr lang="es-ES" dirty="0" err="1">
                <a:latin typeface="Lucida Sans Typewriter" pitchFamily="49" charset="0"/>
              </a:rPr>
              <a:t>numeroCuenta</a:t>
            </a:r>
            <a:r>
              <a:rPr lang="es-ES" dirty="0"/>
              <a:t> (</a:t>
            </a:r>
            <a:r>
              <a:rPr lang="es-ES" dirty="0" err="1"/>
              <a:t>camelCasing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802210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1292</Words>
  <Application>Microsoft Office PowerPoint</Application>
  <PresentationFormat>Panorámica</PresentationFormat>
  <Paragraphs>192</Paragraphs>
  <Slides>32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41" baseType="lpstr">
      <vt:lpstr>Arial</vt:lpstr>
      <vt:lpstr>Calibri</vt:lpstr>
      <vt:lpstr>Courier New</vt:lpstr>
      <vt:lpstr>Gill Sans MT</vt:lpstr>
      <vt:lpstr>Lucida Sans Typewriter</vt:lpstr>
      <vt:lpstr>Lucida Sans Unicode</vt:lpstr>
      <vt:lpstr>Molengo</vt:lpstr>
      <vt:lpstr>Wingdings 2</vt:lpstr>
      <vt:lpstr>Dividendo</vt:lpstr>
      <vt:lpstr>Presentación de PowerPoint</vt:lpstr>
      <vt:lpstr>Unidad 1</vt:lpstr>
      <vt:lpstr>objetivos</vt:lpstr>
      <vt:lpstr>Aprobación de la materia</vt:lpstr>
      <vt:lpstr>Bibliografía obligatoria</vt:lpstr>
      <vt:lpstr>Repaso general</vt:lpstr>
      <vt:lpstr>temas</vt:lpstr>
      <vt:lpstr>variables</vt:lpstr>
      <vt:lpstr>variables</vt:lpstr>
      <vt:lpstr>variables </vt:lpstr>
      <vt:lpstr>variables </vt:lpstr>
      <vt:lpstr>variables </vt:lpstr>
      <vt:lpstr>Opeadores logicos</vt:lpstr>
      <vt:lpstr>Vectores y matrices </vt:lpstr>
      <vt:lpstr>Vectores y matrices </vt:lpstr>
      <vt:lpstr>Estructuras de repetición</vt:lpstr>
      <vt:lpstr>Introducción a .NET C#.</vt:lpstr>
      <vt:lpstr>Presentación de PowerPoint</vt:lpstr>
      <vt:lpstr>Nombres de espacios</vt:lpstr>
      <vt:lpstr>Entradas y salidas en C#</vt:lpstr>
      <vt:lpstr>Visual studio - C#</vt:lpstr>
      <vt:lpstr>Visual studio - C#</vt:lpstr>
      <vt:lpstr>Visual studio - C#</vt:lpstr>
      <vt:lpstr>Visual studio - C#</vt:lpstr>
      <vt:lpstr>Visual studio - C#</vt:lpstr>
      <vt:lpstr>Visual studio - C#</vt:lpstr>
      <vt:lpstr>Visual studio - C#</vt:lpstr>
      <vt:lpstr>Visual studio - C#</vt:lpstr>
      <vt:lpstr>Visual studio - C#</vt:lpstr>
      <vt:lpstr>Visual studio - C#</vt:lpstr>
      <vt:lpstr>Entradas y salidas en C#</vt:lpstr>
      <vt:lpstr>Entradas y salidas en C#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– PROGRAMACIÓN ESTRUCTURADA</dc:title>
  <dc:creator>Battaglia, Nicolas</dc:creator>
  <cp:lastModifiedBy>Rodriguez Escobedo, Julian</cp:lastModifiedBy>
  <cp:revision>32</cp:revision>
  <dcterms:created xsi:type="dcterms:W3CDTF">2020-06-09T18:56:19Z</dcterms:created>
  <dcterms:modified xsi:type="dcterms:W3CDTF">2023-03-06T19:05:34Z</dcterms:modified>
</cp:coreProperties>
</file>