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9" r:id="rId3"/>
    <p:sldId id="269" r:id="rId4"/>
    <p:sldId id="260" r:id="rId5"/>
    <p:sldId id="267" r:id="rId6"/>
    <p:sldId id="268" r:id="rId7"/>
    <p:sldId id="270" r:id="rId8"/>
    <p:sldId id="275" r:id="rId9"/>
    <p:sldId id="276" r:id="rId10"/>
    <p:sldId id="277" r:id="rId11"/>
    <p:sldId id="274"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65" r:id="rId27"/>
    <p:sldId id="26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88" d="100"/>
          <a:sy n="88" d="100"/>
        </p:scale>
        <p:origin x="350" y="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A212DC-63B1-4901-BBA1-0E9BAC33D41C}" type="datetimeFigureOut">
              <a:rPr lang="en-IN" smtClean="0"/>
              <a:pPr/>
              <a:t>26-05-2024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AF3EA8-841E-473D-8AEC-E28FC8B0AF52}" type="slidenum">
              <a:rPr lang="en-IN" smtClean="0"/>
              <a:pPr/>
              <a:t>‹#›</a:t>
            </a:fld>
            <a:endParaRPr lang="en-IN"/>
          </a:p>
        </p:txBody>
      </p:sp>
    </p:spTree>
    <p:extLst>
      <p:ext uri="{BB962C8B-B14F-4D97-AF65-F5344CB8AC3E}">
        <p14:creationId xmlns:p14="http://schemas.microsoft.com/office/powerpoint/2010/main" val="431445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65E2-C95D-46EA-998A-38DCEF0D67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BFEE819-928C-4720-A8AA-5AC73647F7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3FA4B8A-0E74-42F4-A053-96A2D8441898}"/>
              </a:ext>
            </a:extLst>
          </p:cNvPr>
          <p:cNvSpPr>
            <a:spLocks noGrp="1"/>
          </p:cNvSpPr>
          <p:nvPr>
            <p:ph type="dt" sz="half" idx="10"/>
          </p:nvPr>
        </p:nvSpPr>
        <p:spPr/>
        <p:txBody>
          <a:bodyPr/>
          <a:lstStyle/>
          <a:p>
            <a:fld id="{3384BBED-9D3F-4E8C-A31D-76A22EE88FEB}" type="datetime1">
              <a:rPr lang="en-IN" smtClean="0"/>
              <a:pPr/>
              <a:t>26-05-2024</a:t>
            </a:fld>
            <a:endParaRPr lang="en-IN"/>
          </a:p>
        </p:txBody>
      </p:sp>
      <p:sp>
        <p:nvSpPr>
          <p:cNvPr id="5" name="Footer Placeholder 4">
            <a:extLst>
              <a:ext uri="{FF2B5EF4-FFF2-40B4-BE49-F238E27FC236}">
                <a16:creationId xmlns:a16="http://schemas.microsoft.com/office/drawing/2014/main" id="{3EE71C71-D8FD-4939-994D-84477E7D9D1A}"/>
              </a:ext>
            </a:extLst>
          </p:cNvPr>
          <p:cNvSpPr>
            <a:spLocks noGrp="1"/>
          </p:cNvSpPr>
          <p:nvPr>
            <p:ph type="ftr" sz="quarter" idx="11"/>
          </p:nvPr>
        </p:nvSpPr>
        <p:spPr/>
        <p:txBody>
          <a:bodyPr/>
          <a:lstStyle/>
          <a:p>
            <a:r>
              <a:rPr lang="en-IN"/>
              <a:t>Dept. of ______, SVIT</a:t>
            </a:r>
          </a:p>
        </p:txBody>
      </p:sp>
      <p:sp>
        <p:nvSpPr>
          <p:cNvPr id="6" name="Slide Number Placeholder 5">
            <a:extLst>
              <a:ext uri="{FF2B5EF4-FFF2-40B4-BE49-F238E27FC236}">
                <a16:creationId xmlns:a16="http://schemas.microsoft.com/office/drawing/2014/main" id="{007C00BF-6BED-432C-9037-5D56FFCE4FE6}"/>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2021035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4E18C-8BD3-42B4-9F0B-B610C4FC587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87E2DC-2260-4096-9B2B-D248E6CCC0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DD32D5-0297-41A7-B9FC-F69982C13168}"/>
              </a:ext>
            </a:extLst>
          </p:cNvPr>
          <p:cNvSpPr>
            <a:spLocks noGrp="1"/>
          </p:cNvSpPr>
          <p:nvPr>
            <p:ph type="dt" sz="half" idx="10"/>
          </p:nvPr>
        </p:nvSpPr>
        <p:spPr/>
        <p:txBody>
          <a:bodyPr/>
          <a:lstStyle/>
          <a:p>
            <a:fld id="{24AEDF3A-537D-4782-93FF-26FDB1360200}" type="datetime1">
              <a:rPr lang="en-IN" smtClean="0"/>
              <a:pPr/>
              <a:t>26-05-2024</a:t>
            </a:fld>
            <a:endParaRPr lang="en-IN"/>
          </a:p>
        </p:txBody>
      </p:sp>
      <p:sp>
        <p:nvSpPr>
          <p:cNvPr id="5" name="Footer Placeholder 4">
            <a:extLst>
              <a:ext uri="{FF2B5EF4-FFF2-40B4-BE49-F238E27FC236}">
                <a16:creationId xmlns:a16="http://schemas.microsoft.com/office/drawing/2014/main" id="{AB2F45B9-EA2C-4054-8820-FCADCEE81296}"/>
              </a:ext>
            </a:extLst>
          </p:cNvPr>
          <p:cNvSpPr>
            <a:spLocks noGrp="1"/>
          </p:cNvSpPr>
          <p:nvPr>
            <p:ph type="ftr" sz="quarter" idx="11"/>
          </p:nvPr>
        </p:nvSpPr>
        <p:spPr/>
        <p:txBody>
          <a:bodyPr/>
          <a:lstStyle/>
          <a:p>
            <a:r>
              <a:rPr lang="en-IN"/>
              <a:t>Dept. of ______, SVIT</a:t>
            </a:r>
          </a:p>
        </p:txBody>
      </p:sp>
      <p:sp>
        <p:nvSpPr>
          <p:cNvPr id="6" name="Slide Number Placeholder 5">
            <a:extLst>
              <a:ext uri="{FF2B5EF4-FFF2-40B4-BE49-F238E27FC236}">
                <a16:creationId xmlns:a16="http://schemas.microsoft.com/office/drawing/2014/main" id="{AE91BFEC-6A34-447C-A016-DCD1C22DD97A}"/>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1523103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43E80D-37D0-4A81-80CD-37785DE6A5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F62143-E21D-482E-A06D-6F37E88FF8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7BBA52-FF62-40F5-81B6-DBD727EB0A82}"/>
              </a:ext>
            </a:extLst>
          </p:cNvPr>
          <p:cNvSpPr>
            <a:spLocks noGrp="1"/>
          </p:cNvSpPr>
          <p:nvPr>
            <p:ph type="dt" sz="half" idx="10"/>
          </p:nvPr>
        </p:nvSpPr>
        <p:spPr/>
        <p:txBody>
          <a:bodyPr/>
          <a:lstStyle/>
          <a:p>
            <a:fld id="{8673CAB0-2917-41E3-BC62-F04238BDCF53}" type="datetime1">
              <a:rPr lang="en-IN" smtClean="0"/>
              <a:pPr/>
              <a:t>26-05-2024</a:t>
            </a:fld>
            <a:endParaRPr lang="en-IN"/>
          </a:p>
        </p:txBody>
      </p:sp>
      <p:sp>
        <p:nvSpPr>
          <p:cNvPr id="5" name="Footer Placeholder 4">
            <a:extLst>
              <a:ext uri="{FF2B5EF4-FFF2-40B4-BE49-F238E27FC236}">
                <a16:creationId xmlns:a16="http://schemas.microsoft.com/office/drawing/2014/main" id="{BB2CDE25-2BBD-4C93-A912-D0062858D10D}"/>
              </a:ext>
            </a:extLst>
          </p:cNvPr>
          <p:cNvSpPr>
            <a:spLocks noGrp="1"/>
          </p:cNvSpPr>
          <p:nvPr>
            <p:ph type="ftr" sz="quarter" idx="11"/>
          </p:nvPr>
        </p:nvSpPr>
        <p:spPr/>
        <p:txBody>
          <a:bodyPr/>
          <a:lstStyle/>
          <a:p>
            <a:r>
              <a:rPr lang="en-IN"/>
              <a:t>Dept. of ______, SVIT</a:t>
            </a:r>
          </a:p>
        </p:txBody>
      </p:sp>
      <p:sp>
        <p:nvSpPr>
          <p:cNvPr id="6" name="Slide Number Placeholder 5">
            <a:extLst>
              <a:ext uri="{FF2B5EF4-FFF2-40B4-BE49-F238E27FC236}">
                <a16:creationId xmlns:a16="http://schemas.microsoft.com/office/drawing/2014/main" id="{BD0FCA15-45B3-493F-B198-49B81A80B971}"/>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3238414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C1AEB-4D59-402D-9A56-1B4F30A51C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FDBC9B-2FB3-4BE4-A7DA-4FDC5836C1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4FCF0A-82B5-4BBA-8870-DEB7789B60E1}"/>
              </a:ext>
            </a:extLst>
          </p:cNvPr>
          <p:cNvSpPr>
            <a:spLocks noGrp="1"/>
          </p:cNvSpPr>
          <p:nvPr>
            <p:ph type="dt" sz="half" idx="10"/>
          </p:nvPr>
        </p:nvSpPr>
        <p:spPr/>
        <p:txBody>
          <a:bodyPr/>
          <a:lstStyle/>
          <a:p>
            <a:fld id="{F575E127-F269-4258-80A4-1372D3C00E8F}" type="datetime1">
              <a:rPr lang="en-IN" smtClean="0"/>
              <a:pPr/>
              <a:t>26-05-2024</a:t>
            </a:fld>
            <a:endParaRPr lang="en-IN"/>
          </a:p>
        </p:txBody>
      </p:sp>
      <p:sp>
        <p:nvSpPr>
          <p:cNvPr id="5" name="Footer Placeholder 4">
            <a:extLst>
              <a:ext uri="{FF2B5EF4-FFF2-40B4-BE49-F238E27FC236}">
                <a16:creationId xmlns:a16="http://schemas.microsoft.com/office/drawing/2014/main" id="{88ACC5C7-5A5D-4CE1-8700-29AC9D851E95}"/>
              </a:ext>
            </a:extLst>
          </p:cNvPr>
          <p:cNvSpPr>
            <a:spLocks noGrp="1"/>
          </p:cNvSpPr>
          <p:nvPr>
            <p:ph type="ftr" sz="quarter" idx="11"/>
          </p:nvPr>
        </p:nvSpPr>
        <p:spPr/>
        <p:txBody>
          <a:bodyPr/>
          <a:lstStyle/>
          <a:p>
            <a:r>
              <a:rPr lang="en-IN"/>
              <a:t>Dept. of ______, SVIT</a:t>
            </a:r>
          </a:p>
        </p:txBody>
      </p:sp>
      <p:sp>
        <p:nvSpPr>
          <p:cNvPr id="6" name="Slide Number Placeholder 5">
            <a:extLst>
              <a:ext uri="{FF2B5EF4-FFF2-40B4-BE49-F238E27FC236}">
                <a16:creationId xmlns:a16="http://schemas.microsoft.com/office/drawing/2014/main" id="{E17B619E-DE02-4C3F-ADC5-8F4B437C60FE}"/>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2609495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C7B8B-A95E-44F4-98E3-52A4CC934E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FD86949-633E-495F-A44C-F1DD1F62EE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C6BA20-1C32-4000-92DA-DF5FD0AA6F27}"/>
              </a:ext>
            </a:extLst>
          </p:cNvPr>
          <p:cNvSpPr>
            <a:spLocks noGrp="1"/>
          </p:cNvSpPr>
          <p:nvPr>
            <p:ph type="dt" sz="half" idx="10"/>
          </p:nvPr>
        </p:nvSpPr>
        <p:spPr/>
        <p:txBody>
          <a:bodyPr/>
          <a:lstStyle/>
          <a:p>
            <a:fld id="{4156EAF1-28FB-47DB-A52B-7DD7F4094843}" type="datetime1">
              <a:rPr lang="en-IN" smtClean="0"/>
              <a:pPr/>
              <a:t>26-05-2024</a:t>
            </a:fld>
            <a:endParaRPr lang="en-IN"/>
          </a:p>
        </p:txBody>
      </p:sp>
      <p:sp>
        <p:nvSpPr>
          <p:cNvPr id="5" name="Footer Placeholder 4">
            <a:extLst>
              <a:ext uri="{FF2B5EF4-FFF2-40B4-BE49-F238E27FC236}">
                <a16:creationId xmlns:a16="http://schemas.microsoft.com/office/drawing/2014/main" id="{576E4997-46FC-4684-94AC-02F6DC51350F}"/>
              </a:ext>
            </a:extLst>
          </p:cNvPr>
          <p:cNvSpPr>
            <a:spLocks noGrp="1"/>
          </p:cNvSpPr>
          <p:nvPr>
            <p:ph type="ftr" sz="quarter" idx="11"/>
          </p:nvPr>
        </p:nvSpPr>
        <p:spPr/>
        <p:txBody>
          <a:bodyPr/>
          <a:lstStyle/>
          <a:p>
            <a:r>
              <a:rPr lang="en-IN"/>
              <a:t>Dept. of ______, SVIT</a:t>
            </a:r>
          </a:p>
        </p:txBody>
      </p:sp>
      <p:sp>
        <p:nvSpPr>
          <p:cNvPr id="6" name="Slide Number Placeholder 5">
            <a:extLst>
              <a:ext uri="{FF2B5EF4-FFF2-40B4-BE49-F238E27FC236}">
                <a16:creationId xmlns:a16="http://schemas.microsoft.com/office/drawing/2014/main" id="{5B7EA950-E410-4B54-BE05-DCDD3312FFFF}"/>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4081746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E01E6-BF65-4C34-B3A6-B659CD689C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1F2C33-3767-472F-BD45-991A54F002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53C4111-77F7-4E9C-B8E3-5CE2E94450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4FF7538-8C03-4803-89A2-1FC2D816AF1B}"/>
              </a:ext>
            </a:extLst>
          </p:cNvPr>
          <p:cNvSpPr>
            <a:spLocks noGrp="1"/>
          </p:cNvSpPr>
          <p:nvPr>
            <p:ph type="dt" sz="half" idx="10"/>
          </p:nvPr>
        </p:nvSpPr>
        <p:spPr/>
        <p:txBody>
          <a:bodyPr/>
          <a:lstStyle/>
          <a:p>
            <a:fld id="{61712493-AA25-487D-8635-16C3A88B4A31}" type="datetime1">
              <a:rPr lang="en-IN" smtClean="0"/>
              <a:pPr/>
              <a:t>26-05-2024</a:t>
            </a:fld>
            <a:endParaRPr lang="en-IN"/>
          </a:p>
        </p:txBody>
      </p:sp>
      <p:sp>
        <p:nvSpPr>
          <p:cNvPr id="6" name="Footer Placeholder 5">
            <a:extLst>
              <a:ext uri="{FF2B5EF4-FFF2-40B4-BE49-F238E27FC236}">
                <a16:creationId xmlns:a16="http://schemas.microsoft.com/office/drawing/2014/main" id="{B1A8EFBA-6E65-47FD-8613-44C349DC35FA}"/>
              </a:ext>
            </a:extLst>
          </p:cNvPr>
          <p:cNvSpPr>
            <a:spLocks noGrp="1"/>
          </p:cNvSpPr>
          <p:nvPr>
            <p:ph type="ftr" sz="quarter" idx="11"/>
          </p:nvPr>
        </p:nvSpPr>
        <p:spPr/>
        <p:txBody>
          <a:bodyPr/>
          <a:lstStyle/>
          <a:p>
            <a:r>
              <a:rPr lang="en-IN"/>
              <a:t>Dept. of ______, SVIT</a:t>
            </a:r>
          </a:p>
        </p:txBody>
      </p:sp>
      <p:sp>
        <p:nvSpPr>
          <p:cNvPr id="7" name="Slide Number Placeholder 6">
            <a:extLst>
              <a:ext uri="{FF2B5EF4-FFF2-40B4-BE49-F238E27FC236}">
                <a16:creationId xmlns:a16="http://schemas.microsoft.com/office/drawing/2014/main" id="{6A309E1D-F164-4F4A-AD29-3BC8FE19B7E5}"/>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717408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41170-35B2-40DF-8350-8A5396985F2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E02EE6-5BF9-4F22-98EC-A61443BFC1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59CD52-4212-42DE-AE16-2734A0881D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293CEA6-8B0E-4018-848E-D06DA419FF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ECF992-E8BA-4F32-9F21-B79AFA8E61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6820D55-DB61-4C02-8EA9-9CD390A2A925}"/>
              </a:ext>
            </a:extLst>
          </p:cNvPr>
          <p:cNvSpPr>
            <a:spLocks noGrp="1"/>
          </p:cNvSpPr>
          <p:nvPr>
            <p:ph type="dt" sz="half" idx="10"/>
          </p:nvPr>
        </p:nvSpPr>
        <p:spPr/>
        <p:txBody>
          <a:bodyPr/>
          <a:lstStyle/>
          <a:p>
            <a:fld id="{3D15DECB-9A6B-47E9-8A6F-D77F03DD63AE}" type="datetime1">
              <a:rPr lang="en-IN" smtClean="0"/>
              <a:pPr/>
              <a:t>26-05-2024</a:t>
            </a:fld>
            <a:endParaRPr lang="en-IN"/>
          </a:p>
        </p:txBody>
      </p:sp>
      <p:sp>
        <p:nvSpPr>
          <p:cNvPr id="8" name="Footer Placeholder 7">
            <a:extLst>
              <a:ext uri="{FF2B5EF4-FFF2-40B4-BE49-F238E27FC236}">
                <a16:creationId xmlns:a16="http://schemas.microsoft.com/office/drawing/2014/main" id="{FE20A79F-9EB1-4C8B-A060-8D2A0033ED96}"/>
              </a:ext>
            </a:extLst>
          </p:cNvPr>
          <p:cNvSpPr>
            <a:spLocks noGrp="1"/>
          </p:cNvSpPr>
          <p:nvPr>
            <p:ph type="ftr" sz="quarter" idx="11"/>
          </p:nvPr>
        </p:nvSpPr>
        <p:spPr/>
        <p:txBody>
          <a:bodyPr/>
          <a:lstStyle/>
          <a:p>
            <a:r>
              <a:rPr lang="en-IN"/>
              <a:t>Dept. of ______, SVIT</a:t>
            </a:r>
          </a:p>
        </p:txBody>
      </p:sp>
      <p:sp>
        <p:nvSpPr>
          <p:cNvPr id="9" name="Slide Number Placeholder 8">
            <a:extLst>
              <a:ext uri="{FF2B5EF4-FFF2-40B4-BE49-F238E27FC236}">
                <a16:creationId xmlns:a16="http://schemas.microsoft.com/office/drawing/2014/main" id="{4355B576-5575-4E69-B6E4-9E57B9D2F829}"/>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3479328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694C7-1299-445A-AA80-727CB5D7746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BAFEBB1-AB4E-4C11-8BF5-42780D7191F1}"/>
              </a:ext>
            </a:extLst>
          </p:cNvPr>
          <p:cNvSpPr>
            <a:spLocks noGrp="1"/>
          </p:cNvSpPr>
          <p:nvPr>
            <p:ph type="dt" sz="half" idx="10"/>
          </p:nvPr>
        </p:nvSpPr>
        <p:spPr/>
        <p:txBody>
          <a:bodyPr/>
          <a:lstStyle/>
          <a:p>
            <a:fld id="{24B391F4-8B9E-488E-9E09-6D97621EC7E8}" type="datetime1">
              <a:rPr lang="en-IN" smtClean="0"/>
              <a:pPr/>
              <a:t>26-05-2024</a:t>
            </a:fld>
            <a:endParaRPr lang="en-IN"/>
          </a:p>
        </p:txBody>
      </p:sp>
      <p:sp>
        <p:nvSpPr>
          <p:cNvPr id="4" name="Footer Placeholder 3">
            <a:extLst>
              <a:ext uri="{FF2B5EF4-FFF2-40B4-BE49-F238E27FC236}">
                <a16:creationId xmlns:a16="http://schemas.microsoft.com/office/drawing/2014/main" id="{7B09B511-6F76-4915-B1AF-732BCED70E7E}"/>
              </a:ext>
            </a:extLst>
          </p:cNvPr>
          <p:cNvSpPr>
            <a:spLocks noGrp="1"/>
          </p:cNvSpPr>
          <p:nvPr>
            <p:ph type="ftr" sz="quarter" idx="11"/>
          </p:nvPr>
        </p:nvSpPr>
        <p:spPr/>
        <p:txBody>
          <a:bodyPr/>
          <a:lstStyle/>
          <a:p>
            <a:r>
              <a:rPr lang="en-IN"/>
              <a:t>Dept. of ______, SVIT</a:t>
            </a:r>
          </a:p>
        </p:txBody>
      </p:sp>
      <p:sp>
        <p:nvSpPr>
          <p:cNvPr id="5" name="Slide Number Placeholder 4">
            <a:extLst>
              <a:ext uri="{FF2B5EF4-FFF2-40B4-BE49-F238E27FC236}">
                <a16:creationId xmlns:a16="http://schemas.microsoft.com/office/drawing/2014/main" id="{4F192E34-F782-4D15-B759-B5497A8BF2D5}"/>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306822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05FB1B-DD29-4A04-8996-FF05D89AF18F}"/>
              </a:ext>
            </a:extLst>
          </p:cNvPr>
          <p:cNvSpPr>
            <a:spLocks noGrp="1"/>
          </p:cNvSpPr>
          <p:nvPr>
            <p:ph type="dt" sz="half" idx="10"/>
          </p:nvPr>
        </p:nvSpPr>
        <p:spPr/>
        <p:txBody>
          <a:bodyPr/>
          <a:lstStyle/>
          <a:p>
            <a:fld id="{8BB56ECC-4156-47B9-B6C5-A7C7632DDAB1}" type="datetime1">
              <a:rPr lang="en-IN" smtClean="0"/>
              <a:pPr/>
              <a:t>26-05-2024</a:t>
            </a:fld>
            <a:endParaRPr lang="en-IN"/>
          </a:p>
        </p:txBody>
      </p:sp>
      <p:sp>
        <p:nvSpPr>
          <p:cNvPr id="3" name="Footer Placeholder 2">
            <a:extLst>
              <a:ext uri="{FF2B5EF4-FFF2-40B4-BE49-F238E27FC236}">
                <a16:creationId xmlns:a16="http://schemas.microsoft.com/office/drawing/2014/main" id="{08A97D2F-E2A4-438D-A067-1493B899029D}"/>
              </a:ext>
            </a:extLst>
          </p:cNvPr>
          <p:cNvSpPr>
            <a:spLocks noGrp="1"/>
          </p:cNvSpPr>
          <p:nvPr>
            <p:ph type="ftr" sz="quarter" idx="11"/>
          </p:nvPr>
        </p:nvSpPr>
        <p:spPr/>
        <p:txBody>
          <a:bodyPr/>
          <a:lstStyle/>
          <a:p>
            <a:r>
              <a:rPr lang="en-IN"/>
              <a:t>Dept. of ______, SVIT</a:t>
            </a:r>
          </a:p>
        </p:txBody>
      </p:sp>
      <p:sp>
        <p:nvSpPr>
          <p:cNvPr id="4" name="Slide Number Placeholder 3">
            <a:extLst>
              <a:ext uri="{FF2B5EF4-FFF2-40B4-BE49-F238E27FC236}">
                <a16:creationId xmlns:a16="http://schemas.microsoft.com/office/drawing/2014/main" id="{82312123-8F85-4A48-9CA6-85E9B39ECE20}"/>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666982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EA615-E99F-4022-8C4A-E6A08ACB43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14442B3-6064-406D-9F3F-50D9E09533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52191BC-0005-4884-BCCC-5A71C16FEA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EEEA7A-68E2-4B62-A1FA-1FEAA4DFB6DA}"/>
              </a:ext>
            </a:extLst>
          </p:cNvPr>
          <p:cNvSpPr>
            <a:spLocks noGrp="1"/>
          </p:cNvSpPr>
          <p:nvPr>
            <p:ph type="dt" sz="half" idx="10"/>
          </p:nvPr>
        </p:nvSpPr>
        <p:spPr/>
        <p:txBody>
          <a:bodyPr/>
          <a:lstStyle/>
          <a:p>
            <a:fld id="{EB3CA7FB-8CAD-4526-8C8B-7EC5B1C9A4A6}" type="datetime1">
              <a:rPr lang="en-IN" smtClean="0"/>
              <a:pPr/>
              <a:t>26-05-2024</a:t>
            </a:fld>
            <a:endParaRPr lang="en-IN"/>
          </a:p>
        </p:txBody>
      </p:sp>
      <p:sp>
        <p:nvSpPr>
          <p:cNvPr id="6" name="Footer Placeholder 5">
            <a:extLst>
              <a:ext uri="{FF2B5EF4-FFF2-40B4-BE49-F238E27FC236}">
                <a16:creationId xmlns:a16="http://schemas.microsoft.com/office/drawing/2014/main" id="{06DBF939-FF8D-453F-9C7E-3F780B57F398}"/>
              </a:ext>
            </a:extLst>
          </p:cNvPr>
          <p:cNvSpPr>
            <a:spLocks noGrp="1"/>
          </p:cNvSpPr>
          <p:nvPr>
            <p:ph type="ftr" sz="quarter" idx="11"/>
          </p:nvPr>
        </p:nvSpPr>
        <p:spPr/>
        <p:txBody>
          <a:bodyPr/>
          <a:lstStyle/>
          <a:p>
            <a:r>
              <a:rPr lang="en-IN"/>
              <a:t>Dept. of ______, SVIT</a:t>
            </a:r>
          </a:p>
        </p:txBody>
      </p:sp>
      <p:sp>
        <p:nvSpPr>
          <p:cNvPr id="7" name="Slide Number Placeholder 6">
            <a:extLst>
              <a:ext uri="{FF2B5EF4-FFF2-40B4-BE49-F238E27FC236}">
                <a16:creationId xmlns:a16="http://schemas.microsoft.com/office/drawing/2014/main" id="{D6A5CE44-831B-4CE4-AD71-4FC7845DD3A3}"/>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187039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8A633-FF1A-4A86-A554-A6866ECC67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B53D6D8-2C0B-4D5F-A538-5C4283B768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2751E03C-A71C-4EDF-9F0C-AADD5BFFF1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FB9132-2CBC-4D34-B53D-FF70E594F93F}"/>
              </a:ext>
            </a:extLst>
          </p:cNvPr>
          <p:cNvSpPr>
            <a:spLocks noGrp="1"/>
          </p:cNvSpPr>
          <p:nvPr>
            <p:ph type="dt" sz="half" idx="10"/>
          </p:nvPr>
        </p:nvSpPr>
        <p:spPr/>
        <p:txBody>
          <a:bodyPr/>
          <a:lstStyle/>
          <a:p>
            <a:fld id="{3532C8DB-8A26-4D7B-863F-CF0724AEE9FE}" type="datetime1">
              <a:rPr lang="en-IN" smtClean="0"/>
              <a:pPr/>
              <a:t>26-05-2024</a:t>
            </a:fld>
            <a:endParaRPr lang="en-IN"/>
          </a:p>
        </p:txBody>
      </p:sp>
      <p:sp>
        <p:nvSpPr>
          <p:cNvPr id="6" name="Footer Placeholder 5">
            <a:extLst>
              <a:ext uri="{FF2B5EF4-FFF2-40B4-BE49-F238E27FC236}">
                <a16:creationId xmlns:a16="http://schemas.microsoft.com/office/drawing/2014/main" id="{DBC4237C-448B-4DA3-AE9C-AE059EAB5FBE}"/>
              </a:ext>
            </a:extLst>
          </p:cNvPr>
          <p:cNvSpPr>
            <a:spLocks noGrp="1"/>
          </p:cNvSpPr>
          <p:nvPr>
            <p:ph type="ftr" sz="quarter" idx="11"/>
          </p:nvPr>
        </p:nvSpPr>
        <p:spPr/>
        <p:txBody>
          <a:bodyPr/>
          <a:lstStyle/>
          <a:p>
            <a:r>
              <a:rPr lang="en-IN"/>
              <a:t>Dept. of ______, SVIT</a:t>
            </a:r>
          </a:p>
        </p:txBody>
      </p:sp>
      <p:sp>
        <p:nvSpPr>
          <p:cNvPr id="7" name="Slide Number Placeholder 6">
            <a:extLst>
              <a:ext uri="{FF2B5EF4-FFF2-40B4-BE49-F238E27FC236}">
                <a16:creationId xmlns:a16="http://schemas.microsoft.com/office/drawing/2014/main" id="{341FD285-1884-4757-A659-7563E433770D}"/>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288930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CE65F1-B7B2-4401-8D3E-90BA7FBB9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5F2DFA-53EC-4E58-9868-0D1C5941EB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21C156-921C-4B6C-B347-41C3EBCE1A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49D414-CE7D-46FB-9603-64E2DC9BB488}" type="datetime1">
              <a:rPr lang="en-IN" smtClean="0"/>
              <a:pPr/>
              <a:t>26-05-2024</a:t>
            </a:fld>
            <a:endParaRPr lang="en-IN"/>
          </a:p>
        </p:txBody>
      </p:sp>
      <p:sp>
        <p:nvSpPr>
          <p:cNvPr id="5" name="Footer Placeholder 4">
            <a:extLst>
              <a:ext uri="{FF2B5EF4-FFF2-40B4-BE49-F238E27FC236}">
                <a16:creationId xmlns:a16="http://schemas.microsoft.com/office/drawing/2014/main" id="{ED741EB9-BE5B-4FCE-8459-60A68128D7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Dept. of ______, SVIT</a:t>
            </a:r>
          </a:p>
        </p:txBody>
      </p:sp>
      <p:sp>
        <p:nvSpPr>
          <p:cNvPr id="6" name="Slide Number Placeholder 5">
            <a:extLst>
              <a:ext uri="{FF2B5EF4-FFF2-40B4-BE49-F238E27FC236}">
                <a16:creationId xmlns:a16="http://schemas.microsoft.com/office/drawing/2014/main" id="{903264B3-BCAF-4423-B5AB-31245A719D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9020A1-FA28-4834-83A8-C0CE35CB1668}" type="slidenum">
              <a:rPr lang="en-IN" smtClean="0"/>
              <a:pPr/>
              <a:t>‹#›</a:t>
            </a:fld>
            <a:endParaRPr lang="en-IN"/>
          </a:p>
        </p:txBody>
      </p:sp>
    </p:spTree>
    <p:extLst>
      <p:ext uri="{BB962C8B-B14F-4D97-AF65-F5344CB8AC3E}">
        <p14:creationId xmlns:p14="http://schemas.microsoft.com/office/powerpoint/2010/main" val="1672401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D11E-1799-45FA-B0C6-7D6F2A6E14BC}"/>
              </a:ext>
            </a:extLst>
          </p:cNvPr>
          <p:cNvSpPr>
            <a:spLocks noGrp="1"/>
          </p:cNvSpPr>
          <p:nvPr>
            <p:ph type="ctrTitle"/>
          </p:nvPr>
        </p:nvSpPr>
        <p:spPr>
          <a:xfrm>
            <a:off x="-1" y="147903"/>
            <a:ext cx="12192000" cy="913827"/>
          </a:xfrm>
        </p:spPr>
        <p:txBody>
          <a:bodyPr>
            <a:noAutofit/>
          </a:bodyPr>
          <a:lstStyle/>
          <a:p>
            <a:r>
              <a:rPr lang="en-IN" sz="3600" b="1" dirty="0">
                <a:ln w="22225">
                  <a:solidFill>
                    <a:srgbClr val="C00000"/>
                  </a:solidFill>
                  <a:prstDash val="solid"/>
                </a:ln>
                <a:solidFill>
                  <a:srgbClr val="C00000"/>
                </a:solidFill>
              </a:rPr>
              <a:t>SAI VIDYA INSTITUTE OF TECHNOLOGY</a:t>
            </a:r>
            <a:r>
              <a:rPr lang="en-IN" sz="2000" b="1" dirty="0">
                <a:ln w="22225">
                  <a:solidFill>
                    <a:srgbClr val="C00000"/>
                  </a:solidFill>
                  <a:prstDash val="solid"/>
                </a:ln>
                <a:solidFill>
                  <a:srgbClr val="C00000"/>
                </a:solidFill>
              </a:rPr>
              <a:t/>
            </a:r>
            <a:br>
              <a:rPr lang="en-IN" sz="2000" b="1" dirty="0">
                <a:ln w="22225">
                  <a:solidFill>
                    <a:srgbClr val="C00000"/>
                  </a:solidFill>
                  <a:prstDash val="solid"/>
                </a:ln>
                <a:solidFill>
                  <a:srgbClr val="C00000"/>
                </a:solidFill>
              </a:rPr>
            </a:br>
            <a:r>
              <a:rPr lang="en-IN" sz="1400" dirty="0">
                <a:ln w="22225">
                  <a:solidFill>
                    <a:srgbClr val="C00000"/>
                  </a:solidFill>
                  <a:prstDash val="solid"/>
                </a:ln>
                <a:solidFill>
                  <a:srgbClr val="C00000"/>
                </a:solidFill>
              </a:rPr>
              <a:t>Accredited by NBA New Delhi (CSE, ECE, ISE, MECH, CIVIL), NAAC-“A” Grade</a:t>
            </a:r>
          </a:p>
        </p:txBody>
      </p:sp>
      <p:sp>
        <p:nvSpPr>
          <p:cNvPr id="3" name="Subtitle 2">
            <a:extLst>
              <a:ext uri="{FF2B5EF4-FFF2-40B4-BE49-F238E27FC236}">
                <a16:creationId xmlns:a16="http://schemas.microsoft.com/office/drawing/2014/main" id="{EB23C6C5-176A-4DB9-B1BC-D6B06ED95008}"/>
              </a:ext>
            </a:extLst>
          </p:cNvPr>
          <p:cNvSpPr>
            <a:spLocks noGrp="1"/>
          </p:cNvSpPr>
          <p:nvPr>
            <p:ph type="subTitle" idx="1"/>
          </p:nvPr>
        </p:nvSpPr>
        <p:spPr>
          <a:xfrm>
            <a:off x="1523998" y="1571090"/>
            <a:ext cx="9144000" cy="461499"/>
          </a:xfrm>
        </p:spPr>
        <p:txBody>
          <a:bodyPr>
            <a:normAutofit/>
          </a:bodyPr>
          <a:lstStyle/>
          <a:p>
            <a:r>
              <a:rPr lang="en-IN" b="1" dirty="0"/>
              <a:t>Rajanukunte,  Bengaluru - 560064</a:t>
            </a:r>
          </a:p>
        </p:txBody>
      </p:sp>
      <p:pic>
        <p:nvPicPr>
          <p:cNvPr id="4" name="Picture 3">
            <a:extLst>
              <a:ext uri="{FF2B5EF4-FFF2-40B4-BE49-F238E27FC236}">
                <a16:creationId xmlns:a16="http://schemas.microsoft.com/office/drawing/2014/main" id="{C1D09AB7-3A51-47CD-BC5E-AFF1EE385645}"/>
              </a:ext>
            </a:extLst>
          </p:cNvPr>
          <p:cNvPicPr>
            <a:picLocks noChangeAspect="1"/>
          </p:cNvPicPr>
          <p:nvPr/>
        </p:nvPicPr>
        <p:blipFill>
          <a:blip r:embed="rId2" cstate="print"/>
          <a:stretch>
            <a:fillRect/>
          </a:stretch>
        </p:blipFill>
        <p:spPr>
          <a:xfrm>
            <a:off x="5325374" y="1975557"/>
            <a:ext cx="1381663" cy="1381663"/>
          </a:xfrm>
          <a:prstGeom prst="rect">
            <a:avLst/>
          </a:prstGeom>
        </p:spPr>
      </p:pic>
      <p:sp>
        <p:nvSpPr>
          <p:cNvPr id="5" name="TextBox 4">
            <a:extLst>
              <a:ext uri="{FF2B5EF4-FFF2-40B4-BE49-F238E27FC236}">
                <a16:creationId xmlns:a16="http://schemas.microsoft.com/office/drawing/2014/main" id="{FACE4605-4953-4CBB-B635-0B0762C43748}"/>
              </a:ext>
            </a:extLst>
          </p:cNvPr>
          <p:cNvSpPr txBox="1"/>
          <p:nvPr/>
        </p:nvSpPr>
        <p:spPr>
          <a:xfrm>
            <a:off x="2176336" y="3357220"/>
            <a:ext cx="7400042" cy="1877437"/>
          </a:xfrm>
          <a:prstGeom prst="rect">
            <a:avLst/>
          </a:prstGeom>
          <a:noFill/>
        </p:spPr>
        <p:txBody>
          <a:bodyPr wrap="square" rtlCol="0">
            <a:spAutoFit/>
          </a:bodyPr>
          <a:lstStyle/>
          <a:p>
            <a:pPr algn="ctr"/>
            <a:r>
              <a:rPr lang="en-IN" sz="2400" b="1" dirty="0">
                <a:solidFill>
                  <a:srgbClr val="002060"/>
                </a:solidFill>
              </a:rPr>
              <a:t>Project </a:t>
            </a:r>
            <a:r>
              <a:rPr lang="en-IN" sz="2400" b="1" dirty="0" smtClean="0">
                <a:solidFill>
                  <a:srgbClr val="002060"/>
                </a:solidFill>
              </a:rPr>
              <a:t>Presentation- </a:t>
            </a:r>
            <a:r>
              <a:rPr lang="en-IN" sz="2400" b="1" dirty="0">
                <a:solidFill>
                  <a:srgbClr val="002060"/>
                </a:solidFill>
              </a:rPr>
              <a:t>2023-24</a:t>
            </a:r>
          </a:p>
          <a:p>
            <a:pPr algn="ctr"/>
            <a:r>
              <a:rPr lang="en-US" sz="2400" b="1" dirty="0" smtClean="0">
                <a:solidFill>
                  <a:srgbClr val="002060"/>
                </a:solidFill>
              </a:rPr>
              <a:t>A </a:t>
            </a:r>
            <a:r>
              <a:rPr lang="en-US" sz="2400" b="1" dirty="0">
                <a:solidFill>
                  <a:srgbClr val="002060"/>
                </a:solidFill>
              </a:rPr>
              <a:t>Smart Recommendation System for Carrier-Shipper Matching using </a:t>
            </a:r>
            <a:r>
              <a:rPr lang="en-US" sz="2400" b="1" dirty="0" err="1">
                <a:solidFill>
                  <a:srgbClr val="002060"/>
                </a:solidFill>
              </a:rPr>
              <a:t>Multilabel</a:t>
            </a:r>
            <a:r>
              <a:rPr lang="en-US" sz="2400" b="1" dirty="0">
                <a:solidFill>
                  <a:srgbClr val="002060"/>
                </a:solidFill>
              </a:rPr>
              <a:t> Classification</a:t>
            </a:r>
          </a:p>
          <a:p>
            <a:pPr algn="ctr"/>
            <a:endParaRPr lang="en-IN" sz="4400" b="1" dirty="0">
              <a:solidFill>
                <a:srgbClr val="002060"/>
              </a:solidFill>
            </a:endParaRPr>
          </a:p>
        </p:txBody>
      </p:sp>
      <p:sp>
        <p:nvSpPr>
          <p:cNvPr id="6" name="TextBox 5">
            <a:extLst>
              <a:ext uri="{FF2B5EF4-FFF2-40B4-BE49-F238E27FC236}">
                <a16:creationId xmlns:a16="http://schemas.microsoft.com/office/drawing/2014/main" id="{842CF2DE-BB0C-4F8A-A1B5-9C68C76566B8}"/>
              </a:ext>
            </a:extLst>
          </p:cNvPr>
          <p:cNvSpPr txBox="1"/>
          <p:nvPr/>
        </p:nvSpPr>
        <p:spPr>
          <a:xfrm>
            <a:off x="352439" y="4833185"/>
            <a:ext cx="4506012" cy="1569660"/>
          </a:xfrm>
          <a:prstGeom prst="rect">
            <a:avLst/>
          </a:prstGeom>
          <a:noFill/>
        </p:spPr>
        <p:txBody>
          <a:bodyPr wrap="square" rtlCol="0">
            <a:spAutoFit/>
          </a:bodyPr>
          <a:lstStyle/>
          <a:p>
            <a:pPr algn="ctr"/>
            <a:r>
              <a:rPr lang="en-IN" sz="2400" b="1" dirty="0">
                <a:solidFill>
                  <a:srgbClr val="002060"/>
                </a:solidFill>
              </a:rPr>
              <a:t>By</a:t>
            </a:r>
          </a:p>
          <a:p>
            <a:pPr algn="ctr"/>
            <a:r>
              <a:rPr lang="en-IN" b="1" dirty="0" err="1">
                <a:solidFill>
                  <a:srgbClr val="002060"/>
                </a:solidFill>
              </a:rPr>
              <a:t>Aastha</a:t>
            </a:r>
            <a:r>
              <a:rPr lang="en-IN" b="1" dirty="0">
                <a:solidFill>
                  <a:srgbClr val="002060"/>
                </a:solidFill>
              </a:rPr>
              <a:t> Prasad               1VA20CS001 </a:t>
            </a:r>
          </a:p>
          <a:p>
            <a:pPr algn="ctr"/>
            <a:r>
              <a:rPr lang="en-IN" b="1" dirty="0">
                <a:solidFill>
                  <a:srgbClr val="002060"/>
                </a:solidFill>
              </a:rPr>
              <a:t>S G </a:t>
            </a:r>
            <a:r>
              <a:rPr lang="en-IN" b="1" dirty="0" err="1">
                <a:solidFill>
                  <a:srgbClr val="002060"/>
                </a:solidFill>
              </a:rPr>
              <a:t>Dhanush</a:t>
            </a:r>
            <a:r>
              <a:rPr lang="en-IN" b="1" dirty="0">
                <a:solidFill>
                  <a:srgbClr val="002060"/>
                </a:solidFill>
              </a:rPr>
              <a:t> Kumar     1VA20CS043</a:t>
            </a:r>
          </a:p>
          <a:p>
            <a:pPr algn="ctr"/>
            <a:r>
              <a:rPr lang="en-IN" b="1" dirty="0" err="1">
                <a:solidFill>
                  <a:srgbClr val="002060"/>
                </a:solidFill>
              </a:rPr>
              <a:t>Sharan</a:t>
            </a:r>
            <a:r>
              <a:rPr lang="en-IN" b="1" dirty="0">
                <a:solidFill>
                  <a:srgbClr val="002060"/>
                </a:solidFill>
              </a:rPr>
              <a:t> S                         1VA20CS049</a:t>
            </a:r>
          </a:p>
          <a:p>
            <a:pPr algn="ctr"/>
            <a:r>
              <a:rPr lang="en-IN" b="1" dirty="0" err="1">
                <a:solidFill>
                  <a:srgbClr val="002060"/>
                </a:solidFill>
              </a:rPr>
              <a:t>Danush</a:t>
            </a:r>
            <a:r>
              <a:rPr lang="en-IN" b="1" dirty="0">
                <a:solidFill>
                  <a:srgbClr val="002060"/>
                </a:solidFill>
              </a:rPr>
              <a:t> V S                     1VA20CS069</a:t>
            </a:r>
            <a:endParaRPr lang="en-IN" dirty="0"/>
          </a:p>
        </p:txBody>
      </p:sp>
      <p:sp>
        <p:nvSpPr>
          <p:cNvPr id="7" name="TextBox 6">
            <a:extLst>
              <a:ext uri="{FF2B5EF4-FFF2-40B4-BE49-F238E27FC236}">
                <a16:creationId xmlns:a16="http://schemas.microsoft.com/office/drawing/2014/main" id="{B54F4046-2247-4401-88D7-9C839B401B89}"/>
              </a:ext>
            </a:extLst>
          </p:cNvPr>
          <p:cNvSpPr txBox="1"/>
          <p:nvPr/>
        </p:nvSpPr>
        <p:spPr>
          <a:xfrm>
            <a:off x="4572000" y="5066582"/>
            <a:ext cx="7332453" cy="1551707"/>
          </a:xfrm>
          <a:prstGeom prst="rect">
            <a:avLst/>
          </a:prstGeom>
          <a:noFill/>
        </p:spPr>
        <p:txBody>
          <a:bodyPr wrap="square" rtlCol="0">
            <a:spAutoFit/>
          </a:bodyPr>
          <a:lstStyle/>
          <a:p>
            <a:pPr algn="ctr"/>
            <a:r>
              <a:rPr lang="en-IN" sz="2400" b="1" dirty="0" smtClean="0">
                <a:solidFill>
                  <a:srgbClr val="002060"/>
                </a:solidFill>
              </a:rPr>
              <a:t>       Under </a:t>
            </a:r>
            <a:r>
              <a:rPr lang="en-IN" sz="2400" b="1" dirty="0">
                <a:solidFill>
                  <a:srgbClr val="002060"/>
                </a:solidFill>
              </a:rPr>
              <a:t>the guidance </a:t>
            </a:r>
            <a:r>
              <a:rPr lang="en-IN" sz="2400" b="1" dirty="0" smtClean="0">
                <a:solidFill>
                  <a:srgbClr val="002060"/>
                </a:solidFill>
              </a:rPr>
              <a:t>of :</a:t>
            </a:r>
            <a:endParaRPr lang="en-IN" sz="2400" b="1" dirty="0">
              <a:solidFill>
                <a:srgbClr val="002060"/>
              </a:solidFill>
            </a:endParaRPr>
          </a:p>
          <a:p>
            <a:pPr algn="ctr"/>
            <a:r>
              <a:rPr lang="en-IN" sz="2400" b="1" dirty="0">
                <a:solidFill>
                  <a:srgbClr val="002060"/>
                </a:solidFill>
              </a:rPr>
              <a:t> </a:t>
            </a:r>
            <a:r>
              <a:rPr lang="en-IN" sz="2400" b="1" dirty="0" err="1">
                <a:solidFill>
                  <a:srgbClr val="002060"/>
                </a:solidFill>
              </a:rPr>
              <a:t>Dr.</a:t>
            </a:r>
            <a:r>
              <a:rPr lang="en-IN" sz="2400" b="1" dirty="0">
                <a:solidFill>
                  <a:srgbClr val="002060"/>
                </a:solidFill>
              </a:rPr>
              <a:t> </a:t>
            </a:r>
            <a:r>
              <a:rPr lang="en-IN" sz="2400" b="1" dirty="0" err="1">
                <a:solidFill>
                  <a:srgbClr val="002060"/>
                </a:solidFill>
              </a:rPr>
              <a:t>Tejashwini</a:t>
            </a:r>
            <a:r>
              <a:rPr lang="en-IN" sz="2400" b="1" dirty="0">
                <a:solidFill>
                  <a:srgbClr val="002060"/>
                </a:solidFill>
              </a:rPr>
              <a:t> </a:t>
            </a:r>
            <a:r>
              <a:rPr lang="en-IN" sz="2400" b="1" dirty="0" smtClean="0">
                <a:solidFill>
                  <a:srgbClr val="002060"/>
                </a:solidFill>
              </a:rPr>
              <a:t>N                         </a:t>
            </a:r>
            <a:r>
              <a:rPr lang="en-IN" sz="2400" b="1" dirty="0" err="1" smtClean="0">
                <a:solidFill>
                  <a:srgbClr val="002060"/>
                </a:solidFill>
              </a:rPr>
              <a:t>Dr.</a:t>
            </a:r>
            <a:r>
              <a:rPr lang="en-IN" sz="2400" b="1" dirty="0" smtClean="0">
                <a:solidFill>
                  <a:srgbClr val="002060"/>
                </a:solidFill>
              </a:rPr>
              <a:t> Varun E        </a:t>
            </a:r>
            <a:endParaRPr lang="en-IN" sz="2400" b="1" dirty="0">
              <a:solidFill>
                <a:srgbClr val="002060"/>
              </a:solidFill>
            </a:endParaRPr>
          </a:p>
          <a:p>
            <a:pPr algn="ctr">
              <a:spcBef>
                <a:spcPts val="50"/>
              </a:spcBef>
            </a:pPr>
            <a:r>
              <a:rPr lang="en-US" dirty="0" smtClean="0">
                <a:latin typeface="Times New Roman" panose="02020603050405020304" pitchFamily="18" charset="0"/>
                <a:cs typeface="Times New Roman" panose="02020603050405020304" pitchFamily="18" charset="0"/>
              </a:rPr>
              <a:t>        Associate </a:t>
            </a:r>
            <a:r>
              <a:rPr lang="en-US" dirty="0">
                <a:latin typeface="Times New Roman" panose="02020603050405020304" pitchFamily="18" charset="0"/>
                <a:cs typeface="Times New Roman" panose="02020603050405020304" pitchFamily="18" charset="0"/>
              </a:rPr>
              <a:t>Professor </a:t>
            </a:r>
            <a:r>
              <a:rPr lang="en-US" dirty="0" smtClean="0">
                <a:latin typeface="Times New Roman" panose="02020603050405020304" pitchFamily="18" charset="0"/>
                <a:cs typeface="Times New Roman" panose="02020603050405020304" pitchFamily="18" charset="0"/>
              </a:rPr>
              <a:t>                            Associate </a:t>
            </a:r>
            <a:r>
              <a:rPr lang="en-US" dirty="0">
                <a:latin typeface="Times New Roman" panose="02020603050405020304" pitchFamily="18" charset="0"/>
                <a:cs typeface="Times New Roman" panose="02020603050405020304" pitchFamily="18" charset="0"/>
              </a:rPr>
              <a:t>Professor </a:t>
            </a:r>
          </a:p>
          <a:p>
            <a:pPr algn="ctr"/>
            <a:r>
              <a:rPr lang="en-IN" sz="1400" b="1" dirty="0" smtClean="0"/>
              <a:t>      Dept</a:t>
            </a:r>
            <a:r>
              <a:rPr lang="en-IN" sz="1400" b="1" dirty="0"/>
              <a:t>. of computer science and engineering   </a:t>
            </a:r>
            <a:r>
              <a:rPr lang="en-IN" sz="1400" b="1" dirty="0" smtClean="0"/>
              <a:t>    </a:t>
            </a:r>
            <a:r>
              <a:rPr lang="en-IN" sz="1400" b="1" dirty="0"/>
              <a:t>Dept. of computer science and engineering</a:t>
            </a:r>
          </a:p>
          <a:p>
            <a:pPr algn="ctr"/>
            <a:endParaRPr lang="en-IN" sz="1400" b="1" dirty="0"/>
          </a:p>
        </p:txBody>
      </p:sp>
      <p:sp>
        <p:nvSpPr>
          <p:cNvPr id="8" name="TextBox 7">
            <a:extLst>
              <a:ext uri="{FF2B5EF4-FFF2-40B4-BE49-F238E27FC236}">
                <a16:creationId xmlns:a16="http://schemas.microsoft.com/office/drawing/2014/main" id="{3E4D2BB2-F645-4614-9A42-33A44804E7A8}"/>
              </a:ext>
            </a:extLst>
          </p:cNvPr>
          <p:cNvSpPr txBox="1"/>
          <p:nvPr/>
        </p:nvSpPr>
        <p:spPr>
          <a:xfrm>
            <a:off x="188536" y="1061730"/>
            <a:ext cx="11849493" cy="584775"/>
          </a:xfrm>
          <a:prstGeom prst="rect">
            <a:avLst/>
          </a:prstGeom>
          <a:noFill/>
        </p:spPr>
        <p:txBody>
          <a:bodyPr wrap="square" rtlCol="0">
            <a:spAutoFit/>
          </a:bodyPr>
          <a:lstStyle/>
          <a:p>
            <a:pPr algn="ctr"/>
            <a:r>
              <a:rPr lang="en-IN" sz="3200" b="1" dirty="0">
                <a:solidFill>
                  <a:srgbClr val="002060"/>
                </a:solidFill>
              </a:rPr>
              <a:t>Department of Computer Science and Engineering</a:t>
            </a:r>
          </a:p>
        </p:txBody>
      </p:sp>
    </p:spTree>
    <p:extLst>
      <p:ext uri="{BB962C8B-B14F-4D97-AF65-F5344CB8AC3E}">
        <p14:creationId xmlns:p14="http://schemas.microsoft.com/office/powerpoint/2010/main" val="4114172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AEB3E3-61A3-C306-11C0-C5A59D451BC9}"/>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SOFTWARE REQUIREMENTS</a:t>
            </a:r>
          </a:p>
        </p:txBody>
      </p:sp>
      <p:sp>
        <p:nvSpPr>
          <p:cNvPr id="6" name="TextBox 5">
            <a:extLst>
              <a:ext uri="{FF2B5EF4-FFF2-40B4-BE49-F238E27FC236}">
                <a16:creationId xmlns:a16="http://schemas.microsoft.com/office/drawing/2014/main" id="{FD3A0213-8A9A-2A49-67DE-5E8EB81D739C}"/>
              </a:ext>
            </a:extLst>
          </p:cNvPr>
          <p:cNvSpPr txBox="1"/>
          <p:nvPr/>
        </p:nvSpPr>
        <p:spPr>
          <a:xfrm>
            <a:off x="287558" y="1336092"/>
            <a:ext cx="7355445" cy="584775"/>
          </a:xfrm>
          <a:prstGeom prst="rect">
            <a:avLst/>
          </a:prstGeom>
          <a:noFill/>
        </p:spPr>
        <p:txBody>
          <a:bodyPr wrap="square">
            <a:spAutoFit/>
          </a:bodyPr>
          <a:lstStyle/>
          <a:p>
            <a:r>
              <a:rPr lang="en-IN" sz="3200" dirty="0">
                <a:solidFill>
                  <a:srgbClr val="000000"/>
                </a:solidFill>
                <a:latin typeface="ff2"/>
              </a:rPr>
              <a:t>NON-FUNCTIONAL</a:t>
            </a:r>
            <a:r>
              <a:rPr lang="en-IN" sz="3200" b="0" i="0" dirty="0" smtClean="0">
                <a:solidFill>
                  <a:srgbClr val="333333"/>
                </a:solidFill>
                <a:effectLst/>
                <a:latin typeface="ff2"/>
              </a:rPr>
              <a:t> </a:t>
            </a:r>
            <a:r>
              <a:rPr lang="en-IN" sz="3200" b="0" i="0" dirty="0">
                <a:solidFill>
                  <a:srgbClr val="333333"/>
                </a:solidFill>
                <a:effectLst/>
                <a:latin typeface="ff2"/>
              </a:rPr>
              <a:t>REQUIREMENTS</a:t>
            </a:r>
            <a:r>
              <a:rPr lang="en-IN" sz="3200" b="0" i="0" dirty="0">
                <a:solidFill>
                  <a:srgbClr val="000000"/>
                </a:solidFill>
                <a:effectLst/>
                <a:latin typeface="ff2"/>
              </a:rPr>
              <a:t> </a:t>
            </a:r>
            <a:endParaRPr lang="en-IN" sz="3200" dirty="0"/>
          </a:p>
        </p:txBody>
      </p:sp>
      <p:sp>
        <p:nvSpPr>
          <p:cNvPr id="2" name="Rectangle 1"/>
          <p:cNvSpPr/>
          <p:nvPr/>
        </p:nvSpPr>
        <p:spPr>
          <a:xfrm>
            <a:off x="287558" y="2170185"/>
            <a:ext cx="10883650" cy="2339102"/>
          </a:xfrm>
          <a:prstGeom prst="rect">
            <a:avLst/>
          </a:prstGeom>
        </p:spPr>
        <p:txBody>
          <a:bodyPr wrap="square">
            <a:spAutoFit/>
          </a:bodyPr>
          <a:lstStyle/>
          <a:p>
            <a:pPr algn="just"/>
            <a:r>
              <a:rPr lang="en-US" dirty="0">
                <a:solidFill>
                  <a:srgbClr val="000000"/>
                </a:solidFill>
                <a:latin typeface="Times New Roman" panose="02020603050405020304" pitchFamily="18" charset="0"/>
                <a:cs typeface="Times New Roman" panose="02020603050405020304" pitchFamily="18" charset="0"/>
              </a:rPr>
              <a:t>1. Accuracy: This refers to the number of correct outputs to the total number of </a:t>
            </a:r>
            <a:r>
              <a:rPr lang="en-US" dirty="0" smtClean="0">
                <a:solidFill>
                  <a:srgbClr val="000000"/>
                </a:solidFill>
                <a:latin typeface="Times New Roman" panose="02020603050405020304" pitchFamily="18" charset="0"/>
                <a:cs typeface="Times New Roman" panose="02020603050405020304" pitchFamily="18" charset="0"/>
              </a:rPr>
              <a:t>outputs</a:t>
            </a:r>
            <a:r>
              <a:rPr lang="en-US" dirty="0">
                <a:solidFill>
                  <a:srgbClr val="000000"/>
                </a:solidFill>
                <a:latin typeface="Times New Roman" panose="02020603050405020304" pitchFamily="18" charset="0"/>
                <a:cs typeface="Times New Roman" panose="02020603050405020304" pitchFamily="18" charset="0"/>
              </a:rPr>
              <a:t>. </a:t>
            </a:r>
          </a:p>
          <a:p>
            <a:pPr algn="just"/>
            <a:endParaRPr lang="en-US" dirty="0">
              <a:solidFill>
                <a:srgbClr val="000000"/>
              </a:solidFill>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2. Openness: The system must be guaranteed to work efficiently for a certain </a:t>
            </a:r>
            <a:r>
              <a:rPr lang="en-US" dirty="0" smtClean="0">
                <a:solidFill>
                  <a:srgbClr val="000000"/>
                </a:solidFill>
                <a:latin typeface="Times New Roman" panose="02020603050405020304" pitchFamily="18" charset="0"/>
                <a:cs typeface="Times New Roman" panose="02020603050405020304" pitchFamily="18" charset="0"/>
              </a:rPr>
              <a:t> period </a:t>
            </a:r>
            <a:r>
              <a:rPr lang="en-US" dirty="0">
                <a:solidFill>
                  <a:srgbClr val="000000"/>
                </a:solidFill>
                <a:latin typeface="Times New Roman" panose="02020603050405020304" pitchFamily="18" charset="0"/>
                <a:cs typeface="Times New Roman" panose="02020603050405020304" pitchFamily="18" charset="0"/>
              </a:rPr>
              <a:t>of time. </a:t>
            </a:r>
          </a:p>
          <a:p>
            <a:pPr algn="just"/>
            <a:endParaRPr lang="en-US" dirty="0">
              <a:solidFill>
                <a:srgbClr val="000000"/>
              </a:solidFill>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3. Portability: The system must be designed in a way which is independent of </a:t>
            </a:r>
            <a:r>
              <a:rPr lang="en-US" dirty="0" smtClean="0">
                <a:solidFill>
                  <a:srgbClr val="000000"/>
                </a:solidFill>
                <a:latin typeface="Times New Roman" panose="02020603050405020304" pitchFamily="18" charset="0"/>
                <a:cs typeface="Times New Roman" panose="02020603050405020304" pitchFamily="18" charset="0"/>
              </a:rPr>
              <a:t>the </a:t>
            </a:r>
            <a:r>
              <a:rPr lang="en-US" dirty="0">
                <a:solidFill>
                  <a:srgbClr val="000000"/>
                </a:solidFill>
                <a:latin typeface="Times New Roman" panose="02020603050405020304" pitchFamily="18" charset="0"/>
                <a:cs typeface="Times New Roman" panose="02020603050405020304" pitchFamily="18" charset="0"/>
              </a:rPr>
              <a:t>platform on which it is run. This </a:t>
            </a:r>
            <a:r>
              <a:rPr lang="en-US" sz="2000" dirty="0">
                <a:solidFill>
                  <a:srgbClr val="000000"/>
                </a:solidFill>
                <a:latin typeface="Times New Roman" panose="02020603050405020304" pitchFamily="18" charset="0"/>
                <a:cs typeface="Times New Roman" panose="02020603050405020304" pitchFamily="18" charset="0"/>
              </a:rPr>
              <a:t>makes</a:t>
            </a:r>
            <a:r>
              <a:rPr lang="en-US" dirty="0">
                <a:solidFill>
                  <a:srgbClr val="000000"/>
                </a:solidFill>
                <a:latin typeface="Times New Roman" panose="02020603050405020304" pitchFamily="18" charset="0"/>
                <a:cs typeface="Times New Roman" panose="02020603050405020304" pitchFamily="18" charset="0"/>
              </a:rPr>
              <a:t> it possible to run on many systems </a:t>
            </a:r>
            <a:r>
              <a:rPr lang="en-US" dirty="0" smtClean="0">
                <a:solidFill>
                  <a:srgbClr val="000000"/>
                </a:solidFill>
                <a:latin typeface="Times New Roman" panose="02020603050405020304" pitchFamily="18" charset="0"/>
                <a:cs typeface="Times New Roman" panose="02020603050405020304" pitchFamily="18" charset="0"/>
              </a:rPr>
              <a:t>without </a:t>
            </a:r>
            <a:r>
              <a:rPr lang="en-US" dirty="0">
                <a:solidFill>
                  <a:srgbClr val="000000"/>
                </a:solidFill>
                <a:latin typeface="Times New Roman" panose="02020603050405020304" pitchFamily="18" charset="0"/>
                <a:cs typeface="Times New Roman" panose="02020603050405020304" pitchFamily="18" charset="0"/>
              </a:rPr>
              <a:t>making a lot of changes. </a:t>
            </a:r>
          </a:p>
          <a:p>
            <a:pPr algn="just"/>
            <a:endParaRPr lang="en-US" dirty="0">
              <a:solidFill>
                <a:srgbClr val="000000"/>
              </a:solidFill>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4. Reliability: The system has to produce fast and accurate results.</a:t>
            </a:r>
          </a:p>
        </p:txBody>
      </p:sp>
      <p:sp>
        <p:nvSpPr>
          <p:cNvPr id="5" name="TextBox 4">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6</a:t>
            </a:fld>
            <a:endParaRPr lang="en-IN" dirty="0">
              <a:ln>
                <a:solidFill>
                  <a:schemeClr val="bg1"/>
                </a:solidFill>
              </a:ln>
              <a:solidFill>
                <a:schemeClr val="bg1"/>
              </a:solidFill>
            </a:endParaRPr>
          </a:p>
        </p:txBody>
      </p:sp>
    </p:spTree>
    <p:extLst>
      <p:ext uri="{BB962C8B-B14F-4D97-AF65-F5344CB8AC3E}">
        <p14:creationId xmlns:p14="http://schemas.microsoft.com/office/powerpoint/2010/main" val="3755186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C50EC2-A364-65DD-B2BD-5A8207320842}"/>
              </a:ext>
            </a:extLst>
          </p:cNvPr>
          <p:cNvSpPr>
            <a:spLocks noGrp="1"/>
          </p:cNvSpPr>
          <p:nvPr>
            <p:ph type="title"/>
          </p:nvPr>
        </p:nvSpPr>
        <p:spPr>
          <a:xfrm>
            <a:off x="0" y="242577"/>
            <a:ext cx="9879291" cy="844197"/>
          </a:xfrm>
          <a:solidFill>
            <a:srgbClr val="002060"/>
          </a:solidFill>
        </p:spPr>
        <p:txBody>
          <a:bodyPr>
            <a:normAutofit/>
          </a:bodyPr>
          <a:lstStyle/>
          <a:p>
            <a:r>
              <a:rPr lang="en-IN" b="1" dirty="0">
                <a:ln>
                  <a:solidFill>
                    <a:schemeClr val="bg1"/>
                  </a:solidFill>
                </a:ln>
                <a:solidFill>
                  <a:schemeClr val="bg1"/>
                </a:solidFill>
              </a:rPr>
              <a:t>System Architecture</a:t>
            </a:r>
          </a:p>
        </p:txBody>
      </p:sp>
      <p:pic>
        <p:nvPicPr>
          <p:cNvPr id="5" name="Picture 4" descr="C:\Users\admin\Downloads\carrier_shipment_flowchart.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41153" y="1492370"/>
            <a:ext cx="7991368" cy="4856671"/>
          </a:xfrm>
          <a:prstGeom prst="rect">
            <a:avLst/>
          </a:prstGeom>
          <a:noFill/>
          <a:ln>
            <a:noFill/>
          </a:ln>
        </p:spPr>
      </p:pic>
      <p:sp>
        <p:nvSpPr>
          <p:cNvPr id="6" name="TextBox 5">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6</a:t>
            </a:fld>
            <a:endParaRPr lang="en-IN" dirty="0">
              <a:ln>
                <a:solidFill>
                  <a:schemeClr val="bg1"/>
                </a:solidFill>
              </a:ln>
              <a:solidFill>
                <a:schemeClr val="bg1"/>
              </a:solidFill>
            </a:endParaRPr>
          </a:p>
        </p:txBody>
      </p:sp>
    </p:spTree>
    <p:extLst>
      <p:ext uri="{BB962C8B-B14F-4D97-AF65-F5344CB8AC3E}">
        <p14:creationId xmlns:p14="http://schemas.microsoft.com/office/powerpoint/2010/main" val="991596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C50EC2-A364-65DD-B2BD-5A8207320842}"/>
              </a:ext>
            </a:extLst>
          </p:cNvPr>
          <p:cNvSpPr>
            <a:spLocks noGrp="1"/>
          </p:cNvSpPr>
          <p:nvPr>
            <p:ph type="title"/>
          </p:nvPr>
        </p:nvSpPr>
        <p:spPr>
          <a:xfrm>
            <a:off x="0" y="242577"/>
            <a:ext cx="9879291" cy="844197"/>
          </a:xfrm>
          <a:solidFill>
            <a:srgbClr val="002060"/>
          </a:solidFill>
        </p:spPr>
        <p:txBody>
          <a:bodyPr>
            <a:normAutofit/>
          </a:bodyPr>
          <a:lstStyle/>
          <a:p>
            <a:r>
              <a:rPr lang="en-IN" b="1" dirty="0" err="1" smtClean="0">
                <a:ln>
                  <a:solidFill>
                    <a:schemeClr val="bg1"/>
                  </a:solidFill>
                </a:ln>
                <a:solidFill>
                  <a:schemeClr val="bg1"/>
                </a:solidFill>
              </a:rPr>
              <a:t>Usecase</a:t>
            </a:r>
            <a:r>
              <a:rPr lang="en-IN" b="1" dirty="0" smtClean="0">
                <a:ln>
                  <a:solidFill>
                    <a:schemeClr val="bg1"/>
                  </a:solidFill>
                </a:ln>
                <a:solidFill>
                  <a:schemeClr val="bg1"/>
                </a:solidFill>
              </a:rPr>
              <a:t> Diagram</a:t>
            </a:r>
            <a:endParaRPr lang="en-IN" b="1" dirty="0">
              <a:ln>
                <a:solidFill>
                  <a:schemeClr val="bg1"/>
                </a:solidFill>
              </a:ln>
              <a:solidFill>
                <a:schemeClr val="bg1"/>
              </a:solidFill>
            </a:endParaRPr>
          </a:p>
        </p:txBody>
      </p:sp>
      <p:pic>
        <p:nvPicPr>
          <p:cNvPr id="6" name="Picture 5" descr="C:\Users\admin\Downloads\image.png"/>
          <p:cNvPicPr/>
          <p:nvPr/>
        </p:nvPicPr>
        <p:blipFill>
          <a:blip r:embed="rId2">
            <a:extLst>
              <a:ext uri="{28A0092B-C50C-407E-A947-70E740481C1C}">
                <a14:useLocalDpi xmlns:a14="http://schemas.microsoft.com/office/drawing/2010/main" val="0"/>
              </a:ext>
            </a:extLst>
          </a:blip>
          <a:srcRect/>
          <a:stretch>
            <a:fillRect/>
          </a:stretch>
        </p:blipFill>
        <p:spPr bwMode="auto">
          <a:xfrm>
            <a:off x="3292787" y="1422034"/>
            <a:ext cx="5502910" cy="5014595"/>
          </a:xfrm>
          <a:prstGeom prst="rect">
            <a:avLst/>
          </a:prstGeom>
          <a:noFill/>
          <a:ln>
            <a:noFill/>
          </a:ln>
        </p:spPr>
      </p:pic>
      <p:sp>
        <p:nvSpPr>
          <p:cNvPr id="5" name="TextBox 4">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6</a:t>
            </a:fld>
            <a:endParaRPr lang="en-IN" dirty="0">
              <a:ln>
                <a:solidFill>
                  <a:schemeClr val="bg1"/>
                </a:solidFill>
              </a:ln>
              <a:solidFill>
                <a:schemeClr val="bg1"/>
              </a:solidFill>
            </a:endParaRPr>
          </a:p>
        </p:txBody>
      </p:sp>
    </p:spTree>
    <p:extLst>
      <p:ext uri="{BB962C8B-B14F-4D97-AF65-F5344CB8AC3E}">
        <p14:creationId xmlns:p14="http://schemas.microsoft.com/office/powerpoint/2010/main" val="2131768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C50EC2-A364-65DD-B2BD-5A8207320842}"/>
              </a:ext>
            </a:extLst>
          </p:cNvPr>
          <p:cNvSpPr>
            <a:spLocks noGrp="1"/>
          </p:cNvSpPr>
          <p:nvPr>
            <p:ph type="title"/>
          </p:nvPr>
        </p:nvSpPr>
        <p:spPr>
          <a:xfrm>
            <a:off x="0" y="242577"/>
            <a:ext cx="9879291" cy="844197"/>
          </a:xfrm>
          <a:solidFill>
            <a:srgbClr val="002060"/>
          </a:solidFill>
        </p:spPr>
        <p:txBody>
          <a:bodyPr>
            <a:normAutofit/>
          </a:bodyPr>
          <a:lstStyle/>
          <a:p>
            <a:r>
              <a:rPr lang="en-IN" b="1" dirty="0" smtClean="0">
                <a:ln>
                  <a:solidFill>
                    <a:schemeClr val="bg1"/>
                  </a:solidFill>
                </a:ln>
                <a:solidFill>
                  <a:schemeClr val="bg1"/>
                </a:solidFill>
              </a:rPr>
              <a:t>Sequence Diagram</a:t>
            </a:r>
            <a:endParaRPr lang="en-IN" b="1" dirty="0">
              <a:ln>
                <a:solidFill>
                  <a:schemeClr val="bg1"/>
                </a:solidFill>
              </a:ln>
              <a:solidFill>
                <a:schemeClr val="bg1"/>
              </a:solidFill>
            </a:endParaRPr>
          </a:p>
        </p:txBody>
      </p:sp>
      <p:pic>
        <p:nvPicPr>
          <p:cNvPr id="5" name="Picture 4"/>
          <p:cNvPicPr/>
          <p:nvPr/>
        </p:nvPicPr>
        <p:blipFill>
          <a:blip r:embed="rId2"/>
          <a:stretch>
            <a:fillRect/>
          </a:stretch>
        </p:blipFill>
        <p:spPr>
          <a:xfrm>
            <a:off x="2447672" y="1544129"/>
            <a:ext cx="7688366" cy="4770406"/>
          </a:xfrm>
          <a:prstGeom prst="rect">
            <a:avLst/>
          </a:prstGeom>
        </p:spPr>
      </p:pic>
      <p:sp>
        <p:nvSpPr>
          <p:cNvPr id="6" name="TextBox 5">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6</a:t>
            </a:fld>
            <a:endParaRPr lang="en-IN" dirty="0">
              <a:ln>
                <a:solidFill>
                  <a:schemeClr val="bg1"/>
                </a:solidFill>
              </a:ln>
              <a:solidFill>
                <a:schemeClr val="bg1"/>
              </a:solidFill>
            </a:endParaRPr>
          </a:p>
        </p:txBody>
      </p:sp>
    </p:spTree>
    <p:extLst>
      <p:ext uri="{BB962C8B-B14F-4D97-AF65-F5344CB8AC3E}">
        <p14:creationId xmlns:p14="http://schemas.microsoft.com/office/powerpoint/2010/main" val="4166550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C50EC2-A364-65DD-B2BD-5A8207320842}"/>
              </a:ext>
            </a:extLst>
          </p:cNvPr>
          <p:cNvSpPr>
            <a:spLocks noGrp="1"/>
          </p:cNvSpPr>
          <p:nvPr>
            <p:ph type="title"/>
          </p:nvPr>
        </p:nvSpPr>
        <p:spPr>
          <a:xfrm>
            <a:off x="0" y="242577"/>
            <a:ext cx="9879291" cy="844197"/>
          </a:xfrm>
          <a:solidFill>
            <a:srgbClr val="002060"/>
          </a:solidFill>
        </p:spPr>
        <p:txBody>
          <a:bodyPr>
            <a:normAutofit/>
          </a:bodyPr>
          <a:lstStyle/>
          <a:p>
            <a:r>
              <a:rPr lang="en-IN" b="1" dirty="0">
                <a:ln>
                  <a:solidFill>
                    <a:schemeClr val="bg1"/>
                  </a:solidFill>
                </a:ln>
                <a:solidFill>
                  <a:schemeClr val="bg1"/>
                </a:solidFill>
              </a:rPr>
              <a:t>Implementation</a:t>
            </a:r>
          </a:p>
        </p:txBody>
      </p:sp>
      <p:sp>
        <p:nvSpPr>
          <p:cNvPr id="6" name="Rectangle 5"/>
          <p:cNvSpPr/>
          <p:nvPr/>
        </p:nvSpPr>
        <p:spPr>
          <a:xfrm>
            <a:off x="839636" y="4218472"/>
            <a:ext cx="6096000" cy="923330"/>
          </a:xfrm>
          <a:prstGeom prst="rect">
            <a:avLst/>
          </a:prstGeom>
        </p:spPr>
        <p:txBody>
          <a:bodyPr>
            <a:spAutoFit/>
          </a:bodyPr>
          <a:lstStyle/>
          <a:p>
            <a:r>
              <a:rPr lang="en-US" dirty="0"/>
              <a:t># **1. DATA COLLECTION**data = </a:t>
            </a:r>
            <a:r>
              <a:rPr lang="en-US" dirty="0" err="1"/>
              <a:t>pd.read_csv</a:t>
            </a:r>
            <a:r>
              <a:rPr lang="en-US" dirty="0"/>
              <a:t>('carrier_shipment_data.csv')</a:t>
            </a:r>
          </a:p>
          <a:p>
            <a:r>
              <a:rPr lang="en-US" dirty="0" err="1"/>
              <a:t>data.head</a:t>
            </a:r>
            <a:r>
              <a:rPr lang="en-US" dirty="0"/>
              <a:t>(3)</a:t>
            </a:r>
            <a:endParaRPr lang="en-US" dirty="0">
              <a:solidFill>
                <a:srgbClr val="FF0000"/>
              </a:solidFill>
            </a:endParaRPr>
          </a:p>
        </p:txBody>
      </p:sp>
      <p:sp>
        <p:nvSpPr>
          <p:cNvPr id="7" name="Rectangle 6"/>
          <p:cNvSpPr/>
          <p:nvPr/>
        </p:nvSpPr>
        <p:spPr>
          <a:xfrm>
            <a:off x="922610" y="1775460"/>
            <a:ext cx="6096000" cy="1754326"/>
          </a:xfrm>
          <a:prstGeom prst="rect">
            <a:avLst/>
          </a:prstGeom>
        </p:spPr>
        <p:txBody>
          <a:bodyPr>
            <a:spAutoFit/>
          </a:bodyPr>
          <a:lstStyle/>
          <a:p>
            <a:r>
              <a:rPr lang="en-US" dirty="0"/>
              <a:t>import </a:t>
            </a:r>
            <a:r>
              <a:rPr lang="en-US" dirty="0" err="1"/>
              <a:t>numpy</a:t>
            </a:r>
            <a:r>
              <a:rPr lang="en-US" dirty="0"/>
              <a:t> as np</a:t>
            </a:r>
          </a:p>
          <a:p>
            <a:r>
              <a:rPr lang="en-US" dirty="0"/>
              <a:t>import pandas as </a:t>
            </a:r>
            <a:r>
              <a:rPr lang="en-US" dirty="0" err="1"/>
              <a:t>pd</a:t>
            </a:r>
            <a:endParaRPr lang="en-US" dirty="0"/>
          </a:p>
          <a:p>
            <a:r>
              <a:rPr lang="en-US" dirty="0"/>
              <a:t>import </a:t>
            </a:r>
            <a:r>
              <a:rPr lang="en-US" dirty="0" err="1"/>
              <a:t>matplotlib.pyplot</a:t>
            </a:r>
            <a:r>
              <a:rPr lang="en-US" dirty="0"/>
              <a:t> as </a:t>
            </a:r>
            <a:r>
              <a:rPr lang="en-US" dirty="0" err="1"/>
              <a:t>plt</a:t>
            </a:r>
            <a:endParaRPr lang="en-US" dirty="0"/>
          </a:p>
          <a:p>
            <a:r>
              <a:rPr lang="en-US" dirty="0"/>
              <a:t>import </a:t>
            </a:r>
            <a:r>
              <a:rPr lang="en-US" dirty="0" err="1"/>
              <a:t>seaborn</a:t>
            </a:r>
            <a:r>
              <a:rPr lang="en-US" dirty="0"/>
              <a:t> as </a:t>
            </a:r>
            <a:r>
              <a:rPr lang="en-US" dirty="0" err="1"/>
              <a:t>sns</a:t>
            </a:r>
            <a:endParaRPr lang="en-US" dirty="0"/>
          </a:p>
          <a:p>
            <a:endParaRPr lang="en-US" dirty="0"/>
          </a:p>
          <a:p>
            <a:r>
              <a:rPr lang="en-US" dirty="0"/>
              <a:t>print('[info] all packages imported successfully...')</a:t>
            </a:r>
          </a:p>
        </p:txBody>
      </p:sp>
      <p:sp>
        <p:nvSpPr>
          <p:cNvPr id="5" name="TextBox 4">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6</a:t>
            </a:fld>
            <a:endParaRPr lang="en-IN" dirty="0">
              <a:ln>
                <a:solidFill>
                  <a:schemeClr val="bg1"/>
                </a:solidFill>
              </a:ln>
              <a:solidFill>
                <a:schemeClr val="bg1"/>
              </a:solidFill>
            </a:endParaRPr>
          </a:p>
        </p:txBody>
      </p:sp>
    </p:spTree>
    <p:extLst>
      <p:ext uri="{BB962C8B-B14F-4D97-AF65-F5344CB8AC3E}">
        <p14:creationId xmlns:p14="http://schemas.microsoft.com/office/powerpoint/2010/main" val="367562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C50EC2-A364-65DD-B2BD-5A8207320842}"/>
              </a:ext>
            </a:extLst>
          </p:cNvPr>
          <p:cNvSpPr>
            <a:spLocks noGrp="1"/>
          </p:cNvSpPr>
          <p:nvPr>
            <p:ph type="title"/>
          </p:nvPr>
        </p:nvSpPr>
        <p:spPr>
          <a:xfrm>
            <a:off x="0" y="242577"/>
            <a:ext cx="9879291" cy="844197"/>
          </a:xfrm>
          <a:solidFill>
            <a:srgbClr val="002060"/>
          </a:solidFill>
        </p:spPr>
        <p:txBody>
          <a:bodyPr>
            <a:normAutofit/>
          </a:bodyPr>
          <a:lstStyle/>
          <a:p>
            <a:r>
              <a:rPr lang="en-IN" b="1" dirty="0">
                <a:ln>
                  <a:solidFill>
                    <a:schemeClr val="bg1"/>
                  </a:solidFill>
                </a:ln>
                <a:solidFill>
                  <a:schemeClr val="bg1"/>
                </a:solidFill>
              </a:rPr>
              <a:t>Implementation</a:t>
            </a:r>
          </a:p>
        </p:txBody>
      </p:sp>
      <p:sp>
        <p:nvSpPr>
          <p:cNvPr id="2" name="Rectangle 1"/>
          <p:cNvSpPr/>
          <p:nvPr/>
        </p:nvSpPr>
        <p:spPr>
          <a:xfrm>
            <a:off x="353683" y="1225689"/>
            <a:ext cx="11248845" cy="5632311"/>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import pandas as </a:t>
            </a:r>
            <a:r>
              <a:rPr lang="en-US" sz="1200" dirty="0" err="1">
                <a:latin typeface="Times New Roman" panose="02020603050405020304" pitchFamily="18" charset="0"/>
                <a:cs typeface="Times New Roman" panose="02020603050405020304" pitchFamily="18" charset="0"/>
              </a:rPr>
              <a:t>pd</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import </a:t>
            </a:r>
            <a:r>
              <a:rPr lang="en-US" sz="1200" dirty="0" err="1">
                <a:latin typeface="Times New Roman" panose="02020603050405020304" pitchFamily="18" charset="0"/>
                <a:cs typeface="Times New Roman" panose="02020603050405020304" pitchFamily="18" charset="0"/>
              </a:rPr>
              <a:t>seaborn</a:t>
            </a:r>
            <a:r>
              <a:rPr lang="en-US" sz="1200" dirty="0">
                <a:latin typeface="Times New Roman" panose="02020603050405020304" pitchFamily="18" charset="0"/>
                <a:cs typeface="Times New Roman" panose="02020603050405020304" pitchFamily="18" charset="0"/>
              </a:rPr>
              <a:t> as </a:t>
            </a:r>
            <a:r>
              <a:rPr lang="en-US" sz="1200" dirty="0" err="1">
                <a:latin typeface="Times New Roman" panose="02020603050405020304" pitchFamily="18" charset="0"/>
                <a:cs typeface="Times New Roman" panose="02020603050405020304" pitchFamily="18" charset="0"/>
              </a:rPr>
              <a:t>sns</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import </a:t>
            </a:r>
            <a:r>
              <a:rPr lang="en-US" sz="1200" dirty="0" err="1">
                <a:latin typeface="Times New Roman" panose="02020603050405020304" pitchFamily="18" charset="0"/>
                <a:cs typeface="Times New Roman" panose="02020603050405020304" pitchFamily="18" charset="0"/>
              </a:rPr>
              <a:t>matplotlib.pyplot</a:t>
            </a:r>
            <a:r>
              <a:rPr lang="en-US" sz="1200" dirty="0">
                <a:latin typeface="Times New Roman" panose="02020603050405020304" pitchFamily="18" charset="0"/>
                <a:cs typeface="Times New Roman" panose="02020603050405020304" pitchFamily="18" charset="0"/>
              </a:rPr>
              <a:t> as </a:t>
            </a:r>
            <a:r>
              <a:rPr lang="en-US" sz="1200" dirty="0" err="1">
                <a:latin typeface="Times New Roman" panose="02020603050405020304" pitchFamily="18" charset="0"/>
                <a:cs typeface="Times New Roman" panose="02020603050405020304" pitchFamily="18" charset="0"/>
              </a:rPr>
              <a:t>plt</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Read the CSV file</a:t>
            </a:r>
          </a:p>
          <a:p>
            <a:r>
              <a:rPr lang="en-US" sz="1200" dirty="0">
                <a:latin typeface="Times New Roman" panose="02020603050405020304" pitchFamily="18" charset="0"/>
                <a:cs typeface="Times New Roman" panose="02020603050405020304" pitchFamily="18" charset="0"/>
              </a:rPr>
              <a:t>data = </a:t>
            </a:r>
            <a:r>
              <a:rPr lang="en-US" sz="1200" dirty="0" err="1">
                <a:latin typeface="Times New Roman" panose="02020603050405020304" pitchFamily="18" charset="0"/>
                <a:cs typeface="Times New Roman" panose="02020603050405020304" pitchFamily="18" charset="0"/>
              </a:rPr>
              <a:t>pd.read_csv</a:t>
            </a:r>
            <a:r>
              <a:rPr lang="en-US" sz="1200" dirty="0">
                <a:latin typeface="Times New Roman" panose="02020603050405020304" pitchFamily="18" charset="0"/>
                <a:cs typeface="Times New Roman" panose="02020603050405020304" pitchFamily="18" charset="0"/>
              </a:rPr>
              <a:t>('carrier_shipment_data.csv')</a:t>
            </a:r>
          </a:p>
          <a:p>
            <a:r>
              <a:rPr lang="en-US" sz="1200" dirty="0">
                <a:latin typeface="Times New Roman" panose="02020603050405020304" pitchFamily="18" charset="0"/>
                <a:cs typeface="Times New Roman" panose="02020603050405020304" pitchFamily="18" charset="0"/>
              </a:rPr>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Set custom neon colors</a:t>
            </a:r>
          </a:p>
          <a:p>
            <a:r>
              <a:rPr lang="en-US" sz="1200" dirty="0" err="1">
                <a:latin typeface="Times New Roman" panose="02020603050405020304" pitchFamily="18" charset="0"/>
                <a:cs typeface="Times New Roman" panose="02020603050405020304" pitchFamily="18" charset="0"/>
              </a:rPr>
              <a:t>neon_colors</a:t>
            </a:r>
            <a:r>
              <a:rPr lang="en-US" sz="1200" dirty="0">
                <a:latin typeface="Times New Roman" panose="02020603050405020304" pitchFamily="18" charset="0"/>
                <a:cs typeface="Times New Roman" panose="02020603050405020304" pitchFamily="18" charset="0"/>
              </a:rPr>
              <a:t> = ['#39FF14', '#0BDA51', '#00FFFF', '#FF00FF', '#FF1493', '#FFFF00', '#00FF00', '#800080']</a:t>
            </a:r>
          </a:p>
          <a:p>
            <a:r>
              <a:rPr lang="en-US" sz="1200" dirty="0">
                <a:latin typeface="Times New Roman" panose="02020603050405020304" pitchFamily="18" charset="0"/>
                <a:cs typeface="Times New Roman" panose="02020603050405020304" pitchFamily="18" charset="0"/>
              </a:rPr>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Create a figure and axis objects</a:t>
            </a:r>
          </a:p>
          <a:p>
            <a:r>
              <a:rPr lang="en-US" sz="1200" dirty="0">
                <a:latin typeface="Times New Roman" panose="02020603050405020304" pitchFamily="18" charset="0"/>
                <a:cs typeface="Times New Roman" panose="02020603050405020304" pitchFamily="18" charset="0"/>
              </a:rPr>
              <a:t>fig, </a:t>
            </a:r>
            <a:r>
              <a:rPr lang="en-US" sz="1200" dirty="0" err="1">
                <a:latin typeface="Times New Roman" panose="02020603050405020304" pitchFamily="18" charset="0"/>
                <a:cs typeface="Times New Roman" panose="02020603050405020304" pitchFamily="18" charset="0"/>
              </a:rPr>
              <a:t>axs</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plt.subplots</a:t>
            </a:r>
            <a:r>
              <a:rPr lang="en-US" sz="1200" dirty="0">
                <a:latin typeface="Times New Roman" panose="02020603050405020304" pitchFamily="18" charset="0"/>
                <a:cs typeface="Times New Roman" panose="02020603050405020304" pitchFamily="18" charset="0"/>
              </a:rPr>
              <a:t>(2, 4, </a:t>
            </a:r>
            <a:r>
              <a:rPr lang="en-US" sz="1200" dirty="0" err="1">
                <a:latin typeface="Times New Roman" panose="02020603050405020304" pitchFamily="18" charset="0"/>
                <a:cs typeface="Times New Roman" panose="02020603050405020304" pitchFamily="18" charset="0"/>
              </a:rPr>
              <a:t>figsize</a:t>
            </a:r>
            <a:r>
              <a:rPr lang="en-US" sz="1200" dirty="0">
                <a:latin typeface="Times New Roman" panose="02020603050405020304" pitchFamily="18" charset="0"/>
                <a:cs typeface="Times New Roman" panose="02020603050405020304" pitchFamily="18" charset="0"/>
              </a:rPr>
              <a:t>=(20, 10))</a:t>
            </a:r>
          </a:p>
          <a:p>
            <a:r>
              <a:rPr lang="en-US" sz="1200" dirty="0">
                <a:latin typeface="Times New Roman" panose="02020603050405020304" pitchFamily="18" charset="0"/>
                <a:cs typeface="Times New Roman" panose="02020603050405020304" pitchFamily="18" charset="0"/>
              </a:rPr>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Plot box plots for each feature except "Fragility"</a:t>
            </a:r>
          </a:p>
          <a:p>
            <a:r>
              <a:rPr lang="en-US" sz="1200" dirty="0">
                <a:latin typeface="Times New Roman" panose="02020603050405020304" pitchFamily="18" charset="0"/>
                <a:cs typeface="Times New Roman" panose="02020603050405020304" pitchFamily="18" charset="0"/>
              </a:rPr>
              <a:t>features = [col for col in </a:t>
            </a:r>
            <a:r>
              <a:rPr lang="en-US" sz="1200" dirty="0" err="1">
                <a:latin typeface="Times New Roman" panose="02020603050405020304" pitchFamily="18" charset="0"/>
                <a:cs typeface="Times New Roman" panose="02020603050405020304" pitchFamily="18" charset="0"/>
              </a:rPr>
              <a:t>data.columns</a:t>
            </a:r>
            <a:r>
              <a:rPr lang="en-US" sz="1200" dirty="0">
                <a:latin typeface="Times New Roman" panose="02020603050405020304" pitchFamily="18" charset="0"/>
                <a:cs typeface="Times New Roman" panose="02020603050405020304" pitchFamily="18" charset="0"/>
              </a:rPr>
              <a:t>[:-1] if col != 'Fragility']  # Exclude 'Fragility' column</a:t>
            </a:r>
          </a:p>
          <a:p>
            <a:r>
              <a:rPr lang="en-US" sz="1200" dirty="0">
                <a:latin typeface="Times New Roman" panose="02020603050405020304" pitchFamily="18" charset="0"/>
                <a:cs typeface="Times New Roman" panose="02020603050405020304" pitchFamily="18" charset="0"/>
              </a:rPr>
              <a:t>for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feature in enumerate(features):</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sns.boxplot</a:t>
            </a:r>
            <a:r>
              <a:rPr lang="en-US" sz="1200" dirty="0">
                <a:latin typeface="Times New Roman" panose="02020603050405020304" pitchFamily="18" charset="0"/>
                <a:cs typeface="Times New Roman" panose="02020603050405020304" pitchFamily="18" charset="0"/>
              </a:rPr>
              <a:t>(y=feature, data=data, palette=[</a:t>
            </a:r>
            <a:r>
              <a:rPr lang="en-US" sz="1200" dirty="0" err="1">
                <a:latin typeface="Times New Roman" panose="02020603050405020304" pitchFamily="18" charset="0"/>
                <a:cs typeface="Times New Roman" panose="02020603050405020304" pitchFamily="18" charset="0"/>
              </a:rPr>
              <a:t>neon_colors</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ax=</a:t>
            </a:r>
            <a:r>
              <a:rPr lang="en-US" sz="1200" dirty="0" err="1">
                <a:latin typeface="Times New Roman" panose="02020603050405020304" pitchFamily="18" charset="0"/>
                <a:cs typeface="Times New Roman" panose="02020603050405020304" pitchFamily="18" charset="0"/>
              </a:rPr>
              <a:t>axs</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 4,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 4])</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axs</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 4,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 4].</a:t>
            </a:r>
            <a:r>
              <a:rPr lang="en-US" sz="1200" dirty="0" err="1">
                <a:latin typeface="Times New Roman" panose="02020603050405020304" pitchFamily="18" charset="0"/>
                <a:cs typeface="Times New Roman" panose="02020603050405020304" pitchFamily="18" charset="0"/>
              </a:rPr>
              <a:t>set_title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f'Box</a:t>
            </a:r>
            <a:r>
              <a:rPr lang="en-US" sz="1200" dirty="0">
                <a:latin typeface="Times New Roman" panose="02020603050405020304" pitchFamily="18" charset="0"/>
                <a:cs typeface="Times New Roman" panose="02020603050405020304" pitchFamily="18" charset="0"/>
              </a:rPr>
              <a:t> Plot of {feature}')</a:t>
            </a:r>
          </a:p>
          <a:p>
            <a:r>
              <a:rPr lang="en-US" sz="1200" dirty="0">
                <a:latin typeface="Times New Roman" panose="02020603050405020304" pitchFamily="18" charset="0"/>
                <a:cs typeface="Times New Roman" panose="02020603050405020304" pitchFamily="18" charset="0"/>
              </a:rPr>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Remove empty subplots if any</a:t>
            </a:r>
          </a:p>
          <a:p>
            <a:r>
              <a:rPr lang="en-US" sz="1200" dirty="0">
                <a:latin typeface="Times New Roman" panose="02020603050405020304" pitchFamily="18" charset="0"/>
                <a:cs typeface="Times New Roman" panose="02020603050405020304" pitchFamily="18" charset="0"/>
              </a:rPr>
              <a:t>for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in range(</a:t>
            </a:r>
            <a:r>
              <a:rPr lang="en-US" sz="1200" dirty="0" err="1">
                <a:latin typeface="Times New Roman" panose="02020603050405020304" pitchFamily="18" charset="0"/>
                <a:cs typeface="Times New Roman" panose="02020603050405020304" pitchFamily="18" charset="0"/>
              </a:rPr>
              <a:t>len</a:t>
            </a:r>
            <a:r>
              <a:rPr lang="en-US" sz="1200" dirty="0">
                <a:latin typeface="Times New Roman" panose="02020603050405020304" pitchFamily="18" charset="0"/>
                <a:cs typeface="Times New Roman" panose="02020603050405020304" pitchFamily="18" charset="0"/>
              </a:rPr>
              <a:t>(features), 8):</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axs</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 4,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 4].remove()</a:t>
            </a:r>
          </a:p>
          <a:p>
            <a:r>
              <a:rPr lang="en-US" sz="1200" dirty="0">
                <a:latin typeface="Times New Roman" panose="02020603050405020304" pitchFamily="18" charset="0"/>
                <a:cs typeface="Times New Roman" panose="02020603050405020304" pitchFamily="18" charset="0"/>
              </a:rPr>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Adjust layout</a:t>
            </a:r>
          </a:p>
          <a:p>
            <a:r>
              <a:rPr lang="en-US" sz="1200" dirty="0" err="1">
                <a:latin typeface="Times New Roman" panose="02020603050405020304" pitchFamily="18" charset="0"/>
                <a:cs typeface="Times New Roman" panose="02020603050405020304" pitchFamily="18" charset="0"/>
              </a:rPr>
              <a:t>plt.tight_layout</a:t>
            </a:r>
            <a:r>
              <a:rPr lang="en-US" sz="1200" dirty="0">
                <a:latin typeface="Times New Roman" panose="02020603050405020304" pitchFamily="18" charset="0"/>
                <a:cs typeface="Times New Roman" panose="02020603050405020304" pitchFamily="18" charset="0"/>
              </a:rPr>
              <a:t>()</a:t>
            </a:r>
          </a:p>
          <a:p>
            <a:r>
              <a:rPr lang="en-US" sz="1200" dirty="0" err="1">
                <a:latin typeface="Times New Roman" panose="02020603050405020304" pitchFamily="18" charset="0"/>
                <a:cs typeface="Times New Roman" panose="02020603050405020304" pitchFamily="18" charset="0"/>
              </a:rPr>
              <a:t>plt.savefig</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r'carriershipmentnew</a:t>
            </a:r>
            <a:r>
              <a:rPr lang="en-US" sz="1200" dirty="0">
                <a:latin typeface="Times New Roman" panose="02020603050405020304" pitchFamily="18" charset="0"/>
                <a:cs typeface="Times New Roman" panose="02020603050405020304" pitchFamily="18" charset="0"/>
              </a:rPr>
              <a:t>/static/</a:t>
            </a:r>
            <a:r>
              <a:rPr lang="en-US" sz="1200" dirty="0" err="1">
                <a:latin typeface="Times New Roman" panose="02020603050405020304" pitchFamily="18" charset="0"/>
                <a:cs typeface="Times New Roman" panose="02020603050405020304" pitchFamily="18" charset="0"/>
              </a:rPr>
              <a:t>eda_plots</a:t>
            </a:r>
            <a:r>
              <a:rPr lang="en-US" sz="1200" dirty="0">
                <a:latin typeface="Times New Roman" panose="02020603050405020304" pitchFamily="18" charset="0"/>
                <a:cs typeface="Times New Roman" panose="02020603050405020304" pitchFamily="18" charset="0"/>
              </a:rPr>
              <a:t>/eda_1.png')</a:t>
            </a:r>
          </a:p>
          <a:p>
            <a:r>
              <a:rPr lang="en-US" sz="1200" dirty="0">
                <a:latin typeface="Times New Roman" panose="02020603050405020304" pitchFamily="18" charset="0"/>
                <a:cs typeface="Times New Roman" panose="02020603050405020304" pitchFamily="18" charset="0"/>
              </a:rPr>
              <a:t># Show plots</a:t>
            </a:r>
          </a:p>
          <a:p>
            <a:r>
              <a:rPr lang="en-US" sz="1200" dirty="0" err="1">
                <a:latin typeface="Times New Roman" panose="02020603050405020304" pitchFamily="18" charset="0"/>
                <a:cs typeface="Times New Roman" panose="02020603050405020304" pitchFamily="18" charset="0"/>
              </a:rPr>
              <a:t>plt.show</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a:r>
            <a:br>
              <a:rPr lang="en-US" sz="1200" dirty="0">
                <a:latin typeface="Times New Roman" panose="02020603050405020304" pitchFamily="18" charset="0"/>
                <a:cs typeface="Times New Roman" panose="02020603050405020304" pitchFamily="18" charset="0"/>
              </a:rPr>
            </a:br>
            <a:endParaRPr lang="en-US" sz="1200" b="0" dirty="0">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097051" y="2165230"/>
            <a:ext cx="4587785" cy="3546821"/>
          </a:xfrm>
          <a:prstGeom prst="rect">
            <a:avLst/>
          </a:prstGeom>
        </p:spPr>
      </p:pic>
      <p:sp>
        <p:nvSpPr>
          <p:cNvPr id="5" name="TextBox 4">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6</a:t>
            </a:fld>
            <a:endParaRPr lang="en-IN" dirty="0">
              <a:ln>
                <a:solidFill>
                  <a:schemeClr val="bg1"/>
                </a:solidFill>
              </a:ln>
              <a:solidFill>
                <a:schemeClr val="bg1"/>
              </a:solidFill>
            </a:endParaRPr>
          </a:p>
        </p:txBody>
      </p:sp>
    </p:spTree>
    <p:extLst>
      <p:ext uri="{BB962C8B-B14F-4D97-AF65-F5344CB8AC3E}">
        <p14:creationId xmlns:p14="http://schemas.microsoft.com/office/powerpoint/2010/main" val="1304085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C50EC2-A364-65DD-B2BD-5A8207320842}"/>
              </a:ext>
            </a:extLst>
          </p:cNvPr>
          <p:cNvSpPr>
            <a:spLocks noGrp="1"/>
          </p:cNvSpPr>
          <p:nvPr>
            <p:ph type="title"/>
          </p:nvPr>
        </p:nvSpPr>
        <p:spPr>
          <a:xfrm>
            <a:off x="0" y="242577"/>
            <a:ext cx="9879291" cy="844197"/>
          </a:xfrm>
          <a:solidFill>
            <a:srgbClr val="002060"/>
          </a:solidFill>
        </p:spPr>
        <p:txBody>
          <a:bodyPr>
            <a:normAutofit/>
          </a:bodyPr>
          <a:lstStyle/>
          <a:p>
            <a:r>
              <a:rPr lang="en-IN" b="1" dirty="0">
                <a:ln>
                  <a:solidFill>
                    <a:schemeClr val="bg1"/>
                  </a:solidFill>
                </a:ln>
                <a:solidFill>
                  <a:schemeClr val="bg1"/>
                </a:solidFill>
              </a:rPr>
              <a:t>Implementation</a:t>
            </a:r>
          </a:p>
        </p:txBody>
      </p:sp>
      <p:sp>
        <p:nvSpPr>
          <p:cNvPr id="5" name="Rectangle 4"/>
          <p:cNvSpPr/>
          <p:nvPr/>
        </p:nvSpPr>
        <p:spPr>
          <a:xfrm>
            <a:off x="457201" y="1180915"/>
            <a:ext cx="10627743" cy="5447645"/>
          </a:xfrm>
          <a:prstGeom prst="rect">
            <a:avLst/>
          </a:prstGeom>
        </p:spPr>
        <p:txBody>
          <a:bodyPr wrap="square">
            <a:spAutoFit/>
          </a:bodyPr>
          <a:lstStyle/>
          <a:p>
            <a:r>
              <a:rPr lang="en-US" sz="1200" dirty="0"/>
              <a:t>import pandas as </a:t>
            </a:r>
            <a:r>
              <a:rPr lang="en-US" sz="1200" dirty="0" err="1"/>
              <a:t>pd</a:t>
            </a:r>
            <a:endParaRPr lang="en-US" sz="1200" dirty="0"/>
          </a:p>
          <a:p>
            <a:r>
              <a:rPr lang="en-US" sz="1200" dirty="0"/>
              <a:t>import </a:t>
            </a:r>
            <a:r>
              <a:rPr lang="en-US" sz="1200" dirty="0" err="1"/>
              <a:t>seaborn</a:t>
            </a:r>
            <a:r>
              <a:rPr lang="en-US" sz="1200" dirty="0"/>
              <a:t> as </a:t>
            </a:r>
            <a:r>
              <a:rPr lang="en-US" sz="1200" dirty="0" err="1"/>
              <a:t>sns</a:t>
            </a:r>
            <a:endParaRPr lang="en-US" sz="1200" dirty="0"/>
          </a:p>
          <a:p>
            <a:r>
              <a:rPr lang="en-US" sz="1200" dirty="0"/>
              <a:t>import </a:t>
            </a:r>
            <a:r>
              <a:rPr lang="en-US" sz="1200" dirty="0" err="1"/>
              <a:t>matplotlib.pyplot</a:t>
            </a:r>
            <a:r>
              <a:rPr lang="en-US" sz="1200" dirty="0"/>
              <a:t> as </a:t>
            </a:r>
            <a:r>
              <a:rPr lang="en-US" sz="1200" dirty="0" err="1"/>
              <a:t>plt</a:t>
            </a:r>
            <a:endParaRPr lang="en-US" sz="1200" dirty="0"/>
          </a:p>
          <a:p>
            <a:endParaRPr lang="en-US" sz="1200" dirty="0"/>
          </a:p>
          <a:p>
            <a:r>
              <a:rPr lang="en-US" sz="1200" dirty="0"/>
              <a:t># Read the CSV file</a:t>
            </a:r>
          </a:p>
          <a:p>
            <a:r>
              <a:rPr lang="en-US" sz="1200" dirty="0"/>
              <a:t>data = </a:t>
            </a:r>
            <a:r>
              <a:rPr lang="en-US" sz="1200" dirty="0" err="1"/>
              <a:t>pd.read_csv</a:t>
            </a:r>
            <a:r>
              <a:rPr lang="en-US" sz="1200" dirty="0"/>
              <a:t>('carrier_shipment_data.csv')</a:t>
            </a:r>
          </a:p>
          <a:p>
            <a:endParaRPr lang="en-US" sz="1200" dirty="0"/>
          </a:p>
          <a:p>
            <a:r>
              <a:rPr lang="en-US" sz="1200" dirty="0"/>
              <a:t># Set custom neon colors</a:t>
            </a:r>
          </a:p>
          <a:p>
            <a:r>
              <a:rPr lang="en-US" sz="1200" dirty="0" err="1"/>
              <a:t>neon_colors</a:t>
            </a:r>
            <a:r>
              <a:rPr lang="en-US" sz="1200" dirty="0"/>
              <a:t> = ['#39FF14', '#0BDA51', '#00FFFF', '#FF00FF', '#FF1493', '#FFFF00', '#00FF00', '#800080']</a:t>
            </a:r>
          </a:p>
          <a:p>
            <a:endParaRPr lang="en-US" sz="1200" dirty="0"/>
          </a:p>
          <a:p>
            <a:r>
              <a:rPr lang="en-US" sz="1200" dirty="0"/>
              <a:t># Create a figure and axis objects</a:t>
            </a:r>
          </a:p>
          <a:p>
            <a:r>
              <a:rPr lang="en-US" sz="1200" dirty="0"/>
              <a:t>fig, </a:t>
            </a:r>
            <a:r>
              <a:rPr lang="en-US" sz="1200" dirty="0" err="1"/>
              <a:t>axs</a:t>
            </a:r>
            <a:r>
              <a:rPr lang="en-US" sz="1200" dirty="0"/>
              <a:t> = </a:t>
            </a:r>
            <a:r>
              <a:rPr lang="en-US" sz="1200" dirty="0" err="1"/>
              <a:t>plt.subplots</a:t>
            </a:r>
            <a:r>
              <a:rPr lang="en-US" sz="1200" dirty="0"/>
              <a:t>(2, 4, </a:t>
            </a:r>
            <a:r>
              <a:rPr lang="en-US" sz="1200" dirty="0" err="1"/>
              <a:t>figsize</a:t>
            </a:r>
            <a:r>
              <a:rPr lang="en-US" sz="1200" dirty="0"/>
              <a:t>=(20, 10))</a:t>
            </a:r>
          </a:p>
          <a:p>
            <a:endParaRPr lang="en-US" sz="1200" dirty="0"/>
          </a:p>
          <a:p>
            <a:r>
              <a:rPr lang="en-US" sz="1200" dirty="0"/>
              <a:t># Plot violin plots for each feature except "Fragility"</a:t>
            </a:r>
          </a:p>
          <a:p>
            <a:r>
              <a:rPr lang="en-US" sz="1200" dirty="0"/>
              <a:t>features = [col for col in </a:t>
            </a:r>
            <a:r>
              <a:rPr lang="en-US" sz="1200" dirty="0" err="1"/>
              <a:t>data.columns</a:t>
            </a:r>
            <a:r>
              <a:rPr lang="en-US" sz="1200" dirty="0"/>
              <a:t>[:-1] if col != 'Fragility']  # Exclude 'Fragility' column</a:t>
            </a:r>
          </a:p>
          <a:p>
            <a:r>
              <a:rPr lang="en-US" sz="1200" dirty="0"/>
              <a:t>for </a:t>
            </a:r>
            <a:r>
              <a:rPr lang="en-US" sz="1200" dirty="0" err="1"/>
              <a:t>i</a:t>
            </a:r>
            <a:r>
              <a:rPr lang="en-US" sz="1200" dirty="0"/>
              <a:t>, feature in enumerate(features):</a:t>
            </a:r>
          </a:p>
          <a:p>
            <a:r>
              <a:rPr lang="en-US" sz="1200" dirty="0"/>
              <a:t>    </a:t>
            </a:r>
            <a:r>
              <a:rPr lang="en-US" sz="1200" dirty="0" err="1"/>
              <a:t>sns.violinplot</a:t>
            </a:r>
            <a:r>
              <a:rPr lang="en-US" sz="1200" dirty="0"/>
              <a:t>(y=feature, data=data, palette=[</a:t>
            </a:r>
            <a:r>
              <a:rPr lang="en-US" sz="1200" dirty="0" err="1"/>
              <a:t>neon_colors</a:t>
            </a:r>
            <a:r>
              <a:rPr lang="en-US" sz="1200" dirty="0"/>
              <a:t>[</a:t>
            </a:r>
            <a:r>
              <a:rPr lang="en-US" sz="1200" dirty="0" err="1"/>
              <a:t>i</a:t>
            </a:r>
            <a:r>
              <a:rPr lang="en-US" sz="1200" dirty="0"/>
              <a:t>]], ax=</a:t>
            </a:r>
            <a:r>
              <a:rPr lang="en-US" sz="1200" dirty="0" err="1"/>
              <a:t>axs</a:t>
            </a:r>
            <a:r>
              <a:rPr lang="en-US" sz="1200" dirty="0"/>
              <a:t>[</a:t>
            </a:r>
            <a:r>
              <a:rPr lang="en-US" sz="1200" dirty="0" err="1"/>
              <a:t>i</a:t>
            </a:r>
            <a:r>
              <a:rPr lang="en-US" sz="1200" dirty="0"/>
              <a:t> // 4, </a:t>
            </a:r>
            <a:r>
              <a:rPr lang="en-US" sz="1200" dirty="0" err="1"/>
              <a:t>i</a:t>
            </a:r>
            <a:r>
              <a:rPr lang="en-US" sz="1200" dirty="0"/>
              <a:t> % 4])</a:t>
            </a:r>
          </a:p>
          <a:p>
            <a:r>
              <a:rPr lang="en-US" sz="1200" dirty="0"/>
              <a:t>    </a:t>
            </a:r>
            <a:r>
              <a:rPr lang="en-US" sz="1200" dirty="0" err="1"/>
              <a:t>axs</a:t>
            </a:r>
            <a:r>
              <a:rPr lang="en-US" sz="1200" dirty="0"/>
              <a:t>[</a:t>
            </a:r>
            <a:r>
              <a:rPr lang="en-US" sz="1200" dirty="0" err="1"/>
              <a:t>i</a:t>
            </a:r>
            <a:r>
              <a:rPr lang="en-US" sz="1200" dirty="0"/>
              <a:t> // 4, </a:t>
            </a:r>
            <a:r>
              <a:rPr lang="en-US" sz="1200" dirty="0" err="1"/>
              <a:t>i</a:t>
            </a:r>
            <a:r>
              <a:rPr lang="en-US" sz="1200" dirty="0"/>
              <a:t> % 4].</a:t>
            </a:r>
            <a:r>
              <a:rPr lang="en-US" sz="1200" dirty="0" err="1"/>
              <a:t>set_title</a:t>
            </a:r>
            <a:r>
              <a:rPr lang="en-US" sz="1200" dirty="0"/>
              <a:t>(</a:t>
            </a:r>
            <a:r>
              <a:rPr lang="en-US" sz="1200" dirty="0" err="1"/>
              <a:t>f'Violin</a:t>
            </a:r>
            <a:r>
              <a:rPr lang="en-US" sz="1200" dirty="0"/>
              <a:t> Plot of {feature}')</a:t>
            </a:r>
          </a:p>
          <a:p>
            <a:endParaRPr lang="en-US" sz="1200" dirty="0"/>
          </a:p>
          <a:p>
            <a:r>
              <a:rPr lang="en-US" sz="1200" dirty="0"/>
              <a:t># Remove empty subplots if any</a:t>
            </a:r>
          </a:p>
          <a:p>
            <a:r>
              <a:rPr lang="en-US" sz="1200" dirty="0"/>
              <a:t>for </a:t>
            </a:r>
            <a:r>
              <a:rPr lang="en-US" sz="1200" dirty="0" err="1"/>
              <a:t>i</a:t>
            </a:r>
            <a:r>
              <a:rPr lang="en-US" sz="1200" dirty="0"/>
              <a:t> in range(</a:t>
            </a:r>
            <a:r>
              <a:rPr lang="en-US" sz="1200" dirty="0" err="1"/>
              <a:t>len</a:t>
            </a:r>
            <a:r>
              <a:rPr lang="en-US" sz="1200" dirty="0"/>
              <a:t>(features), 8):</a:t>
            </a:r>
          </a:p>
          <a:p>
            <a:r>
              <a:rPr lang="en-US" sz="1200" dirty="0"/>
              <a:t>    </a:t>
            </a:r>
            <a:r>
              <a:rPr lang="en-US" sz="1200" dirty="0" err="1"/>
              <a:t>axs</a:t>
            </a:r>
            <a:r>
              <a:rPr lang="en-US" sz="1200" dirty="0"/>
              <a:t>[</a:t>
            </a:r>
            <a:r>
              <a:rPr lang="en-US" sz="1200" dirty="0" err="1"/>
              <a:t>i</a:t>
            </a:r>
            <a:r>
              <a:rPr lang="en-US" sz="1200" dirty="0"/>
              <a:t> // 4, </a:t>
            </a:r>
            <a:r>
              <a:rPr lang="en-US" sz="1200" dirty="0" err="1"/>
              <a:t>i</a:t>
            </a:r>
            <a:r>
              <a:rPr lang="en-US" sz="1200" dirty="0"/>
              <a:t> % 4].remove()</a:t>
            </a:r>
          </a:p>
          <a:p>
            <a:endParaRPr lang="en-US" sz="1200" dirty="0"/>
          </a:p>
          <a:p>
            <a:r>
              <a:rPr lang="en-US" sz="1200" dirty="0"/>
              <a:t># Adjust layout</a:t>
            </a:r>
          </a:p>
          <a:p>
            <a:r>
              <a:rPr lang="en-US" sz="1200" dirty="0" err="1"/>
              <a:t>plt.tight_layout</a:t>
            </a:r>
            <a:r>
              <a:rPr lang="en-US" sz="1200" dirty="0"/>
              <a:t>()</a:t>
            </a:r>
          </a:p>
          <a:p>
            <a:r>
              <a:rPr lang="en-US" sz="1200" dirty="0" err="1"/>
              <a:t>plt.savefig</a:t>
            </a:r>
            <a:r>
              <a:rPr lang="en-US" sz="1200" dirty="0"/>
              <a:t>(</a:t>
            </a:r>
            <a:r>
              <a:rPr lang="en-US" sz="1200" dirty="0" err="1"/>
              <a:t>r'carriershipmentnew</a:t>
            </a:r>
            <a:r>
              <a:rPr lang="en-US" sz="1200" dirty="0"/>
              <a:t>/static/</a:t>
            </a:r>
            <a:r>
              <a:rPr lang="en-US" sz="1200" dirty="0" err="1"/>
              <a:t>eda_plots</a:t>
            </a:r>
            <a:r>
              <a:rPr lang="en-US" sz="1200" dirty="0"/>
              <a:t>/eda_2.png')</a:t>
            </a:r>
          </a:p>
          <a:p>
            <a:endParaRPr lang="en-US" sz="1200" dirty="0"/>
          </a:p>
          <a:p>
            <a:r>
              <a:rPr lang="en-US" sz="1200" dirty="0"/>
              <a:t># Show plots</a:t>
            </a:r>
          </a:p>
          <a:p>
            <a:r>
              <a:rPr lang="en-US" sz="1200" dirty="0" err="1"/>
              <a:t>plt.show</a:t>
            </a:r>
            <a:r>
              <a:rPr lang="en-US" sz="1200" dirty="0"/>
              <a:t>()</a:t>
            </a:r>
          </a:p>
        </p:txBody>
      </p:sp>
      <p:pic>
        <p:nvPicPr>
          <p:cNvPr id="7" name="Picture 6"/>
          <p:cNvPicPr>
            <a:picLocks noChangeAspect="1"/>
          </p:cNvPicPr>
          <p:nvPr/>
        </p:nvPicPr>
        <p:blipFill>
          <a:blip r:embed="rId2"/>
          <a:stretch>
            <a:fillRect/>
          </a:stretch>
        </p:blipFill>
        <p:spPr>
          <a:xfrm>
            <a:off x="7107703" y="1276709"/>
            <a:ext cx="4709158" cy="4759485"/>
          </a:xfrm>
          <a:prstGeom prst="rect">
            <a:avLst/>
          </a:prstGeom>
        </p:spPr>
      </p:pic>
      <p:sp>
        <p:nvSpPr>
          <p:cNvPr id="6" name="TextBox 5">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6</a:t>
            </a:fld>
            <a:endParaRPr lang="en-IN" dirty="0">
              <a:ln>
                <a:solidFill>
                  <a:schemeClr val="bg1"/>
                </a:solidFill>
              </a:ln>
              <a:solidFill>
                <a:schemeClr val="bg1"/>
              </a:solidFill>
            </a:endParaRPr>
          </a:p>
        </p:txBody>
      </p:sp>
    </p:spTree>
    <p:extLst>
      <p:ext uri="{BB962C8B-B14F-4D97-AF65-F5344CB8AC3E}">
        <p14:creationId xmlns:p14="http://schemas.microsoft.com/office/powerpoint/2010/main" val="926798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C50EC2-A364-65DD-B2BD-5A8207320842}"/>
              </a:ext>
            </a:extLst>
          </p:cNvPr>
          <p:cNvSpPr>
            <a:spLocks noGrp="1"/>
          </p:cNvSpPr>
          <p:nvPr>
            <p:ph type="title"/>
          </p:nvPr>
        </p:nvSpPr>
        <p:spPr>
          <a:xfrm>
            <a:off x="0" y="242577"/>
            <a:ext cx="9879291" cy="844197"/>
          </a:xfrm>
          <a:solidFill>
            <a:srgbClr val="002060"/>
          </a:solidFill>
        </p:spPr>
        <p:txBody>
          <a:bodyPr>
            <a:normAutofit/>
          </a:bodyPr>
          <a:lstStyle/>
          <a:p>
            <a:r>
              <a:rPr lang="en-IN" b="1" dirty="0">
                <a:ln>
                  <a:solidFill>
                    <a:schemeClr val="bg1"/>
                  </a:solidFill>
                </a:ln>
                <a:solidFill>
                  <a:schemeClr val="bg1"/>
                </a:solidFill>
              </a:rPr>
              <a:t>Implementation</a:t>
            </a:r>
          </a:p>
        </p:txBody>
      </p:sp>
      <p:sp>
        <p:nvSpPr>
          <p:cNvPr id="2" name="Rectangle 1"/>
          <p:cNvSpPr/>
          <p:nvPr/>
        </p:nvSpPr>
        <p:spPr>
          <a:xfrm>
            <a:off x="431320" y="1086774"/>
            <a:ext cx="11188459" cy="4478149"/>
          </a:xfrm>
          <a:prstGeom prst="rect">
            <a:avLst/>
          </a:prstGeom>
        </p:spPr>
        <p:txBody>
          <a:bodyPr wrap="square">
            <a:spAutoFit/>
          </a:bodyPr>
          <a:lstStyle/>
          <a:p>
            <a:r>
              <a:rPr lang="en-US" sz="1500" dirty="0"/>
              <a:t># **3. DATA PRE-PROCESSING</a:t>
            </a:r>
            <a:r>
              <a:rPr lang="en-US" sz="1500" dirty="0" smtClean="0"/>
              <a:t>**</a:t>
            </a:r>
          </a:p>
          <a:p>
            <a:r>
              <a:rPr lang="en-US" sz="1500" dirty="0" err="1" smtClean="0"/>
              <a:t>data.columns</a:t>
            </a:r>
            <a:r>
              <a:rPr lang="en-US" sz="1500" dirty="0" smtClean="0"/>
              <a:t> </a:t>
            </a:r>
            <a:r>
              <a:rPr lang="en-US" sz="1500" dirty="0"/>
              <a:t>= ['Weight(grams)', 'Price(rupees)', 'Length(cm)', 'Width(cm)',</a:t>
            </a:r>
          </a:p>
          <a:p>
            <a:r>
              <a:rPr lang="en-US" sz="1500" dirty="0"/>
              <a:t> </a:t>
            </a:r>
            <a:r>
              <a:rPr lang="en-US" sz="1500" dirty="0" smtClean="0"/>
              <a:t>'Height(cm</a:t>
            </a:r>
            <a:r>
              <a:rPr lang="en-US" sz="1500" dirty="0"/>
              <a:t>)', '</a:t>
            </a:r>
            <a:r>
              <a:rPr lang="en-US" sz="1500" dirty="0" err="1"/>
              <a:t>Product_Category</a:t>
            </a:r>
            <a:r>
              <a:rPr lang="en-US" sz="1500" dirty="0"/>
              <a:t>', '</a:t>
            </a:r>
            <a:r>
              <a:rPr lang="en-US" sz="1500" dirty="0" err="1"/>
              <a:t>Shipping_Distance</a:t>
            </a:r>
            <a:r>
              <a:rPr lang="en-US" sz="1500" dirty="0"/>
              <a:t>(</a:t>
            </a:r>
            <a:r>
              <a:rPr lang="en-US" sz="1500" dirty="0" err="1"/>
              <a:t>kms</a:t>
            </a:r>
            <a:r>
              <a:rPr lang="en-US" sz="1500" dirty="0"/>
              <a:t>)', 'Fragility',</a:t>
            </a:r>
          </a:p>
          <a:p>
            <a:r>
              <a:rPr lang="en-US" sz="1500" dirty="0"/>
              <a:t> </a:t>
            </a:r>
            <a:r>
              <a:rPr lang="en-US" sz="1500" dirty="0" smtClean="0"/>
              <a:t>'Urgency</a:t>
            </a:r>
            <a:r>
              <a:rPr lang="en-US" sz="1500" dirty="0"/>
              <a:t>', '</a:t>
            </a:r>
            <a:r>
              <a:rPr lang="en-US" sz="1500" dirty="0" err="1"/>
              <a:t>Mode_of_Transport</a:t>
            </a:r>
            <a:r>
              <a:rPr lang="en-US" sz="1500" dirty="0"/>
              <a:t>']</a:t>
            </a:r>
          </a:p>
          <a:p>
            <a:endParaRPr lang="en-US" sz="1500" dirty="0"/>
          </a:p>
          <a:p>
            <a:r>
              <a:rPr lang="en-US" sz="1500" dirty="0" err="1"/>
              <a:t>data.columns</a:t>
            </a:r>
            <a:r>
              <a:rPr lang="en-US" sz="1500" dirty="0"/>
              <a:t> = [</a:t>
            </a:r>
            <a:r>
              <a:rPr lang="en-US" sz="1500" dirty="0" err="1"/>
              <a:t>col.lower</a:t>
            </a:r>
            <a:r>
              <a:rPr lang="en-US" sz="1500" dirty="0"/>
              <a:t>() for col in </a:t>
            </a:r>
            <a:r>
              <a:rPr lang="en-US" sz="1500" dirty="0" err="1"/>
              <a:t>data.columns</a:t>
            </a:r>
            <a:r>
              <a:rPr lang="en-US" sz="1500" dirty="0"/>
              <a:t>]</a:t>
            </a:r>
            <a:r>
              <a:rPr lang="en-US" sz="1500" dirty="0" err="1"/>
              <a:t>product_category_unique</a:t>
            </a:r>
            <a:r>
              <a:rPr lang="en-US" sz="1500" dirty="0"/>
              <a:t> = data['</a:t>
            </a:r>
            <a:r>
              <a:rPr lang="en-US" sz="1500" dirty="0" err="1"/>
              <a:t>product_category</a:t>
            </a:r>
            <a:r>
              <a:rPr lang="en-US" sz="1500" dirty="0"/>
              <a:t>'].unique().</a:t>
            </a:r>
            <a:r>
              <a:rPr lang="en-US" sz="1500" dirty="0" err="1"/>
              <a:t>tolist</a:t>
            </a:r>
            <a:r>
              <a:rPr lang="en-US" sz="1500" dirty="0"/>
              <a:t>()</a:t>
            </a:r>
          </a:p>
          <a:p>
            <a:r>
              <a:rPr lang="en-US" sz="1500" dirty="0" err="1"/>
              <a:t>product_category_index</a:t>
            </a:r>
            <a:r>
              <a:rPr lang="en-US" sz="1500" dirty="0"/>
              <a:t> = </a:t>
            </a:r>
            <a:r>
              <a:rPr lang="en-US" sz="1500" dirty="0" err="1"/>
              <a:t>np.arange</a:t>
            </a:r>
            <a:r>
              <a:rPr lang="en-US" sz="1500" dirty="0"/>
              <a:t>(0,len(</a:t>
            </a:r>
            <a:r>
              <a:rPr lang="en-US" sz="1500" dirty="0" err="1"/>
              <a:t>product_category_unique</a:t>
            </a:r>
            <a:r>
              <a:rPr lang="en-US" sz="1500" dirty="0"/>
              <a:t>),1)</a:t>
            </a:r>
          </a:p>
          <a:p>
            <a:r>
              <a:rPr lang="en-US" sz="1500" dirty="0" err="1"/>
              <a:t>product_category_text_to_num</a:t>
            </a:r>
            <a:r>
              <a:rPr lang="en-US" sz="1500" dirty="0"/>
              <a:t> = {</a:t>
            </a:r>
            <a:r>
              <a:rPr lang="en-US" sz="1500" dirty="0" err="1"/>
              <a:t>i:j</a:t>
            </a:r>
            <a:r>
              <a:rPr lang="en-US" sz="1500" dirty="0"/>
              <a:t> for </a:t>
            </a:r>
            <a:r>
              <a:rPr lang="en-US" sz="1500" dirty="0" err="1"/>
              <a:t>i,j</a:t>
            </a:r>
            <a:r>
              <a:rPr lang="en-US" sz="1500" dirty="0"/>
              <a:t> in zip(</a:t>
            </a:r>
            <a:r>
              <a:rPr lang="en-US" sz="1500" dirty="0" err="1"/>
              <a:t>product_category_unique,product_category_index</a:t>
            </a:r>
            <a:r>
              <a:rPr lang="en-US" sz="1500" dirty="0"/>
              <a:t>)}</a:t>
            </a:r>
          </a:p>
          <a:p>
            <a:r>
              <a:rPr lang="en-US" sz="1500" dirty="0" err="1"/>
              <a:t>product_category_num_to_text</a:t>
            </a:r>
            <a:r>
              <a:rPr lang="en-US" sz="1500" dirty="0"/>
              <a:t> = {</a:t>
            </a:r>
            <a:r>
              <a:rPr lang="en-US" sz="1500" dirty="0" err="1"/>
              <a:t>j:i</a:t>
            </a:r>
            <a:r>
              <a:rPr lang="en-US" sz="1500" dirty="0"/>
              <a:t> for </a:t>
            </a:r>
            <a:r>
              <a:rPr lang="en-US" sz="1500" dirty="0" err="1"/>
              <a:t>i,j</a:t>
            </a:r>
            <a:r>
              <a:rPr lang="en-US" sz="1500" dirty="0"/>
              <a:t> in zip(</a:t>
            </a:r>
            <a:r>
              <a:rPr lang="en-US" sz="1500" dirty="0" err="1"/>
              <a:t>product_category_unique,product_category_index</a:t>
            </a:r>
            <a:r>
              <a:rPr lang="en-US" sz="1500" dirty="0"/>
              <a:t>)}</a:t>
            </a:r>
          </a:p>
          <a:p>
            <a:r>
              <a:rPr lang="en-US" sz="1500" dirty="0"/>
              <a:t>data['</a:t>
            </a:r>
            <a:r>
              <a:rPr lang="en-US" sz="1500" dirty="0" err="1"/>
              <a:t>product_category</a:t>
            </a:r>
            <a:r>
              <a:rPr lang="en-US" sz="1500" dirty="0"/>
              <a:t>'] = data['</a:t>
            </a:r>
            <a:r>
              <a:rPr lang="en-US" sz="1500" dirty="0" err="1"/>
              <a:t>product_category</a:t>
            </a:r>
            <a:r>
              <a:rPr lang="en-US" sz="1500" dirty="0"/>
              <a:t>'].map(</a:t>
            </a:r>
            <a:r>
              <a:rPr lang="en-US" sz="1500" dirty="0" err="1"/>
              <a:t>product_category_text_to_num</a:t>
            </a:r>
            <a:r>
              <a:rPr lang="en-US" sz="1500" dirty="0"/>
              <a:t>)</a:t>
            </a:r>
          </a:p>
          <a:p>
            <a:endParaRPr lang="en-US" sz="1500" dirty="0"/>
          </a:p>
          <a:p>
            <a:r>
              <a:rPr lang="en-US" sz="1500" dirty="0" err="1"/>
              <a:t>mode_of_transport_unique</a:t>
            </a:r>
            <a:r>
              <a:rPr lang="en-US" sz="1500" dirty="0"/>
              <a:t> = data['</a:t>
            </a:r>
            <a:r>
              <a:rPr lang="en-US" sz="1500" dirty="0" err="1"/>
              <a:t>mode_of_transport</a:t>
            </a:r>
            <a:r>
              <a:rPr lang="en-US" sz="1500" dirty="0"/>
              <a:t>'].unique().</a:t>
            </a:r>
            <a:r>
              <a:rPr lang="en-US" sz="1500" dirty="0" err="1"/>
              <a:t>tolist</a:t>
            </a:r>
            <a:r>
              <a:rPr lang="en-US" sz="1500" dirty="0"/>
              <a:t>()</a:t>
            </a:r>
          </a:p>
          <a:p>
            <a:r>
              <a:rPr lang="en-US" sz="1500" dirty="0" err="1"/>
              <a:t>mode_of_transport_index</a:t>
            </a:r>
            <a:r>
              <a:rPr lang="en-US" sz="1500" dirty="0"/>
              <a:t> = </a:t>
            </a:r>
            <a:r>
              <a:rPr lang="en-US" sz="1500" dirty="0" err="1"/>
              <a:t>np.arange</a:t>
            </a:r>
            <a:r>
              <a:rPr lang="en-US" sz="1500" dirty="0"/>
              <a:t>(0,len(</a:t>
            </a:r>
            <a:r>
              <a:rPr lang="en-US" sz="1500" dirty="0" err="1"/>
              <a:t>mode_of_transport_unique</a:t>
            </a:r>
            <a:r>
              <a:rPr lang="en-US" sz="1500" dirty="0"/>
              <a:t>),1)</a:t>
            </a:r>
          </a:p>
          <a:p>
            <a:r>
              <a:rPr lang="en-US" sz="1500" dirty="0" err="1"/>
              <a:t>mode_of_transport_text_to_num</a:t>
            </a:r>
            <a:r>
              <a:rPr lang="en-US" sz="1500" dirty="0"/>
              <a:t> = {</a:t>
            </a:r>
            <a:r>
              <a:rPr lang="en-US" sz="1500" dirty="0" err="1"/>
              <a:t>i:j</a:t>
            </a:r>
            <a:r>
              <a:rPr lang="en-US" sz="1500" dirty="0"/>
              <a:t> for </a:t>
            </a:r>
            <a:r>
              <a:rPr lang="en-US" sz="1500" dirty="0" err="1"/>
              <a:t>i,j</a:t>
            </a:r>
            <a:r>
              <a:rPr lang="en-US" sz="1500" dirty="0"/>
              <a:t> in zip(</a:t>
            </a:r>
            <a:r>
              <a:rPr lang="en-US" sz="1500" dirty="0" err="1"/>
              <a:t>mode_of_transport_unique,mode_of_transport_index</a:t>
            </a:r>
            <a:r>
              <a:rPr lang="en-US" sz="1500" dirty="0"/>
              <a:t>)}</a:t>
            </a:r>
          </a:p>
          <a:p>
            <a:r>
              <a:rPr lang="en-US" sz="1500" dirty="0" err="1"/>
              <a:t>mode_of_transport_num_to_text</a:t>
            </a:r>
            <a:r>
              <a:rPr lang="en-US" sz="1500" dirty="0"/>
              <a:t> = {</a:t>
            </a:r>
            <a:r>
              <a:rPr lang="en-US" sz="1500" dirty="0" err="1"/>
              <a:t>j:i</a:t>
            </a:r>
            <a:r>
              <a:rPr lang="en-US" sz="1500" dirty="0"/>
              <a:t> for </a:t>
            </a:r>
            <a:r>
              <a:rPr lang="en-US" sz="1500" dirty="0" err="1"/>
              <a:t>i,j</a:t>
            </a:r>
            <a:r>
              <a:rPr lang="en-US" sz="1500" dirty="0"/>
              <a:t> in zip(</a:t>
            </a:r>
            <a:r>
              <a:rPr lang="en-US" sz="1500" dirty="0" err="1"/>
              <a:t>mode_of_transport_unique,mode_of_transport_index</a:t>
            </a:r>
            <a:r>
              <a:rPr lang="en-US" sz="1500" dirty="0"/>
              <a:t>)}</a:t>
            </a:r>
          </a:p>
          <a:p>
            <a:r>
              <a:rPr lang="en-US" sz="1500" dirty="0"/>
              <a:t>data['</a:t>
            </a:r>
            <a:r>
              <a:rPr lang="en-US" sz="1500" dirty="0" err="1"/>
              <a:t>mode_of_transport</a:t>
            </a:r>
            <a:r>
              <a:rPr lang="en-US" sz="1500" dirty="0"/>
              <a:t>'] = data['</a:t>
            </a:r>
            <a:r>
              <a:rPr lang="en-US" sz="1500" dirty="0" err="1"/>
              <a:t>mode_of_transport</a:t>
            </a:r>
            <a:r>
              <a:rPr lang="en-US" sz="1500" dirty="0"/>
              <a:t>'].map(</a:t>
            </a:r>
            <a:r>
              <a:rPr lang="en-US" sz="1500" dirty="0" err="1"/>
              <a:t>mode_of_transport_text_to_num</a:t>
            </a:r>
            <a:r>
              <a:rPr lang="en-US" sz="1500" dirty="0"/>
              <a:t>)</a:t>
            </a:r>
          </a:p>
          <a:p>
            <a:endParaRPr lang="en-US" sz="1500" dirty="0"/>
          </a:p>
          <a:p>
            <a:r>
              <a:rPr lang="en-US" sz="1500" dirty="0"/>
              <a:t>print('[info] all text labels converted to numbers...')</a:t>
            </a:r>
          </a:p>
          <a:p>
            <a:r>
              <a:rPr lang="en-US" sz="1500" dirty="0" err="1"/>
              <a:t>mode_of_transport_unique</a:t>
            </a:r>
            <a:endParaRPr lang="en-US" sz="1500" dirty="0"/>
          </a:p>
        </p:txBody>
      </p:sp>
      <p:sp>
        <p:nvSpPr>
          <p:cNvPr id="5" name="TextBox 4">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6</a:t>
            </a:fld>
            <a:endParaRPr lang="en-IN" dirty="0">
              <a:ln>
                <a:solidFill>
                  <a:schemeClr val="bg1"/>
                </a:solidFill>
              </a:ln>
              <a:solidFill>
                <a:schemeClr val="bg1"/>
              </a:solidFill>
            </a:endParaRPr>
          </a:p>
        </p:txBody>
      </p:sp>
    </p:spTree>
    <p:extLst>
      <p:ext uri="{BB962C8B-B14F-4D97-AF65-F5344CB8AC3E}">
        <p14:creationId xmlns:p14="http://schemas.microsoft.com/office/powerpoint/2010/main" val="1430644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C50EC2-A364-65DD-B2BD-5A8207320842}"/>
              </a:ext>
            </a:extLst>
          </p:cNvPr>
          <p:cNvSpPr>
            <a:spLocks noGrp="1"/>
          </p:cNvSpPr>
          <p:nvPr>
            <p:ph type="title"/>
          </p:nvPr>
        </p:nvSpPr>
        <p:spPr>
          <a:xfrm>
            <a:off x="0" y="242577"/>
            <a:ext cx="9879291" cy="844197"/>
          </a:xfrm>
          <a:solidFill>
            <a:srgbClr val="002060"/>
          </a:solidFill>
        </p:spPr>
        <p:txBody>
          <a:bodyPr>
            <a:normAutofit/>
          </a:bodyPr>
          <a:lstStyle/>
          <a:p>
            <a:r>
              <a:rPr lang="en-IN" b="1" dirty="0">
                <a:ln>
                  <a:solidFill>
                    <a:schemeClr val="bg1"/>
                  </a:solidFill>
                </a:ln>
                <a:solidFill>
                  <a:schemeClr val="bg1"/>
                </a:solidFill>
              </a:rPr>
              <a:t>Implementation</a:t>
            </a:r>
          </a:p>
        </p:txBody>
      </p:sp>
      <p:sp>
        <p:nvSpPr>
          <p:cNvPr id="3" name="Rectangle 2"/>
          <p:cNvSpPr/>
          <p:nvPr/>
        </p:nvSpPr>
        <p:spPr>
          <a:xfrm>
            <a:off x="388189" y="1386362"/>
            <a:ext cx="11464505" cy="4478149"/>
          </a:xfrm>
          <a:prstGeom prst="rect">
            <a:avLst/>
          </a:prstGeom>
        </p:spPr>
        <p:txBody>
          <a:bodyPr wrap="square">
            <a:spAutoFit/>
          </a:bodyPr>
          <a:lstStyle/>
          <a:p>
            <a:r>
              <a:rPr lang="en-US" sz="1500" dirty="0"/>
              <a:t>#### 4a. SVM from </a:t>
            </a:r>
            <a:r>
              <a:rPr lang="en-US" sz="1500" dirty="0" err="1"/>
              <a:t>sklearn.svm</a:t>
            </a:r>
            <a:r>
              <a:rPr lang="en-US" sz="1500" dirty="0"/>
              <a:t> import </a:t>
            </a:r>
            <a:r>
              <a:rPr lang="en-US" sz="1500" dirty="0" err="1"/>
              <a:t>SVC#importing</a:t>
            </a:r>
            <a:r>
              <a:rPr lang="en-US" sz="1500" dirty="0"/>
              <a:t> </a:t>
            </a:r>
            <a:r>
              <a:rPr lang="en-US" sz="1500" dirty="0" err="1"/>
              <a:t>algo</a:t>
            </a:r>
            <a:endParaRPr lang="en-US" sz="1500" dirty="0"/>
          </a:p>
          <a:p>
            <a:r>
              <a:rPr lang="en-US" sz="1500" dirty="0" err="1"/>
              <a:t>svm_model</a:t>
            </a:r>
            <a:r>
              <a:rPr lang="en-US" sz="1500" dirty="0"/>
              <a:t> = SVC(probability=True)#</a:t>
            </a:r>
            <a:r>
              <a:rPr lang="en-US" sz="1500" dirty="0" err="1"/>
              <a:t>initialising</a:t>
            </a:r>
            <a:r>
              <a:rPr lang="en-US" sz="1500" dirty="0"/>
              <a:t> the </a:t>
            </a:r>
            <a:r>
              <a:rPr lang="en-US" sz="1500" dirty="0" err="1"/>
              <a:t>algo</a:t>
            </a:r>
            <a:endParaRPr lang="en-US" sz="1500" dirty="0"/>
          </a:p>
          <a:p>
            <a:r>
              <a:rPr lang="en-US" sz="1500" dirty="0" err="1"/>
              <a:t>svm_model.fit</a:t>
            </a:r>
            <a:r>
              <a:rPr lang="en-US" sz="1500" dirty="0"/>
              <a:t>(</a:t>
            </a:r>
            <a:r>
              <a:rPr lang="en-US" sz="1500" dirty="0" err="1"/>
              <a:t>x_train_scaled,y_train</a:t>
            </a:r>
            <a:r>
              <a:rPr lang="en-US" sz="1500" dirty="0"/>
              <a:t>)#training the </a:t>
            </a:r>
            <a:r>
              <a:rPr lang="en-US" sz="1500" dirty="0" err="1"/>
              <a:t>algo</a:t>
            </a:r>
            <a:r>
              <a:rPr lang="en-US" sz="1500" dirty="0"/>
              <a:t> on our data</a:t>
            </a:r>
          </a:p>
          <a:p>
            <a:r>
              <a:rPr lang="en-US" sz="1500" dirty="0"/>
              <a:t>print('[info] model training complete...')#using the trained model to predict output for </a:t>
            </a:r>
            <a:r>
              <a:rPr lang="en-US" sz="1500" dirty="0" err="1"/>
              <a:t>x_test_scaled</a:t>
            </a:r>
            <a:endParaRPr lang="en-US" sz="1500" dirty="0"/>
          </a:p>
          <a:p>
            <a:r>
              <a:rPr lang="en-US" sz="1500" dirty="0" err="1"/>
              <a:t>svm_pred</a:t>
            </a:r>
            <a:r>
              <a:rPr lang="en-US" sz="1500" dirty="0"/>
              <a:t> = </a:t>
            </a:r>
            <a:r>
              <a:rPr lang="en-US" sz="1500" dirty="0" err="1"/>
              <a:t>svm_model.predict</a:t>
            </a:r>
            <a:r>
              <a:rPr lang="en-US" sz="1500" dirty="0"/>
              <a:t>(</a:t>
            </a:r>
            <a:r>
              <a:rPr lang="en-US" sz="1500" dirty="0" err="1"/>
              <a:t>x_test_scaled</a:t>
            </a:r>
            <a:r>
              <a:rPr lang="en-US" sz="1500" dirty="0"/>
              <a:t>)</a:t>
            </a:r>
          </a:p>
          <a:p>
            <a:r>
              <a:rPr lang="en-US" sz="1500" dirty="0"/>
              <a:t>#comparing actual values with predicted values</a:t>
            </a:r>
          </a:p>
          <a:p>
            <a:r>
              <a:rPr lang="en-US" sz="1500" dirty="0"/>
              <a:t>from </a:t>
            </a:r>
            <a:r>
              <a:rPr lang="en-US" sz="1500" dirty="0" err="1"/>
              <a:t>sklearn.metrics</a:t>
            </a:r>
            <a:r>
              <a:rPr lang="en-US" sz="1500" dirty="0"/>
              <a:t> import </a:t>
            </a:r>
            <a:r>
              <a:rPr lang="en-US" sz="1500" dirty="0" err="1"/>
              <a:t>accuracy_score,classification_report</a:t>
            </a:r>
            <a:r>
              <a:rPr lang="en-US" sz="1500" dirty="0"/>
              <a:t>, </a:t>
            </a:r>
            <a:r>
              <a:rPr lang="en-US" sz="1500" dirty="0" err="1"/>
              <a:t>confusion_matrix</a:t>
            </a:r>
            <a:endParaRPr lang="en-US" sz="1500" dirty="0"/>
          </a:p>
          <a:p>
            <a:r>
              <a:rPr lang="en-US" sz="1500" dirty="0"/>
              <a:t>print(</a:t>
            </a:r>
            <a:r>
              <a:rPr lang="en-US" sz="1500" dirty="0" err="1"/>
              <a:t>f"SVM</a:t>
            </a:r>
            <a:r>
              <a:rPr lang="en-US" sz="1500" dirty="0"/>
              <a:t> CLASSIFICATION REPORT : \n{</a:t>
            </a:r>
            <a:r>
              <a:rPr lang="en-US" sz="1500" dirty="0" err="1"/>
              <a:t>classification_report</a:t>
            </a:r>
            <a:r>
              <a:rPr lang="en-US" sz="1500" dirty="0"/>
              <a:t>(</a:t>
            </a:r>
            <a:r>
              <a:rPr lang="en-US" sz="1500" dirty="0" err="1"/>
              <a:t>svm_pred,y_test</a:t>
            </a:r>
            <a:r>
              <a:rPr lang="en-US" sz="1500" dirty="0"/>
              <a:t>)}")</a:t>
            </a:r>
          </a:p>
          <a:p>
            <a:endParaRPr lang="en-US" sz="1500" dirty="0"/>
          </a:p>
          <a:p>
            <a:r>
              <a:rPr lang="en-US" sz="1500" dirty="0"/>
              <a:t>import </a:t>
            </a:r>
            <a:r>
              <a:rPr lang="en-US" sz="1500" dirty="0" err="1"/>
              <a:t>seaborn</a:t>
            </a:r>
            <a:r>
              <a:rPr lang="en-US" sz="1500" dirty="0"/>
              <a:t> as </a:t>
            </a:r>
            <a:r>
              <a:rPr lang="en-US" sz="1500" dirty="0" err="1"/>
              <a:t>sns</a:t>
            </a:r>
            <a:endParaRPr lang="en-US" sz="1500" dirty="0"/>
          </a:p>
          <a:p>
            <a:r>
              <a:rPr lang="en-US" sz="1500" dirty="0"/>
              <a:t>import </a:t>
            </a:r>
            <a:r>
              <a:rPr lang="en-US" sz="1500" dirty="0" err="1"/>
              <a:t>matplotlib.pyplot</a:t>
            </a:r>
            <a:r>
              <a:rPr lang="en-US" sz="1500" dirty="0"/>
              <a:t> as </a:t>
            </a:r>
            <a:r>
              <a:rPr lang="en-US" sz="1500" dirty="0" err="1"/>
              <a:t>plt</a:t>
            </a:r>
            <a:endParaRPr lang="en-US" sz="1500" dirty="0"/>
          </a:p>
          <a:p>
            <a:r>
              <a:rPr lang="en-US" sz="1500" dirty="0" err="1"/>
              <a:t>svm_cf</a:t>
            </a:r>
            <a:r>
              <a:rPr lang="en-US" sz="1500" dirty="0"/>
              <a:t> = </a:t>
            </a:r>
            <a:r>
              <a:rPr lang="en-US" sz="1500" dirty="0" err="1"/>
              <a:t>confusion_matrix</a:t>
            </a:r>
            <a:r>
              <a:rPr lang="en-US" sz="1500" dirty="0"/>
              <a:t>(</a:t>
            </a:r>
            <a:r>
              <a:rPr lang="en-US" sz="1500" dirty="0" err="1"/>
              <a:t>y_test,svm_pred</a:t>
            </a:r>
            <a:r>
              <a:rPr lang="en-US" sz="1500" dirty="0"/>
              <a:t>)</a:t>
            </a:r>
          </a:p>
          <a:p>
            <a:r>
              <a:rPr lang="en-US" sz="1500" dirty="0" err="1"/>
              <a:t>sns.heatmap</a:t>
            </a:r>
            <a:r>
              <a:rPr lang="en-US" sz="1500" dirty="0"/>
              <a:t>(</a:t>
            </a:r>
            <a:r>
              <a:rPr lang="en-US" sz="1500" dirty="0" err="1"/>
              <a:t>svm_cf,cmap</a:t>
            </a:r>
            <a:r>
              <a:rPr lang="en-US" sz="1500" dirty="0"/>
              <a:t>='Blues',</a:t>
            </a:r>
            <a:r>
              <a:rPr lang="en-US" sz="1500" dirty="0" err="1"/>
              <a:t>annot</a:t>
            </a:r>
            <a:r>
              <a:rPr lang="en-US" sz="1500" dirty="0"/>
              <a:t>=</a:t>
            </a:r>
            <a:r>
              <a:rPr lang="en-US" sz="1500" dirty="0" err="1"/>
              <a:t>True,fmt</a:t>
            </a:r>
            <a:r>
              <a:rPr lang="en-US" sz="1500" dirty="0"/>
              <a:t>='d')</a:t>
            </a:r>
          </a:p>
          <a:p>
            <a:r>
              <a:rPr lang="en-US" sz="1500" dirty="0" err="1"/>
              <a:t>plt.xlabel</a:t>
            </a:r>
            <a:r>
              <a:rPr lang="en-US" sz="1500" dirty="0"/>
              <a:t>('predicted values')</a:t>
            </a:r>
          </a:p>
          <a:p>
            <a:r>
              <a:rPr lang="en-US" sz="1500" dirty="0" err="1"/>
              <a:t>plt.ylabel</a:t>
            </a:r>
            <a:r>
              <a:rPr lang="en-US" sz="1500" dirty="0"/>
              <a:t>('actual values')</a:t>
            </a:r>
          </a:p>
          <a:p>
            <a:r>
              <a:rPr lang="en-US" sz="1500" dirty="0" err="1"/>
              <a:t>plt.title</a:t>
            </a:r>
            <a:r>
              <a:rPr lang="en-US" sz="1500" dirty="0"/>
              <a:t>('SVM CONFUSION MATRIX')</a:t>
            </a:r>
          </a:p>
          <a:p>
            <a:r>
              <a:rPr lang="en-US" sz="1500" dirty="0" err="1"/>
              <a:t>plt.savefig</a:t>
            </a:r>
            <a:r>
              <a:rPr lang="en-US" sz="1500" dirty="0"/>
              <a:t>(</a:t>
            </a:r>
            <a:r>
              <a:rPr lang="en-US" sz="1500" dirty="0" err="1"/>
              <a:t>r'E</a:t>
            </a:r>
            <a:r>
              <a:rPr lang="en-US" sz="1500" dirty="0" smtClean="0"/>
              <a:t>:\</a:t>
            </a:r>
            <a:r>
              <a:rPr lang="en-US" sz="1500" dirty="0" err="1"/>
              <a:t>carriershipmentnew</a:t>
            </a:r>
            <a:r>
              <a:rPr lang="en-US" sz="1500" dirty="0"/>
              <a:t>\static\</a:t>
            </a:r>
            <a:r>
              <a:rPr lang="en-US" sz="1500" dirty="0" err="1"/>
              <a:t>model_parameters</a:t>
            </a:r>
            <a:r>
              <a:rPr lang="en-US" sz="1500" dirty="0"/>
              <a:t>\1_svm_confusion_matrix.png',</a:t>
            </a:r>
          </a:p>
          <a:p>
            <a:r>
              <a:rPr lang="en-US" sz="1500" dirty="0"/>
              <a:t>           </a:t>
            </a:r>
            <a:r>
              <a:rPr lang="en-US" sz="1500" dirty="0" err="1"/>
              <a:t>bbox_inches</a:t>
            </a:r>
            <a:r>
              <a:rPr lang="en-US" sz="1500" dirty="0"/>
              <a:t>='tight')</a:t>
            </a:r>
          </a:p>
          <a:p>
            <a:r>
              <a:rPr lang="en-US" sz="1500" dirty="0" err="1"/>
              <a:t>plt.show</a:t>
            </a:r>
            <a:r>
              <a:rPr lang="en-US" sz="1500" dirty="0"/>
              <a:t>()</a:t>
            </a:r>
          </a:p>
        </p:txBody>
      </p:sp>
      <p:pic>
        <p:nvPicPr>
          <p:cNvPr id="5" name="Picture 4"/>
          <p:cNvPicPr>
            <a:picLocks noChangeAspect="1"/>
          </p:cNvPicPr>
          <p:nvPr/>
        </p:nvPicPr>
        <p:blipFill>
          <a:blip r:embed="rId2"/>
          <a:stretch>
            <a:fillRect/>
          </a:stretch>
        </p:blipFill>
        <p:spPr>
          <a:xfrm>
            <a:off x="8040628" y="2829463"/>
            <a:ext cx="3556209" cy="3001994"/>
          </a:xfrm>
          <a:prstGeom prst="rect">
            <a:avLst/>
          </a:prstGeom>
        </p:spPr>
      </p:pic>
      <p:sp>
        <p:nvSpPr>
          <p:cNvPr id="6" name="TextBox 5">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6</a:t>
            </a:fld>
            <a:endParaRPr lang="en-IN" dirty="0">
              <a:ln>
                <a:solidFill>
                  <a:schemeClr val="bg1"/>
                </a:solidFill>
              </a:ln>
              <a:solidFill>
                <a:schemeClr val="bg1"/>
              </a:solidFill>
            </a:endParaRPr>
          </a:p>
        </p:txBody>
      </p:sp>
    </p:spTree>
    <p:extLst>
      <p:ext uri="{BB962C8B-B14F-4D97-AF65-F5344CB8AC3E}">
        <p14:creationId xmlns:p14="http://schemas.microsoft.com/office/powerpoint/2010/main" val="3348466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C50EC2-A364-65DD-B2BD-5A8207320842}"/>
              </a:ext>
            </a:extLst>
          </p:cNvPr>
          <p:cNvSpPr>
            <a:spLocks noGrp="1"/>
          </p:cNvSpPr>
          <p:nvPr>
            <p:ph type="title"/>
          </p:nvPr>
        </p:nvSpPr>
        <p:spPr>
          <a:xfrm>
            <a:off x="0" y="242577"/>
            <a:ext cx="9879291" cy="844197"/>
          </a:xfrm>
          <a:solidFill>
            <a:srgbClr val="002060"/>
          </a:solidFill>
        </p:spPr>
        <p:txBody>
          <a:bodyPr>
            <a:normAutofit/>
          </a:bodyPr>
          <a:lstStyle/>
          <a:p>
            <a:r>
              <a:rPr lang="en-IN" b="1" dirty="0">
                <a:ln>
                  <a:solidFill>
                    <a:schemeClr val="bg1"/>
                  </a:solidFill>
                </a:ln>
                <a:solidFill>
                  <a:schemeClr val="bg1"/>
                </a:solidFill>
              </a:rPr>
              <a:t>Implementation</a:t>
            </a:r>
          </a:p>
        </p:txBody>
      </p:sp>
      <p:sp>
        <p:nvSpPr>
          <p:cNvPr id="2" name="Rectangle 1"/>
          <p:cNvSpPr/>
          <p:nvPr/>
        </p:nvSpPr>
        <p:spPr>
          <a:xfrm>
            <a:off x="345056" y="1316873"/>
            <a:ext cx="10998679" cy="4478149"/>
          </a:xfrm>
          <a:prstGeom prst="rect">
            <a:avLst/>
          </a:prstGeom>
        </p:spPr>
        <p:txBody>
          <a:bodyPr wrap="square">
            <a:spAutoFit/>
          </a:bodyPr>
          <a:lstStyle/>
          <a:p>
            <a:r>
              <a:rPr lang="en-US" sz="1500" dirty="0"/>
              <a:t>#### 4b. RANDOM FOREST from </a:t>
            </a:r>
            <a:r>
              <a:rPr lang="en-US" sz="1500" dirty="0" err="1"/>
              <a:t>sklearn.ensemble</a:t>
            </a:r>
            <a:r>
              <a:rPr lang="en-US" sz="1500" dirty="0"/>
              <a:t> import </a:t>
            </a:r>
            <a:r>
              <a:rPr lang="en-US" sz="1500" dirty="0" err="1"/>
              <a:t>RandomForestClassifier#importing</a:t>
            </a:r>
            <a:r>
              <a:rPr lang="en-US" sz="1500" dirty="0"/>
              <a:t> </a:t>
            </a:r>
            <a:r>
              <a:rPr lang="en-US" sz="1500" dirty="0" err="1"/>
              <a:t>algo</a:t>
            </a:r>
            <a:endParaRPr lang="en-US" sz="1500" dirty="0"/>
          </a:p>
          <a:p>
            <a:r>
              <a:rPr lang="en-US" sz="1500" dirty="0" err="1"/>
              <a:t>rf_model</a:t>
            </a:r>
            <a:r>
              <a:rPr lang="en-US" sz="1500" dirty="0"/>
              <a:t> = </a:t>
            </a:r>
            <a:r>
              <a:rPr lang="en-US" sz="1500" dirty="0" err="1"/>
              <a:t>RandomForestClassifier</a:t>
            </a:r>
            <a:r>
              <a:rPr lang="en-US" sz="1500" dirty="0"/>
              <a:t>()#</a:t>
            </a:r>
            <a:r>
              <a:rPr lang="en-US" sz="1500" dirty="0" err="1"/>
              <a:t>initialising</a:t>
            </a:r>
            <a:r>
              <a:rPr lang="en-US" sz="1500" dirty="0"/>
              <a:t> the </a:t>
            </a:r>
            <a:r>
              <a:rPr lang="en-US" sz="1500" dirty="0" err="1"/>
              <a:t>algo</a:t>
            </a:r>
            <a:endParaRPr lang="en-US" sz="1500" dirty="0"/>
          </a:p>
          <a:p>
            <a:r>
              <a:rPr lang="en-US" sz="1500" dirty="0" err="1"/>
              <a:t>rf_model.fit</a:t>
            </a:r>
            <a:r>
              <a:rPr lang="en-US" sz="1500" dirty="0"/>
              <a:t>(</a:t>
            </a:r>
            <a:r>
              <a:rPr lang="en-US" sz="1500" dirty="0" err="1"/>
              <a:t>x_train_scaled,y_train</a:t>
            </a:r>
            <a:r>
              <a:rPr lang="en-US" sz="1500" dirty="0"/>
              <a:t>)#training the </a:t>
            </a:r>
            <a:r>
              <a:rPr lang="en-US" sz="1500" dirty="0" err="1"/>
              <a:t>algo</a:t>
            </a:r>
            <a:r>
              <a:rPr lang="en-US" sz="1500" dirty="0"/>
              <a:t> on our data</a:t>
            </a:r>
          </a:p>
          <a:p>
            <a:r>
              <a:rPr lang="en-US" sz="1500" dirty="0"/>
              <a:t>print('[info] model training complete...')#using the trained model to predict output for </a:t>
            </a:r>
            <a:r>
              <a:rPr lang="en-US" sz="1500" dirty="0" err="1"/>
              <a:t>x_test_scaled</a:t>
            </a:r>
            <a:endParaRPr lang="en-US" sz="1500" dirty="0"/>
          </a:p>
          <a:p>
            <a:r>
              <a:rPr lang="en-US" sz="1500" dirty="0" err="1"/>
              <a:t>rf_pred</a:t>
            </a:r>
            <a:r>
              <a:rPr lang="en-US" sz="1500" dirty="0"/>
              <a:t> = </a:t>
            </a:r>
            <a:r>
              <a:rPr lang="en-US" sz="1500" dirty="0" err="1"/>
              <a:t>rf_model.predict</a:t>
            </a:r>
            <a:r>
              <a:rPr lang="en-US" sz="1500" dirty="0"/>
              <a:t>(</a:t>
            </a:r>
            <a:r>
              <a:rPr lang="en-US" sz="1500" dirty="0" err="1"/>
              <a:t>x_test_scaled</a:t>
            </a:r>
            <a:r>
              <a:rPr lang="en-US" sz="1500" dirty="0"/>
              <a:t>)</a:t>
            </a:r>
          </a:p>
          <a:p>
            <a:r>
              <a:rPr lang="en-US" sz="1500" dirty="0"/>
              <a:t>#comparing actual values with predicted values</a:t>
            </a:r>
          </a:p>
          <a:p>
            <a:r>
              <a:rPr lang="en-US" sz="1500" dirty="0"/>
              <a:t>from </a:t>
            </a:r>
            <a:r>
              <a:rPr lang="en-US" sz="1500" dirty="0" err="1"/>
              <a:t>sklearn.metrics</a:t>
            </a:r>
            <a:r>
              <a:rPr lang="en-US" sz="1500" dirty="0"/>
              <a:t> import </a:t>
            </a:r>
            <a:r>
              <a:rPr lang="en-US" sz="1500" dirty="0" err="1"/>
              <a:t>accuracy_score,classification_report</a:t>
            </a:r>
            <a:endParaRPr lang="en-US" sz="1500" dirty="0"/>
          </a:p>
          <a:p>
            <a:r>
              <a:rPr lang="en-US" sz="1500" dirty="0"/>
              <a:t>print(</a:t>
            </a:r>
            <a:r>
              <a:rPr lang="en-US" sz="1500" dirty="0" err="1"/>
              <a:t>f"RANDOM</a:t>
            </a:r>
            <a:r>
              <a:rPr lang="en-US" sz="1500" dirty="0"/>
              <a:t> FOREST CLASSIFICATION REPORT : \n{</a:t>
            </a:r>
            <a:r>
              <a:rPr lang="en-US" sz="1500" dirty="0" err="1"/>
              <a:t>classification_report</a:t>
            </a:r>
            <a:r>
              <a:rPr lang="en-US" sz="1500" dirty="0"/>
              <a:t>(</a:t>
            </a:r>
            <a:r>
              <a:rPr lang="en-US" sz="1500" dirty="0" err="1"/>
              <a:t>rf_pred,y_test</a:t>
            </a:r>
            <a:r>
              <a:rPr lang="en-US" sz="1500" dirty="0"/>
              <a:t>)}")</a:t>
            </a:r>
          </a:p>
          <a:p>
            <a:endParaRPr lang="en-US" sz="1500" dirty="0"/>
          </a:p>
          <a:p>
            <a:r>
              <a:rPr lang="en-US" sz="1500" dirty="0"/>
              <a:t>import </a:t>
            </a:r>
            <a:r>
              <a:rPr lang="en-US" sz="1500" dirty="0" err="1"/>
              <a:t>seaborn</a:t>
            </a:r>
            <a:r>
              <a:rPr lang="en-US" sz="1500" dirty="0"/>
              <a:t> as </a:t>
            </a:r>
            <a:r>
              <a:rPr lang="en-US" sz="1500" dirty="0" err="1"/>
              <a:t>sns</a:t>
            </a:r>
            <a:endParaRPr lang="en-US" sz="1500" dirty="0"/>
          </a:p>
          <a:p>
            <a:r>
              <a:rPr lang="en-US" sz="1500" dirty="0"/>
              <a:t>import </a:t>
            </a:r>
            <a:r>
              <a:rPr lang="en-US" sz="1500" dirty="0" err="1"/>
              <a:t>matplotlib.pyplot</a:t>
            </a:r>
            <a:r>
              <a:rPr lang="en-US" sz="1500" dirty="0"/>
              <a:t> as </a:t>
            </a:r>
            <a:r>
              <a:rPr lang="en-US" sz="1500" dirty="0" err="1"/>
              <a:t>plt</a:t>
            </a:r>
            <a:endParaRPr lang="en-US" sz="1500" dirty="0"/>
          </a:p>
          <a:p>
            <a:r>
              <a:rPr lang="en-US" sz="1500" dirty="0" err="1"/>
              <a:t>rf_cf</a:t>
            </a:r>
            <a:r>
              <a:rPr lang="en-US" sz="1500" dirty="0"/>
              <a:t> = </a:t>
            </a:r>
            <a:r>
              <a:rPr lang="en-US" sz="1500" dirty="0" err="1"/>
              <a:t>confusion_matrix</a:t>
            </a:r>
            <a:r>
              <a:rPr lang="en-US" sz="1500" dirty="0"/>
              <a:t>(</a:t>
            </a:r>
            <a:r>
              <a:rPr lang="en-US" sz="1500" dirty="0" err="1"/>
              <a:t>y_test,rf_pred</a:t>
            </a:r>
            <a:r>
              <a:rPr lang="en-US" sz="1500" dirty="0"/>
              <a:t>)</a:t>
            </a:r>
          </a:p>
          <a:p>
            <a:r>
              <a:rPr lang="en-US" sz="1500" dirty="0" err="1"/>
              <a:t>sns.heatmap</a:t>
            </a:r>
            <a:r>
              <a:rPr lang="en-US" sz="1500" dirty="0"/>
              <a:t>(</a:t>
            </a:r>
            <a:r>
              <a:rPr lang="en-US" sz="1500" dirty="0" err="1"/>
              <a:t>rf_cf,cmap</a:t>
            </a:r>
            <a:r>
              <a:rPr lang="en-US" sz="1500" dirty="0"/>
              <a:t>='Greens',</a:t>
            </a:r>
            <a:r>
              <a:rPr lang="en-US" sz="1500" dirty="0" err="1"/>
              <a:t>annot</a:t>
            </a:r>
            <a:r>
              <a:rPr lang="en-US" sz="1500" dirty="0"/>
              <a:t>=</a:t>
            </a:r>
            <a:r>
              <a:rPr lang="en-US" sz="1500" dirty="0" err="1"/>
              <a:t>True,fmt</a:t>
            </a:r>
            <a:r>
              <a:rPr lang="en-US" sz="1500" dirty="0"/>
              <a:t>='d')</a:t>
            </a:r>
          </a:p>
          <a:p>
            <a:r>
              <a:rPr lang="en-US" sz="1500" dirty="0" err="1"/>
              <a:t>plt.xlabel</a:t>
            </a:r>
            <a:r>
              <a:rPr lang="en-US" sz="1500" dirty="0"/>
              <a:t>('predicted values')</a:t>
            </a:r>
          </a:p>
          <a:p>
            <a:r>
              <a:rPr lang="en-US" sz="1500" dirty="0" err="1"/>
              <a:t>plt.ylabel</a:t>
            </a:r>
            <a:r>
              <a:rPr lang="en-US" sz="1500" dirty="0"/>
              <a:t>('actual values')</a:t>
            </a:r>
          </a:p>
          <a:p>
            <a:r>
              <a:rPr lang="en-US" sz="1500" dirty="0" err="1"/>
              <a:t>plt.title</a:t>
            </a:r>
            <a:r>
              <a:rPr lang="en-US" sz="1500" dirty="0"/>
              <a:t>('RANDOM FOREST CONFUSION MATRIX')</a:t>
            </a:r>
          </a:p>
          <a:p>
            <a:r>
              <a:rPr lang="en-US" sz="1500" dirty="0" err="1"/>
              <a:t>plt.savefig</a:t>
            </a:r>
            <a:r>
              <a:rPr lang="en-US" sz="1500" dirty="0"/>
              <a:t>(</a:t>
            </a:r>
            <a:r>
              <a:rPr lang="en-US" sz="1500" dirty="0" err="1"/>
              <a:t>r'E</a:t>
            </a:r>
            <a:r>
              <a:rPr lang="en-US" sz="1500" dirty="0" smtClean="0"/>
              <a:t>:\</a:t>
            </a:r>
            <a:r>
              <a:rPr lang="en-US" sz="1500" dirty="0" err="1"/>
              <a:t>carriershipmentnew</a:t>
            </a:r>
            <a:r>
              <a:rPr lang="en-US" sz="1500" dirty="0"/>
              <a:t>\static\</a:t>
            </a:r>
            <a:r>
              <a:rPr lang="en-US" sz="1500" dirty="0" err="1"/>
              <a:t>model_parameters</a:t>
            </a:r>
            <a:r>
              <a:rPr lang="en-US" sz="1500" dirty="0"/>
              <a:t>\2_rf_confusion_matrix.png',</a:t>
            </a:r>
          </a:p>
          <a:p>
            <a:r>
              <a:rPr lang="en-US" sz="1500" dirty="0"/>
              <a:t>           </a:t>
            </a:r>
            <a:r>
              <a:rPr lang="en-US" sz="1500" dirty="0" err="1"/>
              <a:t>bbox_inches</a:t>
            </a:r>
            <a:r>
              <a:rPr lang="en-US" sz="1500" dirty="0"/>
              <a:t>='tight')</a:t>
            </a:r>
          </a:p>
          <a:p>
            <a:r>
              <a:rPr lang="en-US" sz="1500" dirty="0" err="1"/>
              <a:t>plt.show</a:t>
            </a:r>
            <a:r>
              <a:rPr lang="en-US" sz="1500" dirty="0"/>
              <a:t>()</a:t>
            </a:r>
          </a:p>
        </p:txBody>
      </p:sp>
      <p:pic>
        <p:nvPicPr>
          <p:cNvPr id="7" name="Picture 6"/>
          <p:cNvPicPr>
            <a:picLocks noChangeAspect="1"/>
          </p:cNvPicPr>
          <p:nvPr/>
        </p:nvPicPr>
        <p:blipFill>
          <a:blip r:embed="rId2"/>
          <a:stretch>
            <a:fillRect/>
          </a:stretch>
        </p:blipFill>
        <p:spPr>
          <a:xfrm>
            <a:off x="7703389" y="3185256"/>
            <a:ext cx="3857648" cy="3256456"/>
          </a:xfrm>
          <a:prstGeom prst="rect">
            <a:avLst/>
          </a:prstGeom>
        </p:spPr>
      </p:pic>
      <p:sp>
        <p:nvSpPr>
          <p:cNvPr id="5" name="TextBox 4">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6</a:t>
            </a:fld>
            <a:endParaRPr lang="en-IN" dirty="0">
              <a:ln>
                <a:solidFill>
                  <a:schemeClr val="bg1"/>
                </a:solidFill>
              </a:ln>
              <a:solidFill>
                <a:schemeClr val="bg1"/>
              </a:solidFill>
            </a:endParaRPr>
          </a:p>
        </p:txBody>
      </p:sp>
    </p:spTree>
    <p:extLst>
      <p:ext uri="{BB962C8B-B14F-4D97-AF65-F5344CB8AC3E}">
        <p14:creationId xmlns:p14="http://schemas.microsoft.com/office/powerpoint/2010/main" val="675678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Contents</a:t>
            </a: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395141" y="1449019"/>
            <a:ext cx="11265816" cy="4720562"/>
          </a:xfrm>
        </p:spPr>
        <p:txBody>
          <a:bodyPr>
            <a:normAutofit/>
          </a:bodyPr>
          <a:lstStyle/>
          <a:p>
            <a:r>
              <a:rPr lang="en-IN" dirty="0">
                <a:latin typeface="Times New Roman" panose="02020603050405020304" pitchFamily="18" charset="0"/>
                <a:cs typeface="Times New Roman" panose="02020603050405020304" pitchFamily="18" charset="0"/>
              </a:rPr>
              <a:t>Introduction</a:t>
            </a:r>
          </a:p>
          <a:p>
            <a:r>
              <a:rPr lang="en-IN" dirty="0">
                <a:latin typeface="Times New Roman" panose="02020603050405020304" pitchFamily="18" charset="0"/>
                <a:cs typeface="Times New Roman" panose="02020603050405020304" pitchFamily="18" charset="0"/>
              </a:rPr>
              <a:t>Problem Statement</a:t>
            </a:r>
          </a:p>
          <a:p>
            <a:r>
              <a:rPr lang="en-IN" dirty="0">
                <a:latin typeface="Times New Roman" panose="02020603050405020304" pitchFamily="18" charset="0"/>
                <a:cs typeface="Times New Roman" panose="02020603050405020304" pitchFamily="18" charset="0"/>
              </a:rPr>
              <a:t>Literature Survey </a:t>
            </a:r>
          </a:p>
          <a:p>
            <a:r>
              <a:rPr lang="en-IN" dirty="0">
                <a:latin typeface="Times New Roman" panose="02020603050405020304" pitchFamily="18" charset="0"/>
                <a:cs typeface="Times New Roman" panose="02020603050405020304" pitchFamily="18" charset="0"/>
              </a:rPr>
              <a:t>System Requirement Specification</a:t>
            </a:r>
          </a:p>
          <a:p>
            <a:r>
              <a:rPr lang="en-IN" dirty="0">
                <a:latin typeface="Times New Roman" panose="02020603050405020304" pitchFamily="18" charset="0"/>
                <a:cs typeface="Times New Roman" panose="02020603050405020304" pitchFamily="18" charset="0"/>
              </a:rPr>
              <a:t>System Architecture</a:t>
            </a:r>
          </a:p>
          <a:p>
            <a:r>
              <a:rPr lang="en-IN" dirty="0">
                <a:latin typeface="Times New Roman" panose="02020603050405020304" pitchFamily="18" charset="0"/>
                <a:cs typeface="Times New Roman" panose="02020603050405020304" pitchFamily="18" charset="0"/>
              </a:rPr>
              <a:t>System Design</a:t>
            </a:r>
          </a:p>
          <a:p>
            <a:r>
              <a:rPr lang="en-IN" dirty="0">
                <a:latin typeface="Times New Roman" panose="02020603050405020304" pitchFamily="18" charset="0"/>
                <a:cs typeface="Times New Roman" panose="02020603050405020304" pitchFamily="18" charset="0"/>
              </a:rPr>
              <a:t>Conclusion</a:t>
            </a:r>
          </a:p>
          <a:p>
            <a:r>
              <a:rPr lang="en-IN" dirty="0">
                <a:latin typeface="Times New Roman" panose="02020603050405020304" pitchFamily="18" charset="0"/>
                <a:cs typeface="Times New Roman" panose="02020603050405020304" pitchFamily="18" charset="0"/>
              </a:rPr>
              <a:t>References</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a:t>
            </a:r>
            <a:r>
              <a:rPr lang="en-IN">
                <a:ln>
                  <a:solidFill>
                    <a:schemeClr val="bg1"/>
                  </a:solidFill>
                </a:ln>
                <a:solidFill>
                  <a:schemeClr val="bg1"/>
                </a:solidFill>
              </a:rPr>
              <a:t>of CSE</a:t>
            </a:r>
            <a:r>
              <a:rPr lang="en-IN" dirty="0">
                <a:ln>
                  <a:solidFill>
                    <a:schemeClr val="bg1"/>
                  </a:solidFill>
                </a:ln>
                <a:solidFill>
                  <a:schemeClr val="bg1"/>
                </a:solidFill>
              </a:rPr>
              <a:t>, SVIT                                                                                                                                                                                     </a:t>
            </a:r>
            <a:fld id="{A779D412-7551-4DA0-A19D-519BB8214474}" type="slidenum">
              <a:rPr lang="en-IN" smtClean="0">
                <a:ln>
                  <a:solidFill>
                    <a:schemeClr val="bg1"/>
                  </a:solidFill>
                </a:ln>
                <a:solidFill>
                  <a:schemeClr val="bg1"/>
                </a:solidFill>
              </a:rPr>
              <a:pPr/>
              <a:t>2</a:t>
            </a:fld>
            <a:endParaRPr lang="en-IN" dirty="0">
              <a:ln>
                <a:solidFill>
                  <a:schemeClr val="bg1"/>
                </a:solidFill>
              </a:ln>
              <a:solidFill>
                <a:schemeClr val="bg1"/>
              </a:solidFill>
            </a:endParaRPr>
          </a:p>
        </p:txBody>
      </p:sp>
    </p:spTree>
    <p:extLst>
      <p:ext uri="{BB962C8B-B14F-4D97-AF65-F5344CB8AC3E}">
        <p14:creationId xmlns:p14="http://schemas.microsoft.com/office/powerpoint/2010/main" val="1072018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C50EC2-A364-65DD-B2BD-5A8207320842}"/>
              </a:ext>
            </a:extLst>
          </p:cNvPr>
          <p:cNvSpPr>
            <a:spLocks noGrp="1"/>
          </p:cNvSpPr>
          <p:nvPr>
            <p:ph type="title"/>
          </p:nvPr>
        </p:nvSpPr>
        <p:spPr>
          <a:xfrm>
            <a:off x="0" y="242577"/>
            <a:ext cx="9879291" cy="844197"/>
          </a:xfrm>
          <a:solidFill>
            <a:srgbClr val="002060"/>
          </a:solidFill>
        </p:spPr>
        <p:txBody>
          <a:bodyPr>
            <a:normAutofit/>
          </a:bodyPr>
          <a:lstStyle/>
          <a:p>
            <a:r>
              <a:rPr lang="en-IN" b="1" dirty="0">
                <a:ln>
                  <a:solidFill>
                    <a:schemeClr val="bg1"/>
                  </a:solidFill>
                </a:ln>
                <a:solidFill>
                  <a:schemeClr val="bg1"/>
                </a:solidFill>
              </a:rPr>
              <a:t>Implementation</a:t>
            </a:r>
          </a:p>
        </p:txBody>
      </p:sp>
      <p:sp>
        <p:nvSpPr>
          <p:cNvPr id="3" name="Rectangle 2"/>
          <p:cNvSpPr/>
          <p:nvPr/>
        </p:nvSpPr>
        <p:spPr>
          <a:xfrm>
            <a:off x="388189" y="1350902"/>
            <a:ext cx="11136702" cy="4708981"/>
          </a:xfrm>
          <a:prstGeom prst="rect">
            <a:avLst/>
          </a:prstGeom>
        </p:spPr>
        <p:txBody>
          <a:bodyPr wrap="square">
            <a:spAutoFit/>
          </a:bodyPr>
          <a:lstStyle/>
          <a:p>
            <a:r>
              <a:rPr lang="en-US" sz="1500" dirty="0"/>
              <a:t>import </a:t>
            </a:r>
            <a:r>
              <a:rPr lang="en-US" sz="1500" dirty="0" err="1"/>
              <a:t>joblib</a:t>
            </a:r>
            <a:endParaRPr lang="en-US" sz="1500" dirty="0"/>
          </a:p>
          <a:p>
            <a:r>
              <a:rPr lang="en-US" sz="1500" dirty="0" err="1"/>
              <a:t>joblib.dump</a:t>
            </a:r>
            <a:r>
              <a:rPr lang="en-US" sz="1500" dirty="0"/>
              <a:t>(rf_model,'2_rf.pkl')#### 4c. DECISION </a:t>
            </a:r>
            <a:r>
              <a:rPr lang="en-US" sz="1500" dirty="0" err="1"/>
              <a:t>TREEfrom</a:t>
            </a:r>
            <a:r>
              <a:rPr lang="en-US" sz="1500" dirty="0"/>
              <a:t> </a:t>
            </a:r>
            <a:r>
              <a:rPr lang="en-US" sz="1500" dirty="0" err="1"/>
              <a:t>sklearn.tree</a:t>
            </a:r>
            <a:r>
              <a:rPr lang="en-US" sz="1500" dirty="0"/>
              <a:t> import </a:t>
            </a:r>
            <a:r>
              <a:rPr lang="en-US" sz="1500" dirty="0" err="1"/>
              <a:t>DecisionTreeClassifier#importing</a:t>
            </a:r>
            <a:r>
              <a:rPr lang="en-US" sz="1500" dirty="0"/>
              <a:t> </a:t>
            </a:r>
            <a:r>
              <a:rPr lang="en-US" sz="1500" dirty="0" err="1"/>
              <a:t>algo</a:t>
            </a:r>
            <a:endParaRPr lang="en-US" sz="1500" dirty="0"/>
          </a:p>
          <a:p>
            <a:r>
              <a:rPr lang="en-US" sz="1500" dirty="0" err="1"/>
              <a:t>dt_model</a:t>
            </a:r>
            <a:r>
              <a:rPr lang="en-US" sz="1500" dirty="0"/>
              <a:t> = </a:t>
            </a:r>
            <a:r>
              <a:rPr lang="en-US" sz="1500" dirty="0" err="1"/>
              <a:t>DecisionTreeClassifier</a:t>
            </a:r>
            <a:r>
              <a:rPr lang="en-US" sz="1500" dirty="0"/>
              <a:t>()#</a:t>
            </a:r>
            <a:r>
              <a:rPr lang="en-US" sz="1500" dirty="0" err="1"/>
              <a:t>initialising</a:t>
            </a:r>
            <a:r>
              <a:rPr lang="en-US" sz="1500" dirty="0"/>
              <a:t> the </a:t>
            </a:r>
            <a:r>
              <a:rPr lang="en-US" sz="1500" dirty="0" err="1"/>
              <a:t>algo</a:t>
            </a:r>
            <a:endParaRPr lang="en-US" sz="1500" dirty="0"/>
          </a:p>
          <a:p>
            <a:r>
              <a:rPr lang="en-US" sz="1500" dirty="0" err="1"/>
              <a:t>dt_model.fit</a:t>
            </a:r>
            <a:r>
              <a:rPr lang="en-US" sz="1500" dirty="0"/>
              <a:t>(</a:t>
            </a:r>
            <a:r>
              <a:rPr lang="en-US" sz="1500" dirty="0" err="1"/>
              <a:t>x_train_scaled,y_train</a:t>
            </a:r>
            <a:r>
              <a:rPr lang="en-US" sz="1500" dirty="0"/>
              <a:t>)#training the </a:t>
            </a:r>
            <a:r>
              <a:rPr lang="en-US" sz="1500" dirty="0" err="1"/>
              <a:t>algo</a:t>
            </a:r>
            <a:r>
              <a:rPr lang="en-US" sz="1500" dirty="0"/>
              <a:t> on our data</a:t>
            </a:r>
          </a:p>
          <a:p>
            <a:r>
              <a:rPr lang="en-US" sz="1500" dirty="0"/>
              <a:t>print('[info] model training complete...')#using the trained model to predict output for </a:t>
            </a:r>
            <a:r>
              <a:rPr lang="en-US" sz="1500" dirty="0" err="1"/>
              <a:t>x_test_scaled</a:t>
            </a:r>
            <a:endParaRPr lang="en-US" sz="1500" dirty="0"/>
          </a:p>
          <a:p>
            <a:r>
              <a:rPr lang="en-US" sz="1500" dirty="0" err="1"/>
              <a:t>dt_pred</a:t>
            </a:r>
            <a:r>
              <a:rPr lang="en-US" sz="1500" dirty="0"/>
              <a:t> = </a:t>
            </a:r>
            <a:r>
              <a:rPr lang="en-US" sz="1500" dirty="0" err="1"/>
              <a:t>dt_model.predict</a:t>
            </a:r>
            <a:r>
              <a:rPr lang="en-US" sz="1500" dirty="0"/>
              <a:t>(</a:t>
            </a:r>
            <a:r>
              <a:rPr lang="en-US" sz="1500" dirty="0" err="1"/>
              <a:t>x_test_scaled</a:t>
            </a:r>
            <a:r>
              <a:rPr lang="en-US" sz="1500" dirty="0"/>
              <a:t>)</a:t>
            </a:r>
          </a:p>
          <a:p>
            <a:r>
              <a:rPr lang="en-US" sz="1500" dirty="0"/>
              <a:t>#comparing actual values with predicted values</a:t>
            </a:r>
          </a:p>
          <a:p>
            <a:r>
              <a:rPr lang="en-US" sz="1500" dirty="0"/>
              <a:t>from </a:t>
            </a:r>
            <a:r>
              <a:rPr lang="en-US" sz="1500" dirty="0" err="1"/>
              <a:t>sklearn.metrics</a:t>
            </a:r>
            <a:r>
              <a:rPr lang="en-US" sz="1500" dirty="0"/>
              <a:t> import </a:t>
            </a:r>
            <a:r>
              <a:rPr lang="en-US" sz="1500" dirty="0" err="1"/>
              <a:t>accuracy_score,classification_report</a:t>
            </a:r>
            <a:endParaRPr lang="en-US" sz="1500" dirty="0"/>
          </a:p>
          <a:p>
            <a:r>
              <a:rPr lang="en-US" sz="1500" dirty="0"/>
              <a:t>print(</a:t>
            </a:r>
            <a:r>
              <a:rPr lang="en-US" sz="1500" dirty="0" err="1"/>
              <a:t>f"DECISION</a:t>
            </a:r>
            <a:r>
              <a:rPr lang="en-US" sz="1500" dirty="0"/>
              <a:t> TREE CLASSIFICATION REPORT : \n{</a:t>
            </a:r>
            <a:r>
              <a:rPr lang="en-US" sz="1500" dirty="0" err="1"/>
              <a:t>classification_report</a:t>
            </a:r>
            <a:r>
              <a:rPr lang="en-US" sz="1500" dirty="0"/>
              <a:t>(</a:t>
            </a:r>
            <a:r>
              <a:rPr lang="en-US" sz="1500" dirty="0" err="1"/>
              <a:t>dt_pred,y_test</a:t>
            </a:r>
            <a:r>
              <a:rPr lang="en-US" sz="1500" dirty="0"/>
              <a:t>)}")</a:t>
            </a:r>
          </a:p>
          <a:p>
            <a:endParaRPr lang="en-US" sz="1500" dirty="0"/>
          </a:p>
          <a:p>
            <a:r>
              <a:rPr lang="en-US" sz="1500" dirty="0"/>
              <a:t>import </a:t>
            </a:r>
            <a:r>
              <a:rPr lang="en-US" sz="1500" dirty="0" err="1"/>
              <a:t>seaborn</a:t>
            </a:r>
            <a:r>
              <a:rPr lang="en-US" sz="1500" dirty="0"/>
              <a:t> as </a:t>
            </a:r>
            <a:r>
              <a:rPr lang="en-US" sz="1500" dirty="0" err="1"/>
              <a:t>sns</a:t>
            </a:r>
            <a:endParaRPr lang="en-US" sz="1500" dirty="0"/>
          </a:p>
          <a:p>
            <a:r>
              <a:rPr lang="en-US" sz="1500" dirty="0"/>
              <a:t>import </a:t>
            </a:r>
            <a:r>
              <a:rPr lang="en-US" sz="1500" dirty="0" err="1"/>
              <a:t>matplotlib.pyplot</a:t>
            </a:r>
            <a:r>
              <a:rPr lang="en-US" sz="1500" dirty="0"/>
              <a:t> as </a:t>
            </a:r>
            <a:r>
              <a:rPr lang="en-US" sz="1500" dirty="0" err="1"/>
              <a:t>plt</a:t>
            </a:r>
            <a:endParaRPr lang="en-US" sz="1500" dirty="0"/>
          </a:p>
          <a:p>
            <a:r>
              <a:rPr lang="en-US" sz="1500" dirty="0" err="1"/>
              <a:t>dt_cf</a:t>
            </a:r>
            <a:r>
              <a:rPr lang="en-US" sz="1500" dirty="0"/>
              <a:t> = </a:t>
            </a:r>
            <a:r>
              <a:rPr lang="en-US" sz="1500" dirty="0" err="1"/>
              <a:t>confusion_matrix</a:t>
            </a:r>
            <a:r>
              <a:rPr lang="en-US" sz="1500" dirty="0"/>
              <a:t>(</a:t>
            </a:r>
            <a:r>
              <a:rPr lang="en-US" sz="1500" dirty="0" err="1"/>
              <a:t>y_test,dt_pred</a:t>
            </a:r>
            <a:r>
              <a:rPr lang="en-US" sz="1500" dirty="0"/>
              <a:t>)</a:t>
            </a:r>
          </a:p>
          <a:p>
            <a:r>
              <a:rPr lang="en-US" sz="1500" dirty="0" err="1"/>
              <a:t>sns.heatmap</a:t>
            </a:r>
            <a:r>
              <a:rPr lang="en-US" sz="1500" dirty="0"/>
              <a:t>(</a:t>
            </a:r>
            <a:r>
              <a:rPr lang="en-US" sz="1500" dirty="0" err="1"/>
              <a:t>dt_cf,cmap</a:t>
            </a:r>
            <a:r>
              <a:rPr lang="en-US" sz="1500" dirty="0"/>
              <a:t>='Purples',</a:t>
            </a:r>
            <a:r>
              <a:rPr lang="en-US" sz="1500" dirty="0" err="1"/>
              <a:t>annot</a:t>
            </a:r>
            <a:r>
              <a:rPr lang="en-US" sz="1500" dirty="0"/>
              <a:t>=</a:t>
            </a:r>
            <a:r>
              <a:rPr lang="en-US" sz="1500" dirty="0" err="1"/>
              <a:t>True,fmt</a:t>
            </a:r>
            <a:r>
              <a:rPr lang="en-US" sz="1500" dirty="0"/>
              <a:t>='d')</a:t>
            </a:r>
          </a:p>
          <a:p>
            <a:r>
              <a:rPr lang="en-US" sz="1500" dirty="0" err="1"/>
              <a:t>plt.xlabel</a:t>
            </a:r>
            <a:r>
              <a:rPr lang="en-US" sz="1500" dirty="0"/>
              <a:t>('predicted values')</a:t>
            </a:r>
          </a:p>
          <a:p>
            <a:r>
              <a:rPr lang="en-US" sz="1500" dirty="0" err="1"/>
              <a:t>plt.ylabel</a:t>
            </a:r>
            <a:r>
              <a:rPr lang="en-US" sz="1500" dirty="0"/>
              <a:t>('actual values')</a:t>
            </a:r>
          </a:p>
          <a:p>
            <a:r>
              <a:rPr lang="en-US" sz="1500" dirty="0" err="1"/>
              <a:t>plt.title</a:t>
            </a:r>
            <a:r>
              <a:rPr lang="en-US" sz="1500" dirty="0"/>
              <a:t>('DECISION TREE CONFUSION MATRIX')</a:t>
            </a:r>
          </a:p>
          <a:p>
            <a:r>
              <a:rPr lang="en-US" sz="1500" dirty="0" err="1" smtClean="0"/>
              <a:t>plt.savefig</a:t>
            </a:r>
            <a:r>
              <a:rPr lang="en-US" sz="1500" dirty="0" smtClean="0"/>
              <a:t>(</a:t>
            </a:r>
            <a:r>
              <a:rPr lang="en-US" sz="1500" dirty="0" err="1" smtClean="0"/>
              <a:t>r‘E</a:t>
            </a:r>
            <a:r>
              <a:rPr lang="en-US" sz="1500" dirty="0" smtClean="0"/>
              <a:t>:\</a:t>
            </a:r>
            <a:r>
              <a:rPr lang="en-US" sz="1500" dirty="0" err="1" smtClean="0"/>
              <a:t>carriershipmentnew</a:t>
            </a:r>
            <a:r>
              <a:rPr lang="en-US" sz="1500" dirty="0" smtClean="0"/>
              <a:t>\static\</a:t>
            </a:r>
            <a:r>
              <a:rPr lang="en-US" sz="1500" dirty="0" err="1" smtClean="0"/>
              <a:t>model_parameters</a:t>
            </a:r>
            <a:r>
              <a:rPr lang="en-US" sz="1500" dirty="0" smtClean="0"/>
              <a:t>\3_dt_confusion_matrix.png</a:t>
            </a:r>
            <a:r>
              <a:rPr lang="en-US" sz="1500" dirty="0"/>
              <a:t>',</a:t>
            </a:r>
          </a:p>
          <a:p>
            <a:r>
              <a:rPr lang="en-US" sz="1500" dirty="0"/>
              <a:t>           </a:t>
            </a:r>
            <a:r>
              <a:rPr lang="en-US" sz="1500" dirty="0" err="1"/>
              <a:t>bbox_inches</a:t>
            </a:r>
            <a:r>
              <a:rPr lang="en-US" sz="1500" dirty="0"/>
              <a:t>='tight')</a:t>
            </a:r>
          </a:p>
          <a:p>
            <a:r>
              <a:rPr lang="en-US" sz="1500" dirty="0" err="1"/>
              <a:t>plt.show</a:t>
            </a:r>
            <a:r>
              <a:rPr lang="en-US" sz="1500" dirty="0"/>
              <a:t>()</a:t>
            </a:r>
          </a:p>
        </p:txBody>
      </p:sp>
      <p:pic>
        <p:nvPicPr>
          <p:cNvPr id="5" name="Picture 4"/>
          <p:cNvPicPr>
            <a:picLocks noChangeAspect="1"/>
          </p:cNvPicPr>
          <p:nvPr/>
        </p:nvPicPr>
        <p:blipFill>
          <a:blip r:embed="rId2"/>
          <a:stretch>
            <a:fillRect/>
          </a:stretch>
        </p:blipFill>
        <p:spPr>
          <a:xfrm>
            <a:off x="7869740" y="2897967"/>
            <a:ext cx="4019102" cy="3392749"/>
          </a:xfrm>
          <a:prstGeom prst="rect">
            <a:avLst/>
          </a:prstGeom>
        </p:spPr>
      </p:pic>
      <p:sp>
        <p:nvSpPr>
          <p:cNvPr id="6" name="TextBox 5">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6</a:t>
            </a:fld>
            <a:endParaRPr lang="en-IN" dirty="0">
              <a:ln>
                <a:solidFill>
                  <a:schemeClr val="bg1"/>
                </a:solidFill>
              </a:ln>
              <a:solidFill>
                <a:schemeClr val="bg1"/>
              </a:solidFill>
            </a:endParaRPr>
          </a:p>
        </p:txBody>
      </p:sp>
    </p:spTree>
    <p:extLst>
      <p:ext uri="{BB962C8B-B14F-4D97-AF65-F5344CB8AC3E}">
        <p14:creationId xmlns:p14="http://schemas.microsoft.com/office/powerpoint/2010/main" val="3558230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C50EC2-A364-65DD-B2BD-5A8207320842}"/>
              </a:ext>
            </a:extLst>
          </p:cNvPr>
          <p:cNvSpPr>
            <a:spLocks noGrp="1"/>
          </p:cNvSpPr>
          <p:nvPr>
            <p:ph type="title"/>
          </p:nvPr>
        </p:nvSpPr>
        <p:spPr>
          <a:xfrm>
            <a:off x="0" y="242577"/>
            <a:ext cx="9879291" cy="844197"/>
          </a:xfrm>
          <a:solidFill>
            <a:srgbClr val="002060"/>
          </a:solidFill>
        </p:spPr>
        <p:txBody>
          <a:bodyPr>
            <a:normAutofit/>
          </a:bodyPr>
          <a:lstStyle/>
          <a:p>
            <a:r>
              <a:rPr lang="en-IN" b="1" dirty="0">
                <a:ln>
                  <a:solidFill>
                    <a:schemeClr val="bg1"/>
                  </a:solidFill>
                </a:ln>
                <a:solidFill>
                  <a:schemeClr val="bg1"/>
                </a:solidFill>
              </a:rPr>
              <a:t>Implementation</a:t>
            </a:r>
          </a:p>
        </p:txBody>
      </p:sp>
      <p:sp>
        <p:nvSpPr>
          <p:cNvPr id="2" name="Rectangle 1"/>
          <p:cNvSpPr/>
          <p:nvPr/>
        </p:nvSpPr>
        <p:spPr>
          <a:xfrm>
            <a:off x="474452" y="1149201"/>
            <a:ext cx="9264770" cy="5632311"/>
          </a:xfrm>
          <a:prstGeom prst="rect">
            <a:avLst/>
          </a:prstGeom>
        </p:spPr>
        <p:txBody>
          <a:bodyPr wrap="square">
            <a:spAutoFit/>
          </a:bodyPr>
          <a:lstStyle/>
          <a:p>
            <a:r>
              <a:rPr lang="en-US" sz="1000" dirty="0"/>
              <a:t>#### </a:t>
            </a:r>
            <a:r>
              <a:rPr lang="en-US" sz="1000" dirty="0" err="1"/>
              <a:t>implementationimport</a:t>
            </a:r>
            <a:r>
              <a:rPr lang="en-US" sz="1000" dirty="0"/>
              <a:t> </a:t>
            </a:r>
            <a:r>
              <a:rPr lang="en-US" sz="1000" dirty="0" err="1"/>
              <a:t>joblib</a:t>
            </a:r>
            <a:endParaRPr lang="en-US" sz="1000" dirty="0"/>
          </a:p>
          <a:p>
            <a:r>
              <a:rPr lang="en-US" sz="1000" dirty="0" err="1"/>
              <a:t>svm_model</a:t>
            </a:r>
            <a:r>
              <a:rPr lang="en-US" sz="1000" dirty="0"/>
              <a:t> = </a:t>
            </a:r>
            <a:r>
              <a:rPr lang="en-US" sz="1000" dirty="0" err="1"/>
              <a:t>joblib.load</a:t>
            </a:r>
            <a:r>
              <a:rPr lang="en-US" sz="1000" dirty="0"/>
              <a:t>('1_svm.pkl')</a:t>
            </a:r>
          </a:p>
          <a:p>
            <a:r>
              <a:rPr lang="en-US" sz="1000" dirty="0" err="1"/>
              <a:t>rf_model</a:t>
            </a:r>
            <a:r>
              <a:rPr lang="en-US" sz="1000" dirty="0"/>
              <a:t> = </a:t>
            </a:r>
            <a:r>
              <a:rPr lang="en-US" sz="1000" dirty="0" err="1"/>
              <a:t>joblib.load</a:t>
            </a:r>
            <a:r>
              <a:rPr lang="en-US" sz="1000" dirty="0"/>
              <a:t>('2_rf.pkl')</a:t>
            </a:r>
          </a:p>
          <a:p>
            <a:r>
              <a:rPr lang="en-US" sz="1000" dirty="0" err="1"/>
              <a:t>dt_model</a:t>
            </a:r>
            <a:r>
              <a:rPr lang="en-US" sz="1000" dirty="0"/>
              <a:t> = </a:t>
            </a:r>
            <a:r>
              <a:rPr lang="en-US" sz="1000" dirty="0" err="1"/>
              <a:t>joblib.load</a:t>
            </a:r>
            <a:r>
              <a:rPr lang="en-US" sz="1000" dirty="0"/>
              <a:t>('3_dt.pkl')</a:t>
            </a:r>
          </a:p>
          <a:p>
            <a:r>
              <a:rPr lang="en-US" sz="1000" dirty="0" err="1"/>
              <a:t>hybrid_model</a:t>
            </a:r>
            <a:r>
              <a:rPr lang="en-US" sz="1000" dirty="0"/>
              <a:t> = </a:t>
            </a:r>
            <a:r>
              <a:rPr lang="en-US" sz="1000" dirty="0" err="1"/>
              <a:t>joblib.load</a:t>
            </a:r>
            <a:r>
              <a:rPr lang="en-US" sz="1000" dirty="0"/>
              <a:t>('4_hybrid_model.pkl')</a:t>
            </a:r>
          </a:p>
          <a:p>
            <a:r>
              <a:rPr lang="en-US" sz="1000" dirty="0"/>
              <a:t>print('[info] machine learning models loaded successfully')print('ENTER YOUR PRODUCT DETAILS')</a:t>
            </a:r>
          </a:p>
          <a:p>
            <a:r>
              <a:rPr lang="en-US" sz="1000" dirty="0"/>
              <a:t>print('-'*27)</a:t>
            </a:r>
          </a:p>
          <a:p>
            <a:endParaRPr lang="en-US" sz="1000" dirty="0"/>
          </a:p>
          <a:p>
            <a:r>
              <a:rPr lang="en-US" sz="1000" dirty="0"/>
              <a:t># weight = float(input('enter the weight of product in </a:t>
            </a:r>
            <a:r>
              <a:rPr lang="en-US" sz="1000" dirty="0" err="1"/>
              <a:t>gms</a:t>
            </a:r>
            <a:r>
              <a:rPr lang="en-US" sz="1000" dirty="0"/>
              <a:t> : '))</a:t>
            </a:r>
          </a:p>
          <a:p>
            <a:r>
              <a:rPr lang="en-US" sz="1000" dirty="0"/>
              <a:t># price = </a:t>
            </a:r>
            <a:r>
              <a:rPr lang="en-US" sz="1000" dirty="0" err="1"/>
              <a:t>int</a:t>
            </a:r>
            <a:r>
              <a:rPr lang="en-US" sz="1000" dirty="0"/>
              <a:t>(input('enter the price of your product : '))</a:t>
            </a:r>
          </a:p>
          <a:p>
            <a:r>
              <a:rPr lang="en-US" sz="1000" dirty="0"/>
              <a:t># length = float(input('enter the length of your product in </a:t>
            </a:r>
            <a:r>
              <a:rPr lang="en-US" sz="1000" dirty="0" err="1"/>
              <a:t>cms</a:t>
            </a:r>
            <a:r>
              <a:rPr lang="en-US" sz="1000" dirty="0"/>
              <a:t> : '))</a:t>
            </a:r>
          </a:p>
          <a:p>
            <a:r>
              <a:rPr lang="en-US" sz="1000" dirty="0"/>
              <a:t># width = float(input('enter the width of your product in </a:t>
            </a:r>
            <a:r>
              <a:rPr lang="en-US" sz="1000" dirty="0" err="1"/>
              <a:t>cms</a:t>
            </a:r>
            <a:r>
              <a:rPr lang="en-US" sz="1000" dirty="0"/>
              <a:t> : '))</a:t>
            </a:r>
          </a:p>
          <a:p>
            <a:r>
              <a:rPr lang="en-US" sz="1000" dirty="0"/>
              <a:t># height = float(input("enter the height of your product in </a:t>
            </a:r>
            <a:r>
              <a:rPr lang="en-US" sz="1000" dirty="0" err="1"/>
              <a:t>cms</a:t>
            </a:r>
            <a:r>
              <a:rPr lang="en-US" sz="1000" dirty="0"/>
              <a:t> : "))</a:t>
            </a:r>
          </a:p>
          <a:p>
            <a:r>
              <a:rPr lang="en-US" sz="1000" dirty="0"/>
              <a:t># </a:t>
            </a:r>
            <a:r>
              <a:rPr lang="en-US" sz="1000" dirty="0" err="1"/>
              <a:t>product_category</a:t>
            </a:r>
            <a:r>
              <a:rPr lang="en-US" sz="1000" dirty="0"/>
              <a:t> = float(input("enter product category 'Electronics': 0, 'Clothing': 1, 'Toys': 2, 'Appliances': 3"))</a:t>
            </a:r>
          </a:p>
          <a:p>
            <a:r>
              <a:rPr lang="en-US" sz="1000" dirty="0"/>
              <a:t># </a:t>
            </a:r>
            <a:r>
              <a:rPr lang="en-US" sz="1000" dirty="0" err="1"/>
              <a:t>shipping_distance</a:t>
            </a:r>
            <a:r>
              <a:rPr lang="en-US" sz="1000" dirty="0"/>
              <a:t> = </a:t>
            </a:r>
            <a:r>
              <a:rPr lang="en-US" sz="1000" dirty="0" err="1"/>
              <a:t>int</a:t>
            </a:r>
            <a:r>
              <a:rPr lang="en-US" sz="1000" dirty="0"/>
              <a:t>(input("enter shipping distance in </a:t>
            </a:r>
            <a:r>
              <a:rPr lang="en-US" sz="1000" dirty="0" err="1"/>
              <a:t>kms</a:t>
            </a:r>
            <a:r>
              <a:rPr lang="en-US" sz="1000" dirty="0"/>
              <a:t> : "))</a:t>
            </a:r>
          </a:p>
          <a:p>
            <a:r>
              <a:rPr lang="en-US" sz="1000" dirty="0"/>
              <a:t># fragility = </a:t>
            </a:r>
            <a:r>
              <a:rPr lang="en-US" sz="1000" dirty="0" err="1"/>
              <a:t>int</a:t>
            </a:r>
            <a:r>
              <a:rPr lang="en-US" sz="1000" dirty="0"/>
              <a:t>(input("is the product fragile?"))</a:t>
            </a:r>
          </a:p>
          <a:p>
            <a:r>
              <a:rPr lang="en-US" sz="1000" dirty="0"/>
              <a:t># urgency = </a:t>
            </a:r>
            <a:r>
              <a:rPr lang="en-US" sz="1000" dirty="0" err="1"/>
              <a:t>int</a:t>
            </a:r>
            <a:r>
              <a:rPr lang="en-US" sz="1000" dirty="0"/>
              <a:t>(input("enter urgency of shipment on a scale of 1-5"))</a:t>
            </a:r>
          </a:p>
          <a:p>
            <a:endParaRPr lang="en-US" sz="1000" dirty="0"/>
          </a:p>
          <a:p>
            <a:r>
              <a:rPr lang="en-US" sz="1000" dirty="0"/>
              <a:t># </a:t>
            </a:r>
            <a:r>
              <a:rPr lang="en-US" sz="1000" dirty="0" err="1"/>
              <a:t>new_user_input</a:t>
            </a:r>
            <a:r>
              <a:rPr lang="en-US" sz="1000" dirty="0"/>
              <a:t> = [[</a:t>
            </a:r>
            <a:r>
              <a:rPr lang="en-US" sz="1000" dirty="0" err="1"/>
              <a:t>weight,price,length</a:t>
            </a:r>
            <a:r>
              <a:rPr lang="en-US" sz="1000" dirty="0"/>
              <a:t>,</a:t>
            </a:r>
          </a:p>
          <a:p>
            <a:r>
              <a:rPr lang="en-US" sz="1000" dirty="0"/>
              <a:t>#  </a:t>
            </a:r>
            <a:r>
              <a:rPr lang="en-US" sz="1000" dirty="0" err="1"/>
              <a:t>width,height,product_category</a:t>
            </a:r>
            <a:r>
              <a:rPr lang="en-US" sz="1000" dirty="0"/>
              <a:t>,</a:t>
            </a:r>
          </a:p>
          <a:p>
            <a:r>
              <a:rPr lang="en-US" sz="1000" dirty="0"/>
              <a:t>#  </a:t>
            </a:r>
            <a:r>
              <a:rPr lang="en-US" sz="1000" dirty="0" err="1"/>
              <a:t>shipping_distance,fragility,urgency</a:t>
            </a:r>
            <a:r>
              <a:rPr lang="en-US" sz="1000" dirty="0"/>
              <a:t>]]</a:t>
            </a:r>
          </a:p>
          <a:p>
            <a:endParaRPr lang="en-US" sz="1000" dirty="0"/>
          </a:p>
          <a:p>
            <a:r>
              <a:rPr lang="en-US" sz="1000" dirty="0" err="1"/>
              <a:t>new_user_input</a:t>
            </a:r>
            <a:r>
              <a:rPr lang="en-US" sz="1000" dirty="0"/>
              <a:t> = [x[0]]</a:t>
            </a:r>
            <a:r>
              <a:rPr lang="en-US" sz="1000" dirty="0" err="1"/>
              <a:t>svm_model_output</a:t>
            </a:r>
            <a:r>
              <a:rPr lang="en-US" sz="1000" dirty="0"/>
              <a:t> = </a:t>
            </a:r>
            <a:r>
              <a:rPr lang="en-US" sz="1000" dirty="0" err="1"/>
              <a:t>svm_model.predict</a:t>
            </a:r>
            <a:r>
              <a:rPr lang="en-US" sz="1000" dirty="0"/>
              <a:t>(</a:t>
            </a:r>
            <a:r>
              <a:rPr lang="en-US" sz="1000" dirty="0" err="1"/>
              <a:t>new_user_input</a:t>
            </a:r>
            <a:r>
              <a:rPr lang="en-US" sz="1000" dirty="0"/>
              <a:t>)[0]</a:t>
            </a:r>
          </a:p>
          <a:p>
            <a:r>
              <a:rPr lang="en-US" sz="1000" dirty="0" err="1"/>
              <a:t>svm_model_recommendation</a:t>
            </a:r>
            <a:r>
              <a:rPr lang="en-US" sz="1000" dirty="0"/>
              <a:t> = </a:t>
            </a:r>
            <a:r>
              <a:rPr lang="en-US" sz="1000" dirty="0" err="1"/>
              <a:t>mode_of_transport_num_to_text</a:t>
            </a:r>
            <a:r>
              <a:rPr lang="en-US" sz="1000" dirty="0"/>
              <a:t>[</a:t>
            </a:r>
            <a:r>
              <a:rPr lang="en-US" sz="1000" dirty="0" err="1"/>
              <a:t>svm_model_output</a:t>
            </a:r>
            <a:r>
              <a:rPr lang="en-US" sz="1000" dirty="0"/>
              <a:t>]</a:t>
            </a:r>
          </a:p>
          <a:p>
            <a:endParaRPr lang="en-US" sz="1000" dirty="0"/>
          </a:p>
          <a:p>
            <a:r>
              <a:rPr lang="en-US" sz="1000" dirty="0" err="1"/>
              <a:t>rf_model_output</a:t>
            </a:r>
            <a:r>
              <a:rPr lang="en-US" sz="1000" dirty="0"/>
              <a:t> = </a:t>
            </a:r>
            <a:r>
              <a:rPr lang="en-US" sz="1000" dirty="0" err="1"/>
              <a:t>rf_model.predict</a:t>
            </a:r>
            <a:r>
              <a:rPr lang="en-US" sz="1000" dirty="0"/>
              <a:t>(</a:t>
            </a:r>
            <a:r>
              <a:rPr lang="en-US" sz="1000" dirty="0" err="1"/>
              <a:t>new_user_input</a:t>
            </a:r>
            <a:r>
              <a:rPr lang="en-US" sz="1000" dirty="0"/>
              <a:t>)[0]</a:t>
            </a:r>
          </a:p>
          <a:p>
            <a:r>
              <a:rPr lang="en-US" sz="1000" dirty="0" err="1"/>
              <a:t>rf_model_recommendation</a:t>
            </a:r>
            <a:r>
              <a:rPr lang="en-US" sz="1000" dirty="0"/>
              <a:t> = </a:t>
            </a:r>
            <a:r>
              <a:rPr lang="en-US" sz="1000" dirty="0" err="1"/>
              <a:t>mode_of_transport_num_to_text</a:t>
            </a:r>
            <a:r>
              <a:rPr lang="en-US" sz="1000" dirty="0"/>
              <a:t>[</a:t>
            </a:r>
            <a:r>
              <a:rPr lang="en-US" sz="1000" dirty="0" err="1"/>
              <a:t>rf_model_output</a:t>
            </a:r>
            <a:r>
              <a:rPr lang="en-US" sz="1000" dirty="0"/>
              <a:t>]</a:t>
            </a:r>
          </a:p>
          <a:p>
            <a:endParaRPr lang="en-US" sz="1000" dirty="0"/>
          </a:p>
          <a:p>
            <a:r>
              <a:rPr lang="en-US" sz="1000" dirty="0" err="1"/>
              <a:t>dt_model_output</a:t>
            </a:r>
            <a:r>
              <a:rPr lang="en-US" sz="1000" dirty="0"/>
              <a:t> = </a:t>
            </a:r>
            <a:r>
              <a:rPr lang="en-US" sz="1000" dirty="0" err="1"/>
              <a:t>dt_model.predict</a:t>
            </a:r>
            <a:r>
              <a:rPr lang="en-US" sz="1000" dirty="0"/>
              <a:t>(</a:t>
            </a:r>
            <a:r>
              <a:rPr lang="en-US" sz="1000" dirty="0" err="1"/>
              <a:t>new_user_input</a:t>
            </a:r>
            <a:r>
              <a:rPr lang="en-US" sz="1000" dirty="0"/>
              <a:t>)[0]</a:t>
            </a:r>
          </a:p>
          <a:p>
            <a:r>
              <a:rPr lang="en-US" sz="1000" dirty="0" err="1"/>
              <a:t>dt_model_recommendation</a:t>
            </a:r>
            <a:r>
              <a:rPr lang="en-US" sz="1000" dirty="0"/>
              <a:t> = </a:t>
            </a:r>
            <a:r>
              <a:rPr lang="en-US" sz="1000" dirty="0" err="1"/>
              <a:t>mode_of_transport_num_to_text</a:t>
            </a:r>
            <a:r>
              <a:rPr lang="en-US" sz="1000" dirty="0"/>
              <a:t>[</a:t>
            </a:r>
            <a:r>
              <a:rPr lang="en-US" sz="1000" dirty="0" err="1"/>
              <a:t>dt_model_output</a:t>
            </a:r>
            <a:r>
              <a:rPr lang="en-US" sz="1000" dirty="0"/>
              <a:t>]</a:t>
            </a:r>
          </a:p>
          <a:p>
            <a:endParaRPr lang="en-US" sz="1000" dirty="0"/>
          </a:p>
          <a:p>
            <a:r>
              <a:rPr lang="en-US" sz="1000" dirty="0" err="1"/>
              <a:t>hybrid_model_output</a:t>
            </a:r>
            <a:r>
              <a:rPr lang="en-US" sz="1000" dirty="0"/>
              <a:t> = </a:t>
            </a:r>
            <a:r>
              <a:rPr lang="en-US" sz="1000" dirty="0" err="1"/>
              <a:t>hybrid_model.predict</a:t>
            </a:r>
            <a:r>
              <a:rPr lang="en-US" sz="1000" dirty="0"/>
              <a:t>(</a:t>
            </a:r>
            <a:r>
              <a:rPr lang="en-US" sz="1000" dirty="0" err="1"/>
              <a:t>new_user_input</a:t>
            </a:r>
            <a:r>
              <a:rPr lang="en-US" sz="1000" dirty="0"/>
              <a:t>)[0]</a:t>
            </a:r>
          </a:p>
          <a:p>
            <a:r>
              <a:rPr lang="en-US" sz="1000" dirty="0" err="1"/>
              <a:t>hybrid_model_recommendation</a:t>
            </a:r>
            <a:r>
              <a:rPr lang="en-US" sz="1000" dirty="0"/>
              <a:t> = </a:t>
            </a:r>
            <a:r>
              <a:rPr lang="en-US" sz="1000" dirty="0" err="1"/>
              <a:t>mode_of_transport_num_to_text</a:t>
            </a:r>
            <a:r>
              <a:rPr lang="en-US" sz="1000" dirty="0"/>
              <a:t>[</a:t>
            </a:r>
            <a:r>
              <a:rPr lang="en-US" sz="1000" dirty="0" err="1"/>
              <a:t>hybrid_model_output</a:t>
            </a:r>
            <a:r>
              <a:rPr lang="en-US" sz="1000" dirty="0"/>
              <a:t>]print(</a:t>
            </a:r>
            <a:r>
              <a:rPr lang="en-US" sz="1000" dirty="0" err="1"/>
              <a:t>f"svm</a:t>
            </a:r>
            <a:r>
              <a:rPr lang="en-US" sz="1000" dirty="0"/>
              <a:t> recommendation : {</a:t>
            </a:r>
            <a:r>
              <a:rPr lang="en-US" sz="1000" dirty="0" err="1"/>
              <a:t>svm_model_recommendation</a:t>
            </a:r>
            <a:r>
              <a:rPr lang="en-US" sz="1000" dirty="0"/>
              <a:t>}")</a:t>
            </a:r>
          </a:p>
          <a:p>
            <a:r>
              <a:rPr lang="en-US" sz="1000" dirty="0"/>
              <a:t>print(</a:t>
            </a:r>
            <a:r>
              <a:rPr lang="en-US" sz="1000" dirty="0" err="1"/>
              <a:t>f"decision</a:t>
            </a:r>
            <a:r>
              <a:rPr lang="en-US" sz="1000" dirty="0"/>
              <a:t> tree recommendation : {</a:t>
            </a:r>
            <a:r>
              <a:rPr lang="en-US" sz="1000" dirty="0" err="1"/>
              <a:t>dt_model_recommendation</a:t>
            </a:r>
            <a:r>
              <a:rPr lang="en-US" sz="1000" dirty="0"/>
              <a:t>}")</a:t>
            </a:r>
          </a:p>
          <a:p>
            <a:r>
              <a:rPr lang="en-US" sz="1000" dirty="0"/>
              <a:t>print(</a:t>
            </a:r>
            <a:r>
              <a:rPr lang="en-US" sz="1000" dirty="0" err="1"/>
              <a:t>f"random</a:t>
            </a:r>
            <a:r>
              <a:rPr lang="en-US" sz="1000" dirty="0"/>
              <a:t> forest recommendation : {</a:t>
            </a:r>
            <a:r>
              <a:rPr lang="en-US" sz="1000" dirty="0" err="1"/>
              <a:t>rf_model_recommendation</a:t>
            </a:r>
            <a:r>
              <a:rPr lang="en-US" sz="1000" dirty="0"/>
              <a:t>}")</a:t>
            </a:r>
          </a:p>
          <a:p>
            <a:r>
              <a:rPr lang="en-US" sz="1000" dirty="0"/>
              <a:t>print(</a:t>
            </a:r>
            <a:r>
              <a:rPr lang="en-US" sz="1000" dirty="0" err="1"/>
              <a:t>f"hybrid</a:t>
            </a:r>
            <a:r>
              <a:rPr lang="en-US" sz="1000" dirty="0"/>
              <a:t> model recommendation : {</a:t>
            </a:r>
            <a:r>
              <a:rPr lang="en-US" sz="1000" dirty="0" err="1"/>
              <a:t>hybrid_model_recommendation</a:t>
            </a:r>
            <a:r>
              <a:rPr lang="en-US" sz="1000" dirty="0"/>
              <a:t>}")</a:t>
            </a:r>
          </a:p>
        </p:txBody>
      </p:sp>
      <p:sp>
        <p:nvSpPr>
          <p:cNvPr id="5" name="TextBox 4">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6</a:t>
            </a:fld>
            <a:endParaRPr lang="en-IN" dirty="0">
              <a:ln>
                <a:solidFill>
                  <a:schemeClr val="bg1"/>
                </a:solidFill>
              </a:ln>
              <a:solidFill>
                <a:schemeClr val="bg1"/>
              </a:solidFill>
            </a:endParaRPr>
          </a:p>
        </p:txBody>
      </p:sp>
    </p:spTree>
    <p:extLst>
      <p:ext uri="{BB962C8B-B14F-4D97-AF65-F5344CB8AC3E}">
        <p14:creationId xmlns:p14="http://schemas.microsoft.com/office/powerpoint/2010/main" val="3407563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C50EC2-A364-65DD-B2BD-5A8207320842}"/>
              </a:ext>
            </a:extLst>
          </p:cNvPr>
          <p:cNvSpPr>
            <a:spLocks noGrp="1"/>
          </p:cNvSpPr>
          <p:nvPr>
            <p:ph type="title"/>
          </p:nvPr>
        </p:nvSpPr>
        <p:spPr>
          <a:xfrm>
            <a:off x="0" y="242577"/>
            <a:ext cx="9879291" cy="844197"/>
          </a:xfrm>
          <a:solidFill>
            <a:srgbClr val="002060"/>
          </a:solidFill>
        </p:spPr>
        <p:txBody>
          <a:bodyPr>
            <a:normAutofit/>
          </a:bodyPr>
          <a:lstStyle/>
          <a:p>
            <a:r>
              <a:rPr lang="en-IN" b="1" dirty="0" smtClean="0">
                <a:ln>
                  <a:solidFill>
                    <a:schemeClr val="bg1"/>
                  </a:solidFill>
                </a:ln>
                <a:solidFill>
                  <a:schemeClr val="bg1"/>
                </a:solidFill>
              </a:rPr>
              <a:t>Screenshots</a:t>
            </a:r>
            <a:endParaRPr lang="en-IN" b="1" dirty="0">
              <a:ln>
                <a:solidFill>
                  <a:schemeClr val="bg1"/>
                </a:solidFill>
              </a:ln>
              <a:solidFill>
                <a:schemeClr val="bg1"/>
              </a:solidFill>
            </a:endParaRPr>
          </a:p>
        </p:txBody>
      </p:sp>
      <p:pic>
        <p:nvPicPr>
          <p:cNvPr id="3" name="Picture 2"/>
          <p:cNvPicPr>
            <a:picLocks noChangeAspect="1"/>
          </p:cNvPicPr>
          <p:nvPr/>
        </p:nvPicPr>
        <p:blipFill>
          <a:blip r:embed="rId2"/>
          <a:stretch>
            <a:fillRect/>
          </a:stretch>
        </p:blipFill>
        <p:spPr>
          <a:xfrm>
            <a:off x="1273136" y="1554481"/>
            <a:ext cx="9278368" cy="4669472"/>
          </a:xfrm>
          <a:prstGeom prst="rect">
            <a:avLst/>
          </a:prstGeom>
        </p:spPr>
      </p:pic>
      <p:sp>
        <p:nvSpPr>
          <p:cNvPr id="5" name="TextBox 4">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6</a:t>
            </a:fld>
            <a:endParaRPr lang="en-IN" dirty="0">
              <a:ln>
                <a:solidFill>
                  <a:schemeClr val="bg1"/>
                </a:solidFill>
              </a:ln>
              <a:solidFill>
                <a:schemeClr val="bg1"/>
              </a:solidFill>
            </a:endParaRPr>
          </a:p>
        </p:txBody>
      </p:sp>
    </p:spTree>
    <p:extLst>
      <p:ext uri="{BB962C8B-B14F-4D97-AF65-F5344CB8AC3E}">
        <p14:creationId xmlns:p14="http://schemas.microsoft.com/office/powerpoint/2010/main" val="1356405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C50EC2-A364-65DD-B2BD-5A8207320842}"/>
              </a:ext>
            </a:extLst>
          </p:cNvPr>
          <p:cNvSpPr>
            <a:spLocks noGrp="1"/>
          </p:cNvSpPr>
          <p:nvPr>
            <p:ph type="title"/>
          </p:nvPr>
        </p:nvSpPr>
        <p:spPr>
          <a:xfrm>
            <a:off x="0" y="242577"/>
            <a:ext cx="9879291" cy="844197"/>
          </a:xfrm>
          <a:solidFill>
            <a:srgbClr val="002060"/>
          </a:solidFill>
        </p:spPr>
        <p:txBody>
          <a:bodyPr>
            <a:normAutofit/>
          </a:bodyPr>
          <a:lstStyle/>
          <a:p>
            <a:r>
              <a:rPr lang="en-IN" b="1" dirty="0" smtClean="0">
                <a:ln>
                  <a:solidFill>
                    <a:schemeClr val="bg1"/>
                  </a:solidFill>
                </a:ln>
                <a:solidFill>
                  <a:schemeClr val="bg1"/>
                </a:solidFill>
              </a:rPr>
              <a:t>Screenshots</a:t>
            </a:r>
            <a:endParaRPr lang="en-IN" b="1" dirty="0">
              <a:ln>
                <a:solidFill>
                  <a:schemeClr val="bg1"/>
                </a:solidFill>
              </a:ln>
              <a:solidFill>
                <a:schemeClr val="bg1"/>
              </a:solidFill>
            </a:endParaRPr>
          </a:p>
        </p:txBody>
      </p:sp>
      <p:pic>
        <p:nvPicPr>
          <p:cNvPr id="2" name="Picture 1"/>
          <p:cNvPicPr>
            <a:picLocks noChangeAspect="1"/>
          </p:cNvPicPr>
          <p:nvPr/>
        </p:nvPicPr>
        <p:blipFill>
          <a:blip r:embed="rId2"/>
          <a:stretch>
            <a:fillRect/>
          </a:stretch>
        </p:blipFill>
        <p:spPr>
          <a:xfrm>
            <a:off x="1890946" y="1550519"/>
            <a:ext cx="8630441" cy="4412165"/>
          </a:xfrm>
          <a:prstGeom prst="rect">
            <a:avLst/>
          </a:prstGeom>
        </p:spPr>
      </p:pic>
      <p:sp>
        <p:nvSpPr>
          <p:cNvPr id="5" name="TextBox 4">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6</a:t>
            </a:fld>
            <a:endParaRPr lang="en-IN" dirty="0">
              <a:ln>
                <a:solidFill>
                  <a:schemeClr val="bg1"/>
                </a:solidFill>
              </a:ln>
              <a:solidFill>
                <a:schemeClr val="bg1"/>
              </a:solidFill>
            </a:endParaRPr>
          </a:p>
        </p:txBody>
      </p:sp>
    </p:spTree>
    <p:extLst>
      <p:ext uri="{BB962C8B-B14F-4D97-AF65-F5344CB8AC3E}">
        <p14:creationId xmlns:p14="http://schemas.microsoft.com/office/powerpoint/2010/main" val="2022366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C50EC2-A364-65DD-B2BD-5A8207320842}"/>
              </a:ext>
            </a:extLst>
          </p:cNvPr>
          <p:cNvSpPr>
            <a:spLocks noGrp="1"/>
          </p:cNvSpPr>
          <p:nvPr>
            <p:ph type="title"/>
          </p:nvPr>
        </p:nvSpPr>
        <p:spPr>
          <a:xfrm>
            <a:off x="0" y="242577"/>
            <a:ext cx="9879291" cy="844197"/>
          </a:xfrm>
          <a:solidFill>
            <a:srgbClr val="002060"/>
          </a:solidFill>
        </p:spPr>
        <p:txBody>
          <a:bodyPr>
            <a:normAutofit/>
          </a:bodyPr>
          <a:lstStyle/>
          <a:p>
            <a:r>
              <a:rPr lang="en-IN" b="1" dirty="0" smtClean="0">
                <a:ln>
                  <a:solidFill>
                    <a:schemeClr val="bg1"/>
                  </a:solidFill>
                </a:ln>
                <a:solidFill>
                  <a:schemeClr val="bg1"/>
                </a:solidFill>
              </a:rPr>
              <a:t>Screenshots</a:t>
            </a:r>
            <a:endParaRPr lang="en-IN" b="1" dirty="0">
              <a:ln>
                <a:solidFill>
                  <a:schemeClr val="bg1"/>
                </a:solidFill>
              </a:ln>
              <a:solidFill>
                <a:schemeClr val="bg1"/>
              </a:solidFill>
            </a:endParaRPr>
          </a:p>
        </p:txBody>
      </p:sp>
      <p:pic>
        <p:nvPicPr>
          <p:cNvPr id="3" name="Picture 2"/>
          <p:cNvPicPr>
            <a:picLocks noChangeAspect="1"/>
          </p:cNvPicPr>
          <p:nvPr/>
        </p:nvPicPr>
        <p:blipFill>
          <a:blip r:embed="rId2"/>
          <a:stretch>
            <a:fillRect/>
          </a:stretch>
        </p:blipFill>
        <p:spPr>
          <a:xfrm>
            <a:off x="959202" y="1658572"/>
            <a:ext cx="10314211" cy="4491038"/>
          </a:xfrm>
          <a:prstGeom prst="rect">
            <a:avLst/>
          </a:prstGeom>
        </p:spPr>
      </p:pic>
      <p:sp>
        <p:nvSpPr>
          <p:cNvPr id="5" name="TextBox 4">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6</a:t>
            </a:fld>
            <a:endParaRPr lang="en-IN" dirty="0">
              <a:ln>
                <a:solidFill>
                  <a:schemeClr val="bg1"/>
                </a:solidFill>
              </a:ln>
              <a:solidFill>
                <a:schemeClr val="bg1"/>
              </a:solidFill>
            </a:endParaRPr>
          </a:p>
        </p:txBody>
      </p:sp>
    </p:spTree>
    <p:extLst>
      <p:ext uri="{BB962C8B-B14F-4D97-AF65-F5344CB8AC3E}">
        <p14:creationId xmlns:p14="http://schemas.microsoft.com/office/powerpoint/2010/main" val="1526574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C50EC2-A364-65DD-B2BD-5A8207320842}"/>
              </a:ext>
            </a:extLst>
          </p:cNvPr>
          <p:cNvSpPr>
            <a:spLocks noGrp="1"/>
          </p:cNvSpPr>
          <p:nvPr>
            <p:ph type="title"/>
          </p:nvPr>
        </p:nvSpPr>
        <p:spPr>
          <a:xfrm>
            <a:off x="0" y="242577"/>
            <a:ext cx="9879291" cy="844197"/>
          </a:xfrm>
          <a:solidFill>
            <a:srgbClr val="002060"/>
          </a:solidFill>
        </p:spPr>
        <p:txBody>
          <a:bodyPr>
            <a:normAutofit/>
          </a:bodyPr>
          <a:lstStyle/>
          <a:p>
            <a:r>
              <a:rPr lang="en-IN" b="1" dirty="0" smtClean="0">
                <a:ln>
                  <a:solidFill>
                    <a:schemeClr val="bg1"/>
                  </a:solidFill>
                </a:ln>
                <a:solidFill>
                  <a:schemeClr val="bg1"/>
                </a:solidFill>
              </a:rPr>
              <a:t>Future Work</a:t>
            </a:r>
            <a:endParaRPr lang="en-IN" b="1" dirty="0">
              <a:ln>
                <a:solidFill>
                  <a:schemeClr val="bg1"/>
                </a:solidFill>
              </a:ln>
              <a:solidFill>
                <a:schemeClr val="bg1"/>
              </a:solidFill>
            </a:endParaRPr>
          </a:p>
        </p:txBody>
      </p:sp>
      <p:sp>
        <p:nvSpPr>
          <p:cNvPr id="7" name="Rectangle 6"/>
          <p:cNvSpPr/>
          <p:nvPr/>
        </p:nvSpPr>
        <p:spPr>
          <a:xfrm>
            <a:off x="267420" y="1319842"/>
            <a:ext cx="10239554" cy="4247317"/>
          </a:xfrm>
          <a:prstGeom prst="rect">
            <a:avLst/>
          </a:prstGeom>
        </p:spPr>
        <p:txBody>
          <a:bodyPr wrap="square">
            <a:spAutoFit/>
          </a:bodyPr>
          <a:lstStyle/>
          <a:p>
            <a:pPr algn="just"/>
            <a:r>
              <a:rPr lang="en-US" b="1" dirty="0"/>
              <a:t>Advanced Algorithm Selection</a:t>
            </a:r>
            <a:r>
              <a:rPr lang="en-US" dirty="0"/>
              <a:t>: Evaluate and incorporate state-of-the-art algorithms for </a:t>
            </a:r>
            <a:r>
              <a:rPr lang="en-US" dirty="0" err="1"/>
              <a:t>multilabel</a:t>
            </a:r>
            <a:r>
              <a:rPr lang="en-US" dirty="0"/>
              <a:t> classification that are better suited to the specific requirements and complexities of carrier-shipper </a:t>
            </a:r>
            <a:r>
              <a:rPr lang="en-US" dirty="0" smtClean="0"/>
              <a:t>matching.</a:t>
            </a:r>
          </a:p>
          <a:p>
            <a:pPr algn="just"/>
            <a:endParaRPr lang="en-US" dirty="0"/>
          </a:p>
          <a:p>
            <a:pPr algn="just"/>
            <a:r>
              <a:rPr lang="en-US" b="1" dirty="0"/>
              <a:t>Real-time Data Integration</a:t>
            </a:r>
            <a:r>
              <a:rPr lang="en-US" dirty="0"/>
              <a:t>: Implement mechanisms to seamlessly integrate real-time data into the recommendation system. This could involve establishing connections with APIs or data streams that provide up-to-the-minute </a:t>
            </a:r>
            <a:r>
              <a:rPr lang="en-US" dirty="0" smtClean="0"/>
              <a:t>information</a:t>
            </a:r>
          </a:p>
          <a:p>
            <a:pPr algn="just"/>
            <a:endParaRPr lang="en-US" dirty="0"/>
          </a:p>
          <a:p>
            <a:pPr algn="just"/>
            <a:r>
              <a:rPr lang="en-US" b="1" dirty="0"/>
              <a:t>Dynamic Model Updating</a:t>
            </a:r>
            <a:r>
              <a:rPr lang="en-US" dirty="0"/>
              <a:t>: Implement mechanisms for dynamically updating the recommendation model based on feedback from previous matches, changing market conditions, and evolving business </a:t>
            </a:r>
            <a:r>
              <a:rPr lang="en-US" dirty="0" smtClean="0"/>
              <a:t>requirements.</a:t>
            </a:r>
          </a:p>
          <a:p>
            <a:pPr algn="just"/>
            <a:endParaRPr lang="en-US" dirty="0"/>
          </a:p>
          <a:p>
            <a:pPr algn="just"/>
            <a:r>
              <a:rPr lang="en-US" b="1" dirty="0"/>
              <a:t>Scalability and Performance Optimization</a:t>
            </a:r>
            <a:r>
              <a:rPr lang="en-US" dirty="0"/>
              <a:t>: Optimize the system architecture and algorithms to ensure scalability and efficient processing of large volumes of data, particularly as the platform grows in terms of the number of users, transactions, and geographical coverage.</a:t>
            </a:r>
          </a:p>
        </p:txBody>
      </p:sp>
      <p:sp>
        <p:nvSpPr>
          <p:cNvPr id="5" name="TextBox 4">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6</a:t>
            </a:fld>
            <a:endParaRPr lang="en-IN" dirty="0">
              <a:ln>
                <a:solidFill>
                  <a:schemeClr val="bg1"/>
                </a:solidFill>
              </a:ln>
              <a:solidFill>
                <a:schemeClr val="bg1"/>
              </a:solidFill>
            </a:endParaRPr>
          </a:p>
        </p:txBody>
      </p:sp>
    </p:spTree>
    <p:extLst>
      <p:ext uri="{BB962C8B-B14F-4D97-AF65-F5344CB8AC3E}">
        <p14:creationId xmlns:p14="http://schemas.microsoft.com/office/powerpoint/2010/main" val="39089767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Conclusion</a:t>
            </a: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395141" y="1449019"/>
            <a:ext cx="11265816" cy="4720562"/>
          </a:xfrm>
        </p:spPr>
        <p:txBody>
          <a:bodyPr>
            <a:normAutofit/>
          </a:bodyPr>
          <a:lstStyle/>
          <a:p>
            <a:pPr algn="just"/>
            <a:r>
              <a:rPr lang="en-US" b="1" dirty="0">
                <a:latin typeface="Times New Roman" panose="02020603050405020304" pitchFamily="18" charset="0"/>
                <a:cs typeface="Times New Roman" panose="02020603050405020304" pitchFamily="18" charset="0"/>
              </a:rPr>
              <a:t>Innovation and Significance</a:t>
            </a:r>
            <a:r>
              <a:rPr lang="en-US" dirty="0">
                <a:latin typeface="Times New Roman" panose="02020603050405020304" pitchFamily="18" charset="0"/>
                <a:cs typeface="Times New Roman" panose="02020603050405020304" pitchFamily="18" charset="0"/>
              </a:rPr>
              <a:t>:</a:t>
            </a:r>
          </a:p>
          <a:p>
            <a:pPr lvl="1" algn="just"/>
            <a:r>
              <a:rPr lang="en-US" dirty="0">
                <a:latin typeface="Times New Roman" panose="02020603050405020304" pitchFamily="18" charset="0"/>
                <a:cs typeface="Times New Roman" panose="02020603050405020304" pitchFamily="18" charset="0"/>
              </a:rPr>
              <a:t>Our Smart Recommendation System introduces innovative solutions to the complex task of Carrier-Shipper Matching.</a:t>
            </a:r>
          </a:p>
          <a:p>
            <a:pPr lvl="1" algn="just"/>
            <a:r>
              <a:rPr lang="en-US" dirty="0">
                <a:latin typeface="Times New Roman" panose="02020603050405020304" pitchFamily="18" charset="0"/>
                <a:cs typeface="Times New Roman" panose="02020603050405020304" pitchFamily="18" charset="0"/>
              </a:rPr>
              <a:t>It significantly enhances efficiency, reduces costs and optimizes resource allocation</a:t>
            </a:r>
            <a:r>
              <a:rPr lang="en-US" dirty="0" smtClean="0">
                <a:latin typeface="Times New Roman" panose="02020603050405020304" pitchFamily="18" charset="0"/>
                <a:cs typeface="Times New Roman" panose="02020603050405020304" pitchFamily="18" charset="0"/>
              </a:rPr>
              <a:t>.</a:t>
            </a:r>
          </a:p>
          <a:p>
            <a:pPr marL="457200" lvl="1" indent="0" algn="just">
              <a:buNone/>
            </a:pP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Data-Driven Decision Making</a:t>
            </a:r>
            <a:r>
              <a:rPr lang="en-US" dirty="0">
                <a:latin typeface="Times New Roman" panose="02020603050405020304" pitchFamily="18" charset="0"/>
                <a:cs typeface="Times New Roman" panose="02020603050405020304" pitchFamily="18" charset="0"/>
              </a:rPr>
              <a:t>:</a:t>
            </a:r>
          </a:p>
          <a:p>
            <a:pPr lvl="1" algn="just"/>
            <a:r>
              <a:rPr lang="en-US" dirty="0">
                <a:latin typeface="Times New Roman" panose="02020603050405020304" pitchFamily="18" charset="0"/>
                <a:cs typeface="Times New Roman" panose="02020603050405020304" pitchFamily="18" charset="0"/>
              </a:rPr>
              <a:t>We have demonstrated the power of data-driven decision-making, which allows for real-time adjustments and proactive problem-solving.</a:t>
            </a:r>
          </a:p>
          <a:p>
            <a:pPr marL="457200" lvl="1" indent="0" algn="just">
              <a:buNone/>
            </a:pPr>
            <a:endParaRPr lang="en-US" dirty="0">
              <a:latin typeface="Times New Roman" panose="02020603050405020304" pitchFamily="18" charset="0"/>
              <a:cs typeface="Times New Roman" panose="02020603050405020304" pitchFamily="18" charset="0"/>
            </a:endParaRPr>
          </a:p>
          <a:p>
            <a:pPr marL="457200" lvl="1" indent="0" algn="just">
              <a:buNone/>
            </a:pP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a:t>
            </a:r>
            <a:r>
              <a:rPr lang="en-IN">
                <a:ln>
                  <a:solidFill>
                    <a:schemeClr val="bg1"/>
                  </a:solidFill>
                </a:ln>
                <a:solidFill>
                  <a:schemeClr val="bg1"/>
                </a:solidFill>
              </a:rPr>
              <a:t>of CSE</a:t>
            </a:r>
            <a:r>
              <a:rPr lang="en-IN" dirty="0">
                <a:ln>
                  <a:solidFill>
                    <a:schemeClr val="bg1"/>
                  </a:solidFill>
                </a:ln>
                <a:solidFill>
                  <a:schemeClr val="bg1"/>
                </a:solidFill>
              </a:rPr>
              <a:t>, SVIT                                                                                                                                                                                     </a:t>
            </a:r>
            <a:fld id="{A779D412-7551-4DA0-A19D-519BB8214474}" type="slidenum">
              <a:rPr lang="en-IN" smtClean="0">
                <a:ln>
                  <a:solidFill>
                    <a:schemeClr val="bg1"/>
                  </a:solidFill>
                </a:ln>
                <a:solidFill>
                  <a:schemeClr val="bg1"/>
                </a:solidFill>
              </a:rPr>
              <a:pPr/>
              <a:t>26</a:t>
            </a:fld>
            <a:endParaRPr lang="en-IN" dirty="0">
              <a:ln>
                <a:solidFill>
                  <a:schemeClr val="bg1"/>
                </a:solidFill>
              </a:ln>
              <a:solidFill>
                <a:schemeClr val="bg1"/>
              </a:solidFill>
            </a:endParaRPr>
          </a:p>
        </p:txBody>
      </p:sp>
    </p:spTree>
    <p:extLst>
      <p:ext uri="{BB962C8B-B14F-4D97-AF65-F5344CB8AC3E}">
        <p14:creationId xmlns:p14="http://schemas.microsoft.com/office/powerpoint/2010/main" val="414622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References</a:t>
            </a: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395141" y="1449019"/>
            <a:ext cx="11265816" cy="4720562"/>
          </a:xfrm>
        </p:spPr>
        <p:txBody>
          <a:bodyPr>
            <a:noAutofit/>
          </a:bodyPr>
          <a:lstStyle/>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Roy and Dutta, “A systematic review and research perspective on recommender systems”, Journal of Big Data ,2022.</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Muhammad Zain Malik, “Artificial Intelligence based System on enhancing the Capabilities of Transport System: A Systemic Literature Review” 023 IEEE Symposium on Industrial Electronics &amp; Applications (ISIEA) 2023 IEEE Ali </a:t>
            </a:r>
            <a:r>
              <a:rPr lang="en-US" sz="2000" dirty="0" err="1">
                <a:latin typeface="Times New Roman" panose="02020603050405020304" pitchFamily="18" charset="0"/>
                <a:cs typeface="Times New Roman" panose="02020603050405020304" pitchFamily="18" charset="0"/>
              </a:rPr>
              <a:t>Yahyaouy</a:t>
            </a:r>
            <a:r>
              <a:rPr lang="en-US" sz="2000" dirty="0">
                <a:latin typeface="Times New Roman" panose="02020603050405020304" pitchFamily="18" charset="0"/>
                <a:cs typeface="Times New Roman" panose="02020603050405020304" pitchFamily="18" charset="0"/>
              </a:rPr>
              <a:t>, Deep Based Recommender System For Relevant K Pick-up Points,  IEEE </a:t>
            </a:r>
            <a:r>
              <a:rPr lang="en-US" sz="2000" dirty="0" err="1">
                <a:latin typeface="Times New Roman" panose="02020603050405020304" pitchFamily="18" charset="0"/>
                <a:cs typeface="Times New Roman" panose="02020603050405020304" pitchFamily="18" charset="0"/>
              </a:rPr>
              <a:t>Xplore</a:t>
            </a:r>
            <a:r>
              <a:rPr lang="en-US" sz="2000" dirty="0">
                <a:latin typeface="Times New Roman" panose="02020603050405020304" pitchFamily="18" charset="0"/>
                <a:cs typeface="Times New Roman" panose="02020603050405020304" pitchFamily="18" charset="0"/>
              </a:rPr>
              <a:t>.</a:t>
            </a:r>
          </a:p>
          <a:p>
            <a:pPr marL="457200" indent="-457200" algn="just">
              <a:buFont typeface="+mj-lt"/>
              <a:buAutoNum type="arabicPeriod"/>
            </a:pPr>
            <a:r>
              <a:rPr lang="en-US" sz="2000" dirty="0" err="1">
                <a:latin typeface="Times New Roman" panose="02020603050405020304" pitchFamily="18" charset="0"/>
                <a:cs typeface="Times New Roman" panose="02020603050405020304" pitchFamily="18" charset="0"/>
              </a:rPr>
              <a:t>R.Santhiya</a:t>
            </a:r>
            <a:r>
              <a:rPr lang="en-US" sz="2000" dirty="0">
                <a:latin typeface="Times New Roman" panose="02020603050405020304" pitchFamily="18" charset="0"/>
                <a:cs typeface="Times New Roman" panose="02020603050405020304" pitchFamily="18" charset="0"/>
              </a:rPr>
              <a:t>, Machine Learning Techniques for Intelligent Transportation Systems-An overview, 12th International Conference on Computing Communication and Networking Technologies (ICCCNT), 2021 IEEE </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Philipp Probst, </a:t>
            </a:r>
            <a:r>
              <a:rPr lang="en-US" sz="2000" dirty="0" err="1">
                <a:latin typeface="Times New Roman" panose="02020603050405020304" pitchFamily="18" charset="0"/>
                <a:cs typeface="Times New Roman" panose="02020603050405020304" pitchFamily="18" charset="0"/>
              </a:rPr>
              <a:t>Multilabel</a:t>
            </a:r>
            <a:r>
              <a:rPr lang="en-US" sz="2000" dirty="0">
                <a:latin typeface="Times New Roman" panose="02020603050405020304" pitchFamily="18" charset="0"/>
                <a:cs typeface="Times New Roman" panose="02020603050405020304" pitchFamily="18" charset="0"/>
              </a:rPr>
              <a:t> Classification with R Package </a:t>
            </a:r>
            <a:r>
              <a:rPr lang="en-US" sz="2000" dirty="0" err="1">
                <a:latin typeface="Times New Roman" panose="02020603050405020304" pitchFamily="18" charset="0"/>
                <a:cs typeface="Times New Roman" panose="02020603050405020304" pitchFamily="18" charset="0"/>
              </a:rPr>
              <a:t>mlr</a:t>
            </a:r>
            <a:r>
              <a:rPr lang="en-US" sz="2000" dirty="0">
                <a:latin typeface="Times New Roman" panose="02020603050405020304" pitchFamily="18" charset="0"/>
                <a:cs typeface="Times New Roman" panose="02020603050405020304" pitchFamily="18" charset="0"/>
              </a:rPr>
              <a:t>, The R Journal, 2017.</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Lauren Jennifer </a:t>
            </a:r>
            <a:r>
              <a:rPr lang="en-US" sz="2000" dirty="0" err="1">
                <a:latin typeface="Times New Roman" panose="02020603050405020304" pitchFamily="18" charset="0"/>
                <a:cs typeface="Times New Roman" panose="02020603050405020304" pitchFamily="18" charset="0"/>
              </a:rPr>
              <a:t>Fellin</a:t>
            </a:r>
            <a:r>
              <a:rPr lang="en-US" sz="2000" dirty="0">
                <a:latin typeface="Times New Roman" panose="02020603050405020304" pitchFamily="18" charset="0"/>
                <a:cs typeface="Times New Roman" panose="02020603050405020304" pitchFamily="18" charset="0"/>
              </a:rPr>
              <a:t> and Kai-Wei Lin, “A Recommendation System for Carrier-Shipper Matching, Based on supply chain mechanism”, 2022.</a:t>
            </a:r>
            <a:endParaRPr lang="en-US" sz="2400" dirty="0">
              <a:latin typeface="Times New Roman" panose="02020603050405020304" pitchFamily="18" charset="0"/>
              <a:cs typeface="Times New Roman" panose="02020603050405020304" pitchFamily="18" charset="0"/>
            </a:endParaRPr>
          </a:p>
          <a:p>
            <a:pPr marL="342900" indent="-342900" algn="just"/>
            <a:endParaRPr 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a:t>
            </a:r>
            <a:r>
              <a:rPr lang="en-IN">
                <a:ln>
                  <a:solidFill>
                    <a:schemeClr val="bg1"/>
                  </a:solidFill>
                </a:ln>
                <a:solidFill>
                  <a:schemeClr val="bg1"/>
                </a:solidFill>
              </a:rPr>
              <a:t>of CSE</a:t>
            </a:r>
            <a:r>
              <a:rPr lang="en-IN" dirty="0">
                <a:ln>
                  <a:solidFill>
                    <a:schemeClr val="bg1"/>
                  </a:solidFill>
                </a:ln>
                <a:solidFill>
                  <a:schemeClr val="bg1"/>
                </a:solidFill>
              </a:rPr>
              <a:t>, SVIT                                                                                                                                                                                     </a:t>
            </a:r>
            <a:fld id="{A779D412-7551-4DA0-A19D-519BB8214474}" type="slidenum">
              <a:rPr lang="en-IN" smtClean="0">
                <a:ln>
                  <a:solidFill>
                    <a:schemeClr val="bg1"/>
                  </a:solidFill>
                </a:ln>
                <a:solidFill>
                  <a:schemeClr val="bg1"/>
                </a:solidFill>
              </a:rPr>
              <a:pPr/>
              <a:t>27</a:t>
            </a:fld>
            <a:endParaRPr lang="en-IN" dirty="0">
              <a:ln>
                <a:solidFill>
                  <a:schemeClr val="bg1"/>
                </a:solidFill>
              </a:ln>
              <a:solidFill>
                <a:schemeClr val="bg1"/>
              </a:solidFill>
            </a:endParaRPr>
          </a:p>
        </p:txBody>
      </p:sp>
    </p:spTree>
    <p:extLst>
      <p:ext uri="{BB962C8B-B14F-4D97-AF65-F5344CB8AC3E}">
        <p14:creationId xmlns:p14="http://schemas.microsoft.com/office/powerpoint/2010/main" val="1428998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Introduction</a:t>
            </a: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395141" y="1449019"/>
            <a:ext cx="11265816" cy="4720562"/>
          </a:xfrm>
        </p:spPr>
        <p:txBody>
          <a:bodyPr>
            <a:normAutofit/>
          </a:bodyPr>
          <a:lstStyle/>
          <a:p>
            <a:pPr marL="342900" indent="-342900" algn="just">
              <a:buFont typeface="Wingdings" panose="05000000000000000000" pitchFamily="2" charset="2"/>
              <a:buChar char="§"/>
            </a:pPr>
            <a:r>
              <a:rPr lang="en-US" dirty="0">
                <a:solidFill>
                  <a:srgbClr val="333333"/>
                </a:solidFill>
                <a:latin typeface="Times New Roman" panose="02020603050405020304" pitchFamily="18" charset="0"/>
                <a:cs typeface="Times New Roman" panose="02020603050405020304" pitchFamily="18" charset="0"/>
              </a:rPr>
              <a:t>The "Smart Recommendation System for Carrier Shipping Matching" is a sophisticated solution designed to streamline the process of selecting the optimal shipping carrier for each package.</a:t>
            </a:r>
          </a:p>
          <a:p>
            <a:pPr marL="0" indent="0" algn="just">
              <a:buNone/>
            </a:pPr>
            <a:endParaRPr lang="en-US" dirty="0">
              <a:solidFill>
                <a:srgbClr val="333333"/>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dirty="0">
                <a:solidFill>
                  <a:srgbClr val="333333"/>
                </a:solidFill>
                <a:latin typeface="Times New Roman" panose="02020603050405020304" pitchFamily="18" charset="0"/>
                <a:cs typeface="Times New Roman" panose="02020603050405020304" pitchFamily="18" charset="0"/>
              </a:rPr>
              <a:t>Leveraging a combination of historical data, real-time tracking and advanced machine learning techniques, this system aims to provide users with accurate and data-driven carrier recommendations that align with their specific shipping requirements.</a:t>
            </a:r>
          </a:p>
          <a:p>
            <a:endParaRPr lang="en-IN" dirty="0"/>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a:t>
            </a:r>
            <a:r>
              <a:rPr lang="en-IN">
                <a:ln>
                  <a:solidFill>
                    <a:schemeClr val="bg1"/>
                  </a:solidFill>
                </a:ln>
                <a:solidFill>
                  <a:schemeClr val="bg1"/>
                </a:solidFill>
              </a:rPr>
              <a:t>of CSE</a:t>
            </a:r>
            <a:r>
              <a:rPr lang="en-IN" dirty="0">
                <a:ln>
                  <a:solidFill>
                    <a:schemeClr val="bg1"/>
                  </a:solidFill>
                </a:ln>
                <a:solidFill>
                  <a:schemeClr val="bg1"/>
                </a:solidFill>
              </a:rPr>
              <a:t>, SVIT                                                                                                                                                                                     </a:t>
            </a:r>
            <a:fld id="{A779D412-7551-4DA0-A19D-519BB8214474}" type="slidenum">
              <a:rPr lang="en-IN" smtClean="0">
                <a:ln>
                  <a:solidFill>
                    <a:schemeClr val="bg1"/>
                  </a:solidFill>
                </a:ln>
                <a:solidFill>
                  <a:schemeClr val="bg1"/>
                </a:solidFill>
              </a:rPr>
              <a:pPr/>
              <a:t>3</a:t>
            </a:fld>
            <a:endParaRPr lang="en-IN" dirty="0">
              <a:ln>
                <a:solidFill>
                  <a:schemeClr val="bg1"/>
                </a:solidFill>
              </a:ln>
              <a:solidFill>
                <a:schemeClr val="bg1"/>
              </a:solidFill>
            </a:endParaRPr>
          </a:p>
        </p:txBody>
      </p:sp>
      <p:pic>
        <p:nvPicPr>
          <p:cNvPr id="8" name="Picture 2" descr="Information Processing Concept Big Data Capturing Storage And Analysis  Stock Illustration - Download Image Now - iStock"/>
          <p:cNvPicPr>
            <a:picLocks noChangeAspect="1" noChangeArrowheads="1"/>
          </p:cNvPicPr>
          <p:nvPr/>
        </p:nvPicPr>
        <p:blipFill rotWithShape="1">
          <a:blip r:embed="rId3">
            <a:extLst>
              <a:ext uri="{28A0092B-C50C-407E-A947-70E740481C1C}">
                <a14:useLocalDpi xmlns:a14="http://schemas.microsoft.com/office/drawing/2010/main" val="0"/>
              </a:ext>
            </a:extLst>
          </a:blip>
          <a:srcRect l="16449" t="15768" r="15904" b="34885"/>
          <a:stretch/>
        </p:blipFill>
        <p:spPr bwMode="auto">
          <a:xfrm>
            <a:off x="9763923" y="4785754"/>
            <a:ext cx="1897034" cy="1383827"/>
          </a:xfrm>
          <a:prstGeom prst="rect">
            <a:avLst/>
          </a:prstGeom>
          <a:solidFill>
            <a:schemeClr val="bg1">
              <a:lumMod val="85000"/>
            </a:schemeClr>
          </a:solidFill>
        </p:spPr>
      </p:pic>
    </p:spTree>
    <p:extLst>
      <p:ext uri="{BB962C8B-B14F-4D97-AF65-F5344CB8AC3E}">
        <p14:creationId xmlns:p14="http://schemas.microsoft.com/office/powerpoint/2010/main" val="3121692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Problem statement</a:t>
            </a: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395141" y="1449019"/>
            <a:ext cx="11265816" cy="4720562"/>
          </a:xfrm>
        </p:spPr>
        <p:txBody>
          <a:bodyPr>
            <a:normAutofit/>
          </a:bodyPr>
          <a:lstStyle/>
          <a:p>
            <a:pPr algn="just"/>
            <a:r>
              <a:rPr lang="en-US" dirty="0">
                <a:latin typeface="Times New Roman" panose="02020603050405020304" pitchFamily="18" charset="0"/>
                <a:cs typeface="Times New Roman" panose="02020603050405020304" pitchFamily="18" charset="0"/>
              </a:rPr>
              <a:t>“Design and implement an intelligent recommendation system that can efficiently match carriers (freight transportation providers) with shippers (companies or individuals looking to ship goods) based on their specific needs, preferences, and operational constraints. The system should take into account various parameters, such as cargo type, delivery timeline, geographical location, carrier capacity and pricing.”</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a:t>
            </a:r>
            <a:r>
              <a:rPr lang="en-IN">
                <a:ln>
                  <a:solidFill>
                    <a:schemeClr val="bg1"/>
                  </a:solidFill>
                </a:ln>
                <a:solidFill>
                  <a:schemeClr val="bg1"/>
                </a:solidFill>
              </a:rPr>
              <a:t>of CSE</a:t>
            </a:r>
            <a:r>
              <a:rPr lang="en-IN" dirty="0">
                <a:ln>
                  <a:solidFill>
                    <a:schemeClr val="bg1"/>
                  </a:solidFill>
                </a:ln>
                <a:solidFill>
                  <a:schemeClr val="bg1"/>
                </a:solidFill>
              </a:rPr>
              <a:t>, SVIT                                                                                                                                                                                     </a:t>
            </a:r>
            <a:fld id="{A779D412-7551-4DA0-A19D-519BB8214474}" type="slidenum">
              <a:rPr lang="en-IN" smtClean="0">
                <a:ln>
                  <a:solidFill>
                    <a:schemeClr val="bg1"/>
                  </a:solidFill>
                </a:ln>
                <a:solidFill>
                  <a:schemeClr val="bg1"/>
                </a:solidFill>
              </a:rPr>
              <a:pPr/>
              <a:t>4</a:t>
            </a:fld>
            <a:endParaRPr lang="en-IN" dirty="0">
              <a:ln>
                <a:solidFill>
                  <a:schemeClr val="bg1"/>
                </a:solidFill>
              </a:ln>
              <a:solidFill>
                <a:schemeClr val="bg1"/>
              </a:solidFill>
            </a:endParaRPr>
          </a:p>
        </p:txBody>
      </p:sp>
      <p:pic>
        <p:nvPicPr>
          <p:cNvPr id="8" name="Picture 6" descr="Perform Cost Optimization On Your Cloud Environments To, 56% OF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2949" y="4523637"/>
            <a:ext cx="2685218" cy="1727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8745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Literature Survey </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a:t>
            </a:r>
            <a:r>
              <a:rPr lang="en-IN">
                <a:ln>
                  <a:solidFill>
                    <a:schemeClr val="bg1"/>
                  </a:solidFill>
                </a:ln>
                <a:solidFill>
                  <a:schemeClr val="bg1"/>
                </a:solidFill>
              </a:rPr>
              <a:t>of CSE</a:t>
            </a:r>
            <a:r>
              <a:rPr lang="en-IN" dirty="0">
                <a:ln>
                  <a:solidFill>
                    <a:schemeClr val="bg1"/>
                  </a:solidFill>
                </a:ln>
                <a:solidFill>
                  <a:schemeClr val="bg1"/>
                </a:solidFill>
              </a:rPr>
              <a:t>, SVIT                                                                                                                                                                                     </a:t>
            </a:r>
            <a:fld id="{A779D412-7551-4DA0-A19D-519BB8214474}" type="slidenum">
              <a:rPr lang="en-IN" smtClean="0">
                <a:ln>
                  <a:solidFill>
                    <a:schemeClr val="bg1"/>
                  </a:solidFill>
                </a:ln>
                <a:solidFill>
                  <a:schemeClr val="bg1"/>
                </a:solidFill>
              </a:rPr>
              <a:pPr/>
              <a:t>5</a:t>
            </a:fld>
            <a:endParaRPr lang="en-IN" dirty="0">
              <a:ln>
                <a:solidFill>
                  <a:schemeClr val="bg1"/>
                </a:solidFill>
              </a:ln>
              <a:solidFill>
                <a:schemeClr val="bg1"/>
              </a:solidFill>
            </a:endParaRPr>
          </a:p>
        </p:txBody>
      </p:sp>
      <p:pic>
        <p:nvPicPr>
          <p:cNvPr id="12" name="table"/>
          <p:cNvPicPr>
            <a:picLocks noChangeAspect="1"/>
          </p:cNvPicPr>
          <p:nvPr/>
        </p:nvPicPr>
        <p:blipFill>
          <a:blip r:embed="rId3"/>
          <a:stretch>
            <a:fillRect/>
          </a:stretch>
        </p:blipFill>
        <p:spPr>
          <a:xfrm>
            <a:off x="601435" y="1284838"/>
            <a:ext cx="10515600" cy="370840"/>
          </a:xfrm>
          <a:prstGeom prst="rect">
            <a:avLst/>
          </a:prstGeom>
        </p:spPr>
      </p:pic>
      <p:pic>
        <p:nvPicPr>
          <p:cNvPr id="13" name="table"/>
          <p:cNvPicPr>
            <a:picLocks noChangeAspect="1"/>
          </p:cNvPicPr>
          <p:nvPr/>
        </p:nvPicPr>
        <p:blipFill>
          <a:blip r:embed="rId4"/>
          <a:stretch>
            <a:fillRect/>
          </a:stretch>
        </p:blipFill>
        <p:spPr>
          <a:xfrm>
            <a:off x="601435" y="1865685"/>
            <a:ext cx="10515600" cy="4475162"/>
          </a:xfrm>
          <a:prstGeom prst="rect">
            <a:avLst/>
          </a:prstGeom>
        </p:spPr>
      </p:pic>
    </p:spTree>
    <p:extLst>
      <p:ext uri="{BB962C8B-B14F-4D97-AF65-F5344CB8AC3E}">
        <p14:creationId xmlns:p14="http://schemas.microsoft.com/office/powerpoint/2010/main" val="3708083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Literature Survey </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6</a:t>
            </a:fld>
            <a:endParaRPr lang="en-IN" dirty="0">
              <a:ln>
                <a:solidFill>
                  <a:schemeClr val="bg1"/>
                </a:solidFill>
              </a:ln>
              <a:solidFill>
                <a:schemeClr val="bg1"/>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3254719890"/>
              </p:ext>
            </p:extLst>
          </p:nvPr>
        </p:nvGraphicFramePr>
        <p:xfrm>
          <a:off x="838200" y="2151651"/>
          <a:ext cx="10515600" cy="3895467"/>
        </p:xfrm>
        <a:graphic>
          <a:graphicData uri="http://schemas.openxmlformats.org/drawingml/2006/table">
            <a:tbl>
              <a:tblPr firstRow="1" bandRow="1">
                <a:tableStyleId>{5940675A-B579-460E-94D1-54222C63F5DA}</a:tableStyleId>
              </a:tblPr>
              <a:tblGrid>
                <a:gridCol w="1870494">
                  <a:extLst>
                    <a:ext uri="{9D8B030D-6E8A-4147-A177-3AD203B41FA5}">
                      <a16:colId xmlns:a16="http://schemas.microsoft.com/office/drawing/2014/main" val="4194046813"/>
                    </a:ext>
                  </a:extLst>
                </a:gridCol>
                <a:gridCol w="3114136">
                  <a:extLst>
                    <a:ext uri="{9D8B030D-6E8A-4147-A177-3AD203B41FA5}">
                      <a16:colId xmlns:a16="http://schemas.microsoft.com/office/drawing/2014/main" val="1880934811"/>
                    </a:ext>
                  </a:extLst>
                </a:gridCol>
                <a:gridCol w="5530970">
                  <a:extLst>
                    <a:ext uri="{9D8B030D-6E8A-4147-A177-3AD203B41FA5}">
                      <a16:colId xmlns:a16="http://schemas.microsoft.com/office/drawing/2014/main" val="1866899457"/>
                    </a:ext>
                  </a:extLst>
                </a:gridCol>
              </a:tblGrid>
              <a:tr h="2596978">
                <a:tc>
                  <a:txBody>
                    <a:bodyPr/>
                    <a:lstStyle/>
                    <a:p>
                      <a:pPr algn="just"/>
                      <a:endParaRPr lang="en-US" sz="1800" dirty="0" smtClean="0">
                        <a:latin typeface="Times New Roman" panose="02020603050405020304" pitchFamily="18" charset="0"/>
                        <a:cs typeface="Times New Roman" panose="02020603050405020304" pitchFamily="18" charset="0"/>
                      </a:endParaRPr>
                    </a:p>
                    <a:p>
                      <a:pPr marL="0" indent="0" algn="ctr">
                        <a:buFont typeface="+mj-lt"/>
                        <a:buNone/>
                      </a:pPr>
                      <a:r>
                        <a:rPr lang="en-US" sz="1800" dirty="0" smtClean="0">
                          <a:latin typeface="Times New Roman" panose="02020603050405020304" pitchFamily="18" charset="0"/>
                          <a:cs typeface="Times New Roman" panose="02020603050405020304" pitchFamily="18" charset="0"/>
                        </a:rPr>
                        <a:t>A Recommendation System for Carrier-Shipper Matching, Based on supply </a:t>
                      </a:r>
                      <a:r>
                        <a:rPr lang="en-US" sz="1800" smtClean="0">
                          <a:latin typeface="Times New Roman" panose="02020603050405020304" pitchFamily="18" charset="0"/>
                          <a:cs typeface="Times New Roman" panose="02020603050405020304" pitchFamily="18" charset="0"/>
                        </a:rPr>
                        <a:t>chain mechanism, 2022</a:t>
                      </a:r>
                      <a:endParaRPr lang="en-US" sz="2000" dirty="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US" sz="1800" dirty="0" smtClean="0">
                          <a:latin typeface="Times New Roman" panose="02020603050405020304" pitchFamily="18" charset="0"/>
                          <a:cs typeface="Times New Roman" panose="02020603050405020304" pitchFamily="18" charset="0"/>
                        </a:rPr>
                        <a:t>       Lauren Jennifer </a:t>
                      </a:r>
                      <a:r>
                        <a:rPr lang="en-US" sz="1800" dirty="0" err="1" smtClean="0">
                          <a:latin typeface="Times New Roman" panose="02020603050405020304" pitchFamily="18" charset="0"/>
                          <a:cs typeface="Times New Roman" panose="02020603050405020304" pitchFamily="18" charset="0"/>
                        </a:rPr>
                        <a:t>Fellin</a:t>
                      </a:r>
                      <a:r>
                        <a:rPr lang="en-US" sz="1800" dirty="0" smtClean="0">
                          <a:latin typeface="Times New Roman" panose="02020603050405020304" pitchFamily="18" charset="0"/>
                          <a:cs typeface="Times New Roman" panose="02020603050405020304" pitchFamily="18" charset="0"/>
                        </a:rPr>
                        <a:t> </a:t>
                      </a:r>
                    </a:p>
                  </a:txBody>
                  <a:tcPr/>
                </a:tc>
                <a:tc>
                  <a:txBody>
                    <a:bodyPr/>
                    <a:lstStyle/>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3 Phase Selection Criteria:</a:t>
                      </a:r>
                    </a:p>
                    <a:p>
                      <a:pPr marL="0" indent="0" algn="just">
                        <a:buFont typeface="Arial" panose="020B0604020202020204" pitchFamily="34" charset="0"/>
                        <a:buNone/>
                      </a:pPr>
                      <a:r>
                        <a:rPr lang="en-US" baseline="0" dirty="0" smtClean="0">
                          <a:latin typeface="Times New Roman" panose="02020603050405020304" pitchFamily="18" charset="0"/>
                          <a:cs typeface="Times New Roman" panose="02020603050405020304" pitchFamily="18" charset="0"/>
                        </a:rPr>
                        <a:t>          General availability</a:t>
                      </a:r>
                    </a:p>
                    <a:p>
                      <a:pPr marL="0" indent="0" algn="just">
                        <a:buFont typeface="Arial" panose="020B0604020202020204" pitchFamily="34" charset="0"/>
                        <a:buNone/>
                      </a:pPr>
                      <a:r>
                        <a:rPr lang="en-US" baseline="0" dirty="0" smtClean="0">
                          <a:latin typeface="Times New Roman" panose="02020603050405020304" pitchFamily="18" charset="0"/>
                          <a:cs typeface="Times New Roman" panose="02020603050405020304" pitchFamily="18" charset="0"/>
                        </a:rPr>
                        <a:t>          Criteria based  filtration</a:t>
                      </a:r>
                    </a:p>
                    <a:p>
                      <a:pPr marL="0" indent="0" algn="just">
                        <a:buFont typeface="Arial" panose="020B0604020202020204" pitchFamily="34" charset="0"/>
                        <a:buNone/>
                      </a:pPr>
                      <a:r>
                        <a:rPr lang="en-US" baseline="0" dirty="0" smtClean="0">
                          <a:latin typeface="Times New Roman" panose="02020603050405020304" pitchFamily="18" charset="0"/>
                          <a:cs typeface="Times New Roman" panose="02020603050405020304" pitchFamily="18" charset="0"/>
                        </a:rPr>
                        <a:t>          Key sub-criteria</a:t>
                      </a:r>
                    </a:p>
                    <a:p>
                      <a:pPr marL="0" indent="0" algn="just">
                        <a:buFont typeface="Arial" panose="020B0604020202020204" pitchFamily="34" charset="0"/>
                        <a:buNone/>
                      </a:pPr>
                      <a:endParaRPr lang="en-US" baseline="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Automate the process and start leveraging the analysis of both the historical and real-time data to continuously improve carrier-shipper matching</a:t>
                      </a:r>
                    </a:p>
                  </a:txBody>
                  <a:tcPr/>
                </a:tc>
                <a:extLst>
                  <a:ext uri="{0D108BD9-81ED-4DB2-BD59-A6C34878D82A}">
                    <a16:rowId xmlns:a16="http://schemas.microsoft.com/office/drawing/2014/main" val="3802299132"/>
                  </a:ext>
                </a:extLst>
              </a:tr>
              <a:tr h="1298489">
                <a:tc>
                  <a:txBody>
                    <a:bodyPr/>
                    <a:lstStyle/>
                    <a:p>
                      <a:pPr algn="ctr"/>
                      <a:r>
                        <a:rPr lang="en-US" dirty="0" smtClean="0">
                          <a:latin typeface="Times New Roman" panose="02020603050405020304" pitchFamily="18" charset="0"/>
                          <a:cs typeface="Times New Roman" panose="02020603050405020304" pitchFamily="18" charset="0"/>
                        </a:rPr>
                        <a:t>Other</a:t>
                      </a:r>
                      <a:r>
                        <a:rPr lang="en-US" baseline="0" dirty="0" smtClean="0">
                          <a:latin typeface="Times New Roman" panose="02020603050405020304" pitchFamily="18" charset="0"/>
                          <a:cs typeface="Times New Roman" panose="02020603050405020304" pitchFamily="18" charset="0"/>
                        </a:rPr>
                        <a:t> Recommendation systems</a:t>
                      </a:r>
                      <a:endParaRPr lang="en-US" dirty="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Netflix,</a:t>
                      </a:r>
                      <a:r>
                        <a:rPr lang="en-US" sz="1800" baseline="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movie streaming service is a good example of a recommendation systems.</a:t>
                      </a:r>
                    </a:p>
                  </a:txBody>
                  <a:tcPr/>
                </a:tc>
                <a:tc>
                  <a:txBody>
                    <a:bodyPr/>
                    <a:lstStyle/>
                    <a:p>
                      <a:pPr marL="285750" indent="-285750" algn="just">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Netflix’s show recommendation system was developed by data mining subscriber star ratings of shows or movies they watched.</a:t>
                      </a:r>
                    </a:p>
                  </a:txBody>
                  <a:tcPr/>
                </a:tc>
                <a:extLst>
                  <a:ext uri="{0D108BD9-81ED-4DB2-BD59-A6C34878D82A}">
                    <a16:rowId xmlns:a16="http://schemas.microsoft.com/office/drawing/2014/main" val="2467474580"/>
                  </a:ext>
                </a:extLst>
              </a:tr>
            </a:tbl>
          </a:graphicData>
        </a:graphic>
      </p:graphicFrame>
      <p:graphicFrame>
        <p:nvGraphicFramePr>
          <p:cNvPr id="11" name="Content Placeholder 8"/>
          <p:cNvGraphicFramePr>
            <a:graphicFrameLocks/>
          </p:cNvGraphicFramePr>
          <p:nvPr>
            <p:extLst>
              <p:ext uri="{D42A27DB-BD31-4B8C-83A1-F6EECF244321}">
                <p14:modId xmlns:p14="http://schemas.microsoft.com/office/powerpoint/2010/main" val="1131305200"/>
              </p:ext>
            </p:extLst>
          </p:nvPr>
        </p:nvGraphicFramePr>
        <p:xfrm>
          <a:off x="838200" y="1554562"/>
          <a:ext cx="10515600" cy="370840"/>
        </p:xfrm>
        <a:graphic>
          <a:graphicData uri="http://schemas.openxmlformats.org/drawingml/2006/table">
            <a:tbl>
              <a:tblPr firstRow="1" bandRow="1">
                <a:tableStyleId>{5940675A-B579-460E-94D1-54222C63F5DA}</a:tableStyleId>
              </a:tblPr>
              <a:tblGrid>
                <a:gridCol w="2025770">
                  <a:extLst>
                    <a:ext uri="{9D8B030D-6E8A-4147-A177-3AD203B41FA5}">
                      <a16:colId xmlns:a16="http://schemas.microsoft.com/office/drawing/2014/main" val="4244804819"/>
                    </a:ext>
                  </a:extLst>
                </a:gridCol>
                <a:gridCol w="2950234">
                  <a:extLst>
                    <a:ext uri="{9D8B030D-6E8A-4147-A177-3AD203B41FA5}">
                      <a16:colId xmlns:a16="http://schemas.microsoft.com/office/drawing/2014/main" val="240985886"/>
                    </a:ext>
                  </a:extLst>
                </a:gridCol>
                <a:gridCol w="5539596">
                  <a:extLst>
                    <a:ext uri="{9D8B030D-6E8A-4147-A177-3AD203B41FA5}">
                      <a16:colId xmlns:a16="http://schemas.microsoft.com/office/drawing/2014/main" val="4161438219"/>
                    </a:ext>
                  </a:extLst>
                </a:gridCol>
              </a:tblGrid>
              <a:tr h="370840">
                <a:tc>
                  <a:txBody>
                    <a:bodyPr/>
                    <a:lstStyle/>
                    <a:p>
                      <a:pPr algn="ctr"/>
                      <a:r>
                        <a:rPr lang="en-US" b="1" dirty="0" smtClean="0">
                          <a:latin typeface="Times New Roman" panose="02020603050405020304" pitchFamily="18" charset="0"/>
                          <a:cs typeface="Times New Roman" panose="02020603050405020304" pitchFamily="18" charset="0"/>
                        </a:rPr>
                        <a:t>Title</a:t>
                      </a:r>
                      <a:r>
                        <a:rPr lang="en-US" b="1" baseline="0" dirty="0" smtClean="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smtClean="0">
                          <a:latin typeface="Times New Roman" panose="02020603050405020304" pitchFamily="18" charset="0"/>
                          <a:cs typeface="Times New Roman" panose="02020603050405020304" pitchFamily="18" charset="0"/>
                        </a:rPr>
                        <a:t>Author</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smtClean="0">
                          <a:latin typeface="Times New Roman" panose="02020603050405020304" pitchFamily="18" charset="0"/>
                          <a:cs typeface="Times New Roman" panose="02020603050405020304" pitchFamily="18" charset="0"/>
                        </a:rPr>
                        <a:t>Key Findings</a:t>
                      </a: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27363491"/>
                  </a:ext>
                </a:extLst>
              </a:tr>
            </a:tbl>
          </a:graphicData>
        </a:graphic>
      </p:graphicFrame>
    </p:spTree>
    <p:extLst>
      <p:ext uri="{BB962C8B-B14F-4D97-AF65-F5344CB8AC3E}">
        <p14:creationId xmlns:p14="http://schemas.microsoft.com/office/powerpoint/2010/main" val="3100195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AEB3E3-61A3-C306-11C0-C5A59D451BC9}"/>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System Requirement Specification</a:t>
            </a:r>
          </a:p>
        </p:txBody>
      </p:sp>
      <p:sp>
        <p:nvSpPr>
          <p:cNvPr id="6" name="TextBox 5">
            <a:extLst>
              <a:ext uri="{FF2B5EF4-FFF2-40B4-BE49-F238E27FC236}">
                <a16:creationId xmlns:a16="http://schemas.microsoft.com/office/drawing/2014/main" id="{FD3A0213-8A9A-2A49-67DE-5E8EB81D739C}"/>
              </a:ext>
            </a:extLst>
          </p:cNvPr>
          <p:cNvSpPr txBox="1"/>
          <p:nvPr/>
        </p:nvSpPr>
        <p:spPr>
          <a:xfrm>
            <a:off x="387991" y="1585411"/>
            <a:ext cx="6094602" cy="584775"/>
          </a:xfrm>
          <a:prstGeom prst="rect">
            <a:avLst/>
          </a:prstGeom>
          <a:noFill/>
        </p:spPr>
        <p:txBody>
          <a:bodyPr wrap="square">
            <a:spAutoFit/>
          </a:bodyPr>
          <a:lstStyle/>
          <a:p>
            <a:r>
              <a:rPr lang="en-IN" sz="3200" b="0" i="0" dirty="0">
                <a:solidFill>
                  <a:srgbClr val="333333"/>
                </a:solidFill>
                <a:effectLst/>
                <a:latin typeface="ff2"/>
              </a:rPr>
              <a:t>HARDWARE REQUIREMENTS</a:t>
            </a:r>
            <a:r>
              <a:rPr lang="en-IN" sz="3200" b="0" i="0" dirty="0">
                <a:solidFill>
                  <a:srgbClr val="000000"/>
                </a:solidFill>
                <a:effectLst/>
                <a:latin typeface="ff2"/>
              </a:rPr>
              <a:t> </a:t>
            </a:r>
            <a:endParaRPr lang="en-IN" sz="3200" dirty="0"/>
          </a:p>
        </p:txBody>
      </p:sp>
      <p:sp>
        <p:nvSpPr>
          <p:cNvPr id="8" name="TextBox 7">
            <a:extLst>
              <a:ext uri="{FF2B5EF4-FFF2-40B4-BE49-F238E27FC236}">
                <a16:creationId xmlns:a16="http://schemas.microsoft.com/office/drawing/2014/main" id="{56BD9FCD-B41C-BA0E-4B4F-66347B6F2404}"/>
              </a:ext>
            </a:extLst>
          </p:cNvPr>
          <p:cNvSpPr txBox="1"/>
          <p:nvPr/>
        </p:nvSpPr>
        <p:spPr>
          <a:xfrm>
            <a:off x="278933" y="2377765"/>
            <a:ext cx="9502629" cy="2862322"/>
          </a:xfrm>
          <a:prstGeom prst="rect">
            <a:avLst/>
          </a:prstGeom>
          <a:noFill/>
        </p:spPr>
        <p:txBody>
          <a:bodyPr wrap="square">
            <a:spAutoFit/>
          </a:bodyPr>
          <a:lstStyle/>
          <a:p>
            <a:pPr algn="just"/>
            <a:r>
              <a:rPr lang="en-IN" sz="2000" dirty="0">
                <a:solidFill>
                  <a:srgbClr val="000000"/>
                </a:solidFill>
                <a:latin typeface="Times New Roman" panose="02020603050405020304" pitchFamily="18" charset="0"/>
                <a:cs typeface="Times New Roman" panose="02020603050405020304" pitchFamily="18" charset="0"/>
              </a:rPr>
              <a:t>1.Processor: Intel i5 2.5 </a:t>
            </a:r>
            <a:r>
              <a:rPr lang="en-IN" sz="2000" dirty="0" err="1">
                <a:solidFill>
                  <a:srgbClr val="000000"/>
                </a:solidFill>
                <a:latin typeface="Times New Roman" panose="02020603050405020304" pitchFamily="18" charset="0"/>
                <a:cs typeface="Times New Roman" panose="02020603050405020304" pitchFamily="18" charset="0"/>
              </a:rPr>
              <a:t>Ghz</a:t>
            </a:r>
            <a:r>
              <a:rPr lang="en-IN" sz="2000" dirty="0">
                <a:solidFill>
                  <a:srgbClr val="000000"/>
                </a:solidFill>
                <a:latin typeface="Times New Roman" panose="02020603050405020304" pitchFamily="18" charset="0"/>
                <a:cs typeface="Times New Roman" panose="02020603050405020304" pitchFamily="18" charset="0"/>
              </a:rPr>
              <a:t> </a:t>
            </a:r>
            <a:r>
              <a:rPr lang="en-IN" sz="2000" dirty="0" err="1">
                <a:solidFill>
                  <a:srgbClr val="000000"/>
                </a:solidFill>
                <a:latin typeface="Times New Roman" panose="02020603050405020304" pitchFamily="18" charset="0"/>
                <a:cs typeface="Times New Roman" panose="02020603050405020304" pitchFamily="18" charset="0"/>
              </a:rPr>
              <a:t>upto</a:t>
            </a:r>
            <a:r>
              <a:rPr lang="en-IN" sz="2000" dirty="0">
                <a:solidFill>
                  <a:srgbClr val="000000"/>
                </a:solidFill>
                <a:latin typeface="Times New Roman" panose="02020603050405020304" pitchFamily="18" charset="0"/>
                <a:cs typeface="Times New Roman" panose="02020603050405020304" pitchFamily="18" charset="0"/>
              </a:rPr>
              <a:t> 3.5Ghz (or AMD equivalent) </a:t>
            </a:r>
          </a:p>
          <a:p>
            <a:pPr marL="457200" indent="-457200" algn="just">
              <a:buAutoNum type="arabicPeriod"/>
            </a:pPr>
            <a:endParaRPr lang="en-IN" sz="2000" dirty="0">
              <a:solidFill>
                <a:srgbClr val="000000"/>
              </a:solidFill>
              <a:latin typeface="Times New Roman" panose="02020603050405020304" pitchFamily="18" charset="0"/>
              <a:cs typeface="Times New Roman" panose="02020603050405020304" pitchFamily="18" charset="0"/>
            </a:endParaRPr>
          </a:p>
          <a:p>
            <a:pPr algn="just"/>
            <a:r>
              <a:rPr lang="en-IN" sz="2000" dirty="0">
                <a:solidFill>
                  <a:srgbClr val="000000"/>
                </a:solidFill>
                <a:latin typeface="Times New Roman" panose="02020603050405020304" pitchFamily="18" charset="0"/>
                <a:cs typeface="Times New Roman" panose="02020603050405020304" pitchFamily="18" charset="0"/>
              </a:rPr>
              <a:t>2. GPU (preferred): dedicated GPU from NVIDIA or AMD with 4GB VRAM</a:t>
            </a:r>
          </a:p>
          <a:p>
            <a:pPr algn="just"/>
            <a:r>
              <a:rPr lang="en-IN" sz="2000" dirty="0">
                <a:solidFill>
                  <a:srgbClr val="000000"/>
                </a:solidFill>
                <a:latin typeface="Times New Roman" panose="02020603050405020304" pitchFamily="18" charset="0"/>
                <a:cs typeface="Times New Roman" panose="02020603050405020304" pitchFamily="18" charset="0"/>
              </a:rPr>
              <a:t> </a:t>
            </a:r>
          </a:p>
          <a:p>
            <a:pPr algn="just"/>
            <a:r>
              <a:rPr lang="en-IN" sz="2000" dirty="0">
                <a:solidFill>
                  <a:srgbClr val="000000"/>
                </a:solidFill>
                <a:latin typeface="Times New Roman" panose="02020603050405020304" pitchFamily="18" charset="0"/>
                <a:cs typeface="Times New Roman" panose="02020603050405020304" pitchFamily="18" charset="0"/>
              </a:rPr>
              <a:t>3. Memory: minimum 8GB RAM </a:t>
            </a:r>
          </a:p>
          <a:p>
            <a:pPr algn="just"/>
            <a:endParaRPr lang="en-IN" sz="2000" dirty="0">
              <a:solidFill>
                <a:srgbClr val="000000"/>
              </a:solidFill>
              <a:latin typeface="Times New Roman" panose="02020603050405020304" pitchFamily="18" charset="0"/>
              <a:cs typeface="Times New Roman" panose="02020603050405020304" pitchFamily="18" charset="0"/>
            </a:endParaRPr>
          </a:p>
          <a:p>
            <a:pPr algn="just"/>
            <a:r>
              <a:rPr lang="en-IN" sz="2000" dirty="0">
                <a:solidFill>
                  <a:srgbClr val="000000"/>
                </a:solidFill>
                <a:latin typeface="Times New Roman" panose="02020603050405020304" pitchFamily="18" charset="0"/>
                <a:cs typeface="Times New Roman" panose="02020603050405020304" pitchFamily="18" charset="0"/>
              </a:rPr>
              <a:t>4. Secondary Storage: minimum 128GB SSD or HDD</a:t>
            </a:r>
          </a:p>
          <a:p>
            <a:pPr algn="just"/>
            <a:r>
              <a:rPr lang="en-IN" sz="2000" dirty="0">
                <a:solidFill>
                  <a:srgbClr val="000000"/>
                </a:solidFill>
                <a:latin typeface="Times New Roman" panose="02020603050405020304" pitchFamily="18" charset="0"/>
                <a:cs typeface="Times New Roman" panose="02020603050405020304" pitchFamily="18" charset="0"/>
              </a:rPr>
              <a:t> </a:t>
            </a:r>
          </a:p>
          <a:p>
            <a:pPr algn="just"/>
            <a:r>
              <a:rPr lang="en-IN" sz="2000" dirty="0">
                <a:solidFill>
                  <a:srgbClr val="000000"/>
                </a:solidFill>
                <a:latin typeface="Times New Roman" panose="02020603050405020304" pitchFamily="18" charset="0"/>
                <a:cs typeface="Times New Roman" panose="02020603050405020304" pitchFamily="18" charset="0"/>
              </a:rPr>
              <a:t>5. Network Connectivity: bandwidth ~ 10 Mbps</a:t>
            </a:r>
          </a:p>
        </p:txBody>
      </p:sp>
      <p:sp>
        <p:nvSpPr>
          <p:cNvPr id="5" name="TextBox 4">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6</a:t>
            </a:fld>
            <a:endParaRPr lang="en-IN" dirty="0">
              <a:ln>
                <a:solidFill>
                  <a:schemeClr val="bg1"/>
                </a:solidFill>
              </a:ln>
              <a:solidFill>
                <a:schemeClr val="bg1"/>
              </a:solidFill>
            </a:endParaRPr>
          </a:p>
        </p:txBody>
      </p:sp>
    </p:spTree>
    <p:extLst>
      <p:ext uri="{BB962C8B-B14F-4D97-AF65-F5344CB8AC3E}">
        <p14:creationId xmlns:p14="http://schemas.microsoft.com/office/powerpoint/2010/main" val="2303730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AEB3E3-61A3-C306-11C0-C5A59D451BC9}"/>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SOFTWARE REQUIREMENTS</a:t>
            </a:r>
          </a:p>
        </p:txBody>
      </p:sp>
      <p:sp>
        <p:nvSpPr>
          <p:cNvPr id="6" name="TextBox 5">
            <a:extLst>
              <a:ext uri="{FF2B5EF4-FFF2-40B4-BE49-F238E27FC236}">
                <a16:creationId xmlns:a16="http://schemas.microsoft.com/office/drawing/2014/main" id="{FD3A0213-8A9A-2A49-67DE-5E8EB81D739C}"/>
              </a:ext>
            </a:extLst>
          </p:cNvPr>
          <p:cNvSpPr txBox="1"/>
          <p:nvPr/>
        </p:nvSpPr>
        <p:spPr>
          <a:xfrm>
            <a:off x="287559" y="1336092"/>
            <a:ext cx="6094602" cy="584775"/>
          </a:xfrm>
          <a:prstGeom prst="rect">
            <a:avLst/>
          </a:prstGeom>
          <a:noFill/>
        </p:spPr>
        <p:txBody>
          <a:bodyPr wrap="square">
            <a:spAutoFit/>
          </a:bodyPr>
          <a:lstStyle/>
          <a:p>
            <a:r>
              <a:rPr lang="en-IN" sz="3200" dirty="0" smtClean="0">
                <a:solidFill>
                  <a:srgbClr val="333333"/>
                </a:solidFill>
                <a:latin typeface="ff2"/>
              </a:rPr>
              <a:t>SOFTWARE</a:t>
            </a:r>
            <a:r>
              <a:rPr lang="en-IN" sz="3200" b="0" i="0" dirty="0" smtClean="0">
                <a:solidFill>
                  <a:srgbClr val="333333"/>
                </a:solidFill>
                <a:effectLst/>
                <a:latin typeface="ff2"/>
              </a:rPr>
              <a:t> </a:t>
            </a:r>
            <a:r>
              <a:rPr lang="en-IN" sz="3200" b="0" i="0" dirty="0">
                <a:solidFill>
                  <a:srgbClr val="333333"/>
                </a:solidFill>
                <a:effectLst/>
                <a:latin typeface="ff2"/>
              </a:rPr>
              <a:t>REQUIREMENTS</a:t>
            </a:r>
            <a:r>
              <a:rPr lang="en-IN" sz="3200" b="0" i="0" dirty="0">
                <a:solidFill>
                  <a:srgbClr val="000000"/>
                </a:solidFill>
                <a:effectLst/>
                <a:latin typeface="ff2"/>
              </a:rPr>
              <a:t> </a:t>
            </a:r>
            <a:endParaRPr lang="en-IN" sz="3200" dirty="0"/>
          </a:p>
        </p:txBody>
      </p:sp>
      <p:sp>
        <p:nvSpPr>
          <p:cNvPr id="8" name="TextBox 7">
            <a:extLst>
              <a:ext uri="{FF2B5EF4-FFF2-40B4-BE49-F238E27FC236}">
                <a16:creationId xmlns:a16="http://schemas.microsoft.com/office/drawing/2014/main" id="{56BD9FCD-B41C-BA0E-4B4F-66347B6F2404}"/>
              </a:ext>
            </a:extLst>
          </p:cNvPr>
          <p:cNvSpPr txBox="1"/>
          <p:nvPr/>
        </p:nvSpPr>
        <p:spPr>
          <a:xfrm>
            <a:off x="287559" y="2170186"/>
            <a:ext cx="9502629" cy="4401205"/>
          </a:xfrm>
          <a:prstGeom prst="rect">
            <a:avLst/>
          </a:prstGeom>
          <a:noFill/>
        </p:spPr>
        <p:txBody>
          <a:bodyPr wrap="square">
            <a:spAutoFit/>
          </a:bodyPr>
          <a:lstStyle/>
          <a:p>
            <a:pPr algn="just"/>
            <a:r>
              <a:rPr lang="en-US" sz="2000" dirty="0">
                <a:solidFill>
                  <a:srgbClr val="000000"/>
                </a:solidFill>
                <a:latin typeface="Arial" panose="020B0604020202020204" pitchFamily="34" charset="0"/>
                <a:cs typeface="Arial" panose="020B0604020202020204" pitchFamily="34" charset="0"/>
              </a:rPr>
              <a:t>1</a:t>
            </a:r>
            <a:r>
              <a:rPr lang="en-US" sz="2000" dirty="0">
                <a:solidFill>
                  <a:srgbClr val="000000"/>
                </a:solidFill>
                <a:latin typeface="Times New Roman" panose="02020603050405020304" pitchFamily="18" charset="0"/>
                <a:cs typeface="Times New Roman" panose="02020603050405020304" pitchFamily="18" charset="0"/>
              </a:rPr>
              <a:t>. Operating System: Operating system acts as the interface between the user </a:t>
            </a:r>
          </a:p>
          <a:p>
            <a:pPr algn="just"/>
            <a:r>
              <a:rPr lang="en-US" sz="2000" dirty="0">
                <a:solidFill>
                  <a:srgbClr val="000000"/>
                </a:solidFill>
                <a:latin typeface="Times New Roman" panose="02020603050405020304" pitchFamily="18" charset="0"/>
                <a:cs typeface="Times New Roman" panose="02020603050405020304" pitchFamily="18" charset="0"/>
              </a:rPr>
              <a:t>programs and the kernel. Windows 8 and above (64 bit) operating system is </a:t>
            </a:r>
          </a:p>
          <a:p>
            <a:pPr algn="just"/>
            <a:r>
              <a:rPr lang="en-US" sz="2000" dirty="0">
                <a:solidFill>
                  <a:srgbClr val="000000"/>
                </a:solidFill>
                <a:latin typeface="Times New Roman" panose="02020603050405020304" pitchFamily="18" charset="0"/>
                <a:cs typeface="Times New Roman" panose="02020603050405020304" pitchFamily="18" charset="0"/>
              </a:rPr>
              <a:t>required. </a:t>
            </a:r>
          </a:p>
          <a:p>
            <a:pPr algn="just"/>
            <a:endParaRPr lang="en-US" sz="2000" dirty="0">
              <a:solidFill>
                <a:srgbClr val="000000"/>
              </a:solidFill>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2. Anaconda: Anaconda is a free and open-source distribution of the Python and </a:t>
            </a:r>
          </a:p>
          <a:p>
            <a:pPr algn="just"/>
            <a:r>
              <a:rPr lang="en-US" sz="2000" dirty="0">
                <a:solidFill>
                  <a:srgbClr val="000000"/>
                </a:solidFill>
                <a:latin typeface="Times New Roman" panose="02020603050405020304" pitchFamily="18" charset="0"/>
                <a:cs typeface="Times New Roman" panose="02020603050405020304" pitchFamily="18" charset="0"/>
              </a:rPr>
              <a:t>R programming languages for scientific computing, that aims to simplify </a:t>
            </a:r>
          </a:p>
          <a:p>
            <a:pPr algn="just"/>
            <a:r>
              <a:rPr lang="en-US" sz="2000" dirty="0">
                <a:solidFill>
                  <a:srgbClr val="000000"/>
                </a:solidFill>
                <a:latin typeface="Times New Roman" panose="02020603050405020304" pitchFamily="18" charset="0"/>
                <a:cs typeface="Times New Roman" panose="02020603050405020304" pitchFamily="18" charset="0"/>
              </a:rPr>
              <a:t>package management and deployment.</a:t>
            </a:r>
          </a:p>
          <a:p>
            <a:pPr algn="just"/>
            <a:endParaRPr lang="en-US" sz="2000" dirty="0">
              <a:solidFill>
                <a:srgbClr val="000000"/>
              </a:solidFill>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3. </a:t>
            </a:r>
            <a:r>
              <a:rPr lang="en-US" sz="2000" dirty="0" err="1">
                <a:solidFill>
                  <a:srgbClr val="000000"/>
                </a:solidFill>
                <a:latin typeface="Times New Roman" panose="02020603050405020304" pitchFamily="18" charset="0"/>
                <a:cs typeface="Times New Roman" panose="02020603050405020304" pitchFamily="18" charset="0"/>
              </a:rPr>
              <a:t>Jupyter</a:t>
            </a:r>
            <a:r>
              <a:rPr lang="en-US" sz="2000" dirty="0">
                <a:solidFill>
                  <a:srgbClr val="000000"/>
                </a:solidFill>
                <a:latin typeface="Times New Roman" panose="02020603050405020304" pitchFamily="18" charset="0"/>
                <a:cs typeface="Times New Roman" panose="02020603050405020304" pitchFamily="18" charset="0"/>
              </a:rPr>
              <a:t> Notebook: The </a:t>
            </a:r>
            <a:r>
              <a:rPr lang="en-US" sz="2000" dirty="0" err="1">
                <a:solidFill>
                  <a:srgbClr val="000000"/>
                </a:solidFill>
                <a:latin typeface="Times New Roman" panose="02020603050405020304" pitchFamily="18" charset="0"/>
                <a:cs typeface="Times New Roman" panose="02020603050405020304" pitchFamily="18" charset="0"/>
              </a:rPr>
              <a:t>Jupyter</a:t>
            </a:r>
            <a:r>
              <a:rPr lang="en-US" sz="2000" dirty="0">
                <a:solidFill>
                  <a:srgbClr val="000000"/>
                </a:solidFill>
                <a:latin typeface="Times New Roman" panose="02020603050405020304" pitchFamily="18" charset="0"/>
                <a:cs typeface="Times New Roman" panose="02020603050405020304" pitchFamily="18" charset="0"/>
              </a:rPr>
              <a:t> Notebook is an open-source web application </a:t>
            </a:r>
          </a:p>
          <a:p>
            <a:pPr algn="just"/>
            <a:r>
              <a:rPr lang="en-US" sz="2000" dirty="0">
                <a:solidFill>
                  <a:srgbClr val="000000"/>
                </a:solidFill>
                <a:latin typeface="Times New Roman" panose="02020603050405020304" pitchFamily="18" charset="0"/>
                <a:cs typeface="Times New Roman" panose="02020603050405020304" pitchFamily="18" charset="0"/>
              </a:rPr>
              <a:t>that allows you to create and share documents that contain live code, equations, </a:t>
            </a:r>
          </a:p>
          <a:p>
            <a:pPr algn="just"/>
            <a:r>
              <a:rPr lang="en-US" sz="2000" dirty="0">
                <a:solidFill>
                  <a:srgbClr val="000000"/>
                </a:solidFill>
                <a:latin typeface="Times New Roman" panose="02020603050405020304" pitchFamily="18" charset="0"/>
                <a:cs typeface="Times New Roman" panose="02020603050405020304" pitchFamily="18" charset="0"/>
              </a:rPr>
              <a:t>visualizations and narrative text. </a:t>
            </a:r>
          </a:p>
          <a:p>
            <a:pPr algn="just"/>
            <a:endParaRPr lang="en-US" sz="2000" dirty="0">
              <a:solidFill>
                <a:srgbClr val="000000"/>
              </a:solidFill>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4. Data Set: The dataset contains details of shipper and consignee characterized by shipping parameters </a:t>
            </a:r>
          </a:p>
        </p:txBody>
      </p:sp>
      <p:sp>
        <p:nvSpPr>
          <p:cNvPr id="5" name="TextBox 4">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6</a:t>
            </a:fld>
            <a:endParaRPr lang="en-IN" dirty="0">
              <a:ln>
                <a:solidFill>
                  <a:schemeClr val="bg1"/>
                </a:solidFill>
              </a:ln>
              <a:solidFill>
                <a:schemeClr val="bg1"/>
              </a:solidFill>
            </a:endParaRPr>
          </a:p>
        </p:txBody>
      </p:sp>
    </p:spTree>
    <p:extLst>
      <p:ext uri="{BB962C8B-B14F-4D97-AF65-F5344CB8AC3E}">
        <p14:creationId xmlns:p14="http://schemas.microsoft.com/office/powerpoint/2010/main" val="3718999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AEB3E3-61A3-C306-11C0-C5A59D451BC9}"/>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SOFTWARE REQUIREMENTS</a:t>
            </a:r>
          </a:p>
        </p:txBody>
      </p:sp>
      <p:sp>
        <p:nvSpPr>
          <p:cNvPr id="6" name="TextBox 5">
            <a:extLst>
              <a:ext uri="{FF2B5EF4-FFF2-40B4-BE49-F238E27FC236}">
                <a16:creationId xmlns:a16="http://schemas.microsoft.com/office/drawing/2014/main" id="{FD3A0213-8A9A-2A49-67DE-5E8EB81D739C}"/>
              </a:ext>
            </a:extLst>
          </p:cNvPr>
          <p:cNvSpPr txBox="1"/>
          <p:nvPr/>
        </p:nvSpPr>
        <p:spPr>
          <a:xfrm>
            <a:off x="287558" y="1336092"/>
            <a:ext cx="7355445" cy="584775"/>
          </a:xfrm>
          <a:prstGeom prst="rect">
            <a:avLst/>
          </a:prstGeom>
          <a:noFill/>
        </p:spPr>
        <p:txBody>
          <a:bodyPr wrap="square">
            <a:spAutoFit/>
          </a:bodyPr>
          <a:lstStyle/>
          <a:p>
            <a:r>
              <a:rPr lang="en-IN" sz="3200" dirty="0">
                <a:solidFill>
                  <a:srgbClr val="000000"/>
                </a:solidFill>
                <a:latin typeface="ff2"/>
              </a:rPr>
              <a:t>FUNCTIONAL</a:t>
            </a:r>
            <a:r>
              <a:rPr lang="en-IN" sz="3200" b="0" i="0" dirty="0" smtClean="0">
                <a:solidFill>
                  <a:srgbClr val="333333"/>
                </a:solidFill>
                <a:effectLst/>
                <a:latin typeface="ff2"/>
              </a:rPr>
              <a:t> </a:t>
            </a:r>
            <a:r>
              <a:rPr lang="en-IN" sz="3200" b="0" i="0" dirty="0">
                <a:solidFill>
                  <a:srgbClr val="333333"/>
                </a:solidFill>
                <a:effectLst/>
                <a:latin typeface="ff2"/>
              </a:rPr>
              <a:t>REQUIREMENTS</a:t>
            </a:r>
            <a:r>
              <a:rPr lang="en-IN" sz="3200" b="0" i="0" dirty="0">
                <a:solidFill>
                  <a:srgbClr val="000000"/>
                </a:solidFill>
                <a:effectLst/>
                <a:latin typeface="ff2"/>
              </a:rPr>
              <a:t> </a:t>
            </a:r>
            <a:endParaRPr lang="en-IN" sz="3200" dirty="0"/>
          </a:p>
        </p:txBody>
      </p:sp>
      <p:sp>
        <p:nvSpPr>
          <p:cNvPr id="8" name="TextBox 7">
            <a:extLst>
              <a:ext uri="{FF2B5EF4-FFF2-40B4-BE49-F238E27FC236}">
                <a16:creationId xmlns:a16="http://schemas.microsoft.com/office/drawing/2014/main" id="{56BD9FCD-B41C-BA0E-4B4F-66347B6F2404}"/>
              </a:ext>
            </a:extLst>
          </p:cNvPr>
          <p:cNvSpPr txBox="1"/>
          <p:nvPr/>
        </p:nvSpPr>
        <p:spPr>
          <a:xfrm>
            <a:off x="287558" y="2157887"/>
            <a:ext cx="9502629" cy="4401205"/>
          </a:xfrm>
          <a:prstGeom prst="rect">
            <a:avLst/>
          </a:prstGeom>
          <a:noFill/>
        </p:spPr>
        <p:txBody>
          <a:bodyPr wrap="square">
            <a:spAutoFit/>
          </a:bodyPr>
          <a:lstStyle/>
          <a:p>
            <a:pPr algn="just"/>
            <a:r>
              <a:rPr lang="en-US" sz="2000" dirty="0" smtClean="0">
                <a:solidFill>
                  <a:srgbClr val="000000"/>
                </a:solidFill>
                <a:latin typeface="Times New Roman" panose="02020603050405020304" pitchFamily="18" charset="0"/>
                <a:cs typeface="Times New Roman" panose="02020603050405020304" pitchFamily="18" charset="0"/>
              </a:rPr>
              <a:t>1</a:t>
            </a:r>
            <a:r>
              <a:rPr lang="en-US" sz="2000" dirty="0">
                <a:solidFill>
                  <a:srgbClr val="000000"/>
                </a:solidFill>
                <a:latin typeface="Times New Roman" panose="02020603050405020304" pitchFamily="18" charset="0"/>
                <a:cs typeface="Times New Roman" panose="02020603050405020304" pitchFamily="18" charset="0"/>
              </a:rPr>
              <a:t>1. Data Pre-processing: This process involves cleaning, transforming and </a:t>
            </a:r>
          </a:p>
          <a:p>
            <a:pPr algn="just"/>
            <a:r>
              <a:rPr lang="en-US" sz="2000" dirty="0">
                <a:solidFill>
                  <a:srgbClr val="000000"/>
                </a:solidFill>
                <a:latin typeface="Times New Roman" panose="02020603050405020304" pitchFamily="18" charset="0"/>
                <a:cs typeface="Times New Roman" panose="02020603050405020304" pitchFamily="18" charset="0"/>
              </a:rPr>
              <a:t>reducing data to convert raw data in a useful manner. </a:t>
            </a:r>
          </a:p>
          <a:p>
            <a:pPr algn="just"/>
            <a:endParaRPr lang="en-US" sz="2000" dirty="0">
              <a:solidFill>
                <a:srgbClr val="000000"/>
              </a:solidFill>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2. Training: Initially, the system has to train based on the data set given. The </a:t>
            </a:r>
          </a:p>
          <a:p>
            <a:pPr algn="just"/>
            <a:r>
              <a:rPr lang="en-US" sz="2000" dirty="0">
                <a:solidFill>
                  <a:srgbClr val="000000"/>
                </a:solidFill>
                <a:latin typeface="Times New Roman" panose="02020603050405020304" pitchFamily="18" charset="0"/>
                <a:cs typeface="Times New Roman" panose="02020603050405020304" pitchFamily="18" charset="0"/>
              </a:rPr>
              <a:t>training period is when the system learns how to perform the required task </a:t>
            </a:r>
          </a:p>
          <a:p>
            <a:pPr algn="just"/>
            <a:r>
              <a:rPr lang="en-US" sz="2000" dirty="0">
                <a:solidFill>
                  <a:srgbClr val="000000"/>
                </a:solidFill>
                <a:latin typeface="Times New Roman" panose="02020603050405020304" pitchFamily="18" charset="0"/>
                <a:cs typeface="Times New Roman" panose="02020603050405020304" pitchFamily="18" charset="0"/>
              </a:rPr>
              <a:t>based on the inputs given through the dataset. </a:t>
            </a:r>
          </a:p>
          <a:p>
            <a:pPr algn="just"/>
            <a:endParaRPr lang="en-US" sz="2000" dirty="0">
              <a:solidFill>
                <a:srgbClr val="000000"/>
              </a:solidFill>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3. Forecasting: Forecasting is the process of making predictions of the future </a:t>
            </a:r>
          </a:p>
          <a:p>
            <a:pPr algn="just"/>
            <a:r>
              <a:rPr lang="en-US" sz="2000" dirty="0">
                <a:solidFill>
                  <a:srgbClr val="000000"/>
                </a:solidFill>
                <a:latin typeface="Times New Roman" panose="02020603050405020304" pitchFamily="18" charset="0"/>
                <a:cs typeface="Times New Roman" panose="02020603050405020304" pitchFamily="18" charset="0"/>
              </a:rPr>
              <a:t>based on past and present data and most commonly by analysis of trends. </a:t>
            </a:r>
          </a:p>
          <a:p>
            <a:pPr algn="just"/>
            <a:endParaRPr lang="en-US" sz="2000" dirty="0">
              <a:solidFill>
                <a:srgbClr val="000000"/>
              </a:solidFill>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4. Evaluation: In order to know whether the system is working efficiently, the </a:t>
            </a:r>
          </a:p>
          <a:p>
            <a:pPr algn="just"/>
            <a:r>
              <a:rPr lang="en-US" sz="2000" dirty="0">
                <a:solidFill>
                  <a:srgbClr val="000000"/>
                </a:solidFill>
                <a:latin typeface="Times New Roman" panose="02020603050405020304" pitchFamily="18" charset="0"/>
                <a:cs typeface="Times New Roman" panose="02020603050405020304" pitchFamily="18" charset="0"/>
              </a:rPr>
              <a:t>song that has been generated is again passed into the classifier to determine </a:t>
            </a:r>
          </a:p>
          <a:p>
            <a:pPr algn="just"/>
            <a:r>
              <a:rPr lang="en-US" sz="2000" dirty="0">
                <a:solidFill>
                  <a:srgbClr val="000000"/>
                </a:solidFill>
                <a:latin typeface="Times New Roman" panose="02020603050405020304" pitchFamily="18" charset="0"/>
                <a:cs typeface="Times New Roman" panose="02020603050405020304" pitchFamily="18" charset="0"/>
              </a:rPr>
              <a:t>the kind of song that it has generated. This is necessary in order to determine the accuracy of the system.</a:t>
            </a:r>
          </a:p>
        </p:txBody>
      </p:sp>
      <p:sp>
        <p:nvSpPr>
          <p:cNvPr id="5" name="TextBox 4">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6</a:t>
            </a:fld>
            <a:endParaRPr lang="en-IN" dirty="0">
              <a:ln>
                <a:solidFill>
                  <a:schemeClr val="bg1"/>
                </a:solidFill>
              </a:ln>
              <a:solidFill>
                <a:schemeClr val="bg1"/>
              </a:solidFill>
            </a:endParaRPr>
          </a:p>
        </p:txBody>
      </p:sp>
    </p:spTree>
    <p:extLst>
      <p:ext uri="{BB962C8B-B14F-4D97-AF65-F5344CB8AC3E}">
        <p14:creationId xmlns:p14="http://schemas.microsoft.com/office/powerpoint/2010/main" val="4002814450"/>
      </p:ext>
    </p:extLst>
  </p:cSld>
  <p:clrMapOvr>
    <a:masterClrMapping/>
  </p:clrMapOvr>
</p:sld>
</file>

<file path=ppt/theme/theme1.xml><?xml version="1.0" encoding="utf-8"?>
<a:theme xmlns:a="http://schemas.openxmlformats.org/drawingml/2006/main" name="SAI VIDYA INSTITUTE OF TECHNOLOG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I VIDYA INSTITUTE OF TECHNOLOGY" id="{6E2E0BFB-66C5-439C-9215-787BD78E550D}" vid="{4BA40E75-3BD3-4897-98E8-5C67A83245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SAI VIDYA INSTITUTE OF TECHNOLOGY</Template>
  <TotalTime>1526</TotalTime>
  <Words>2105</Words>
  <Application>Microsoft Office PowerPoint</Application>
  <PresentationFormat>Widescreen</PresentationFormat>
  <Paragraphs>334</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ff2</vt:lpstr>
      <vt:lpstr>Times New Roman</vt:lpstr>
      <vt:lpstr>Wingdings</vt:lpstr>
      <vt:lpstr>SAI VIDYA INSTITUTE OF TECHNOLOGY</vt:lpstr>
      <vt:lpstr>SAI VIDYA INSTITUTE OF TECHNOLOGY Accredited by NBA New Delhi (CSE, ECE, ISE, MECH, CIVIL), NAAC-“A” Grade</vt:lpstr>
      <vt:lpstr>Contents</vt:lpstr>
      <vt:lpstr>Introduction</vt:lpstr>
      <vt:lpstr>Problem statement</vt:lpstr>
      <vt:lpstr>Literature Survey </vt:lpstr>
      <vt:lpstr>Literature Survey </vt:lpstr>
      <vt:lpstr>System Requirement Specification</vt:lpstr>
      <vt:lpstr>SOFTWARE REQUIREMENTS</vt:lpstr>
      <vt:lpstr>SOFTWARE REQUIREMENTS</vt:lpstr>
      <vt:lpstr>SOFTWARE REQUIREMENTS</vt:lpstr>
      <vt:lpstr>System Architecture</vt:lpstr>
      <vt:lpstr>Usecase Diagram</vt:lpstr>
      <vt:lpstr>Sequence Diagram</vt:lpstr>
      <vt:lpstr>Implementation</vt:lpstr>
      <vt:lpstr>Implementation</vt:lpstr>
      <vt:lpstr>Implementation</vt:lpstr>
      <vt:lpstr>Implementation</vt:lpstr>
      <vt:lpstr>Implementation</vt:lpstr>
      <vt:lpstr>Implementation</vt:lpstr>
      <vt:lpstr>Implementation</vt:lpstr>
      <vt:lpstr>Implementation</vt:lpstr>
      <vt:lpstr>Screenshots</vt:lpstr>
      <vt:lpstr>Screenshots</vt:lpstr>
      <vt:lpstr>Screenshots</vt:lpstr>
      <vt:lpstr>Future Work</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SAI VIDYA INSTITUTE OF TECHNOLOGY</dc:title>
  <dc:creator>abhijith</dc:creator>
  <cp:lastModifiedBy>admin</cp:lastModifiedBy>
  <cp:revision>72</cp:revision>
  <dcterms:created xsi:type="dcterms:W3CDTF">2018-09-27T05:23:08Z</dcterms:created>
  <dcterms:modified xsi:type="dcterms:W3CDTF">2024-05-26T15:37:24Z</dcterms:modified>
</cp:coreProperties>
</file>