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9"/>
  </p:notesMasterIdLst>
  <p:handoutMasterIdLst>
    <p:handoutMasterId r:id="rId20"/>
  </p:handoutMasterIdLst>
  <p:sldIdLst>
    <p:sldId id="538" r:id="rId2"/>
    <p:sldId id="535" r:id="rId3"/>
    <p:sldId id="569" r:id="rId4"/>
    <p:sldId id="578" r:id="rId5"/>
    <p:sldId id="563" r:id="rId6"/>
    <p:sldId id="564" r:id="rId7"/>
    <p:sldId id="565" r:id="rId8"/>
    <p:sldId id="536" r:id="rId9"/>
    <p:sldId id="553" r:id="rId10"/>
    <p:sldId id="555" r:id="rId11"/>
    <p:sldId id="579" r:id="rId12"/>
    <p:sldId id="573" r:id="rId13"/>
    <p:sldId id="556" r:id="rId14"/>
    <p:sldId id="572" r:id="rId15"/>
    <p:sldId id="577" r:id="rId16"/>
    <p:sldId id="552" r:id="rId17"/>
    <p:sldId id="549" r:id="rId18"/>
  </p:sldIdLst>
  <p:sldSz cx="12192000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FF0066"/>
    <a:srgbClr val="0000FF"/>
    <a:srgbClr val="33CC33"/>
    <a:srgbClr val="00FFFF"/>
    <a:srgbClr val="6600FF"/>
    <a:srgbClr val="CC66FF"/>
    <a:srgbClr val="62832D"/>
    <a:srgbClr val="0066F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37" autoAdjust="0"/>
    <p:restoredTop sz="86811" autoAdjust="0"/>
  </p:normalViewPr>
  <p:slideViewPr>
    <p:cSldViewPr>
      <p:cViewPr varScale="1">
        <p:scale>
          <a:sx n="69" d="100"/>
          <a:sy n="69" d="100"/>
        </p:scale>
        <p:origin x="556" y="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13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135" y="0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6A7C97D-3554-44E0-8E72-665D45387ACC}" type="datetimeFigureOut">
              <a:rPr lang="en-US"/>
              <a:pPr>
                <a:defRPr/>
              </a:pPr>
              <a:t>1/31/2025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29675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486DC43-659C-4A17-BDC0-5684401D4F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135" y="0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973BE83-6A1D-4DA3-83D0-ED76C71EFE38}" type="datetimeFigureOut">
              <a:rPr lang="en-US"/>
              <a:pPr>
                <a:defRPr/>
              </a:pPr>
              <a:t>1/31/2025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6012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675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1C81575-24DE-4F6C-A73E-0331B3B2E4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723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6827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651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651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25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66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33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:notes"/>
          <p:cNvSpPr txBox="1">
            <a:spLocks noGrp="1"/>
          </p:cNvSpPr>
          <p:nvPr>
            <p:ph type="body" idx="1"/>
          </p:nvPr>
        </p:nvSpPr>
        <p:spPr>
          <a:xfrm>
            <a:off x="701848" y="4416426"/>
            <a:ext cx="5608279" cy="4182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" name="Google Shape;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60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81007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60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6:notes"/>
          <p:cNvSpPr txBox="1">
            <a:spLocks noGrp="1"/>
          </p:cNvSpPr>
          <p:nvPr>
            <p:ph type="body" idx="1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8" name="Google Shape;58;p6:notes"/>
          <p:cNvSpPr txBox="1">
            <a:spLocks noGrp="1"/>
          </p:cNvSpPr>
          <p:nvPr>
            <p:ph type="sldNum" idx="12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05566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60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7:notes"/>
          <p:cNvSpPr txBox="1">
            <a:spLocks noGrp="1"/>
          </p:cNvSpPr>
          <p:nvPr>
            <p:ph type="body" idx="1"/>
          </p:nvPr>
        </p:nvSpPr>
        <p:spPr>
          <a:xfrm>
            <a:off x="701848" y="4416426"/>
            <a:ext cx="5608279" cy="4182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" name="Google Shape;66;p7:notes"/>
          <p:cNvSpPr txBox="1">
            <a:spLocks noGrp="1"/>
          </p:cNvSpPr>
          <p:nvPr>
            <p:ph type="sldNum" idx="12"/>
          </p:nvPr>
        </p:nvSpPr>
        <p:spPr>
          <a:xfrm>
            <a:off x="3970135" y="8829675"/>
            <a:ext cx="3038501" cy="465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06132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53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778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6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2713C8-F183-1D43-AE77-BF9BD4D2AE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E7AF752-0EC0-CF4D-965A-5129A9135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3E32540-0688-DC4A-809A-52FB3313D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F2CA43E-0611-D047-BC7B-31F920B65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B6E4123-5713-BC41-BBD0-42ADF35D9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70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1DED43-C903-1F44-A779-40DF9AEFD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E9975D8-34AD-544B-B0E2-83FA77D2F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9D24DD5-B8E0-534E-B68A-EF415575E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5096688-5BB1-5E48-BD14-BBC9FA67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1DC407C-3003-DB44-98B5-0DEC6272B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16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FC5630D-09E2-0742-AED8-D3F732546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15B2CD3-A564-8044-A4EC-7EBA26298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22A64EE-79C1-8B46-BA9C-199117C7B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851AAB2-DA47-AE48-A088-6FC7C1694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348FF9C-19C9-FA46-8C21-74202499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91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37CBAF5-C913-024F-8BE6-64C58F970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95E6DB7-D3D7-1443-A583-8730715E25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3CEB82F-3E99-7441-9B06-6D7C2156A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426D282-1572-D344-87D1-785DA8576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723D760-065F-6442-AF7E-1A7AAFFCA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6BF4C15-EC3A-7E41-A2B3-D2AB7D70E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04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572CC90-B8AE-8A46-A8A5-F7E8DA615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8E152C5-AA77-4B47-965C-21A00C1EE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C466F8D-3502-5242-9160-E1CDE38E0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89754302-8F9A-5648-9C5E-6D037F1C75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A9FC9CD-8823-F145-9952-EFBA9ACD2E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D65EF4D9-655F-4842-A6B8-D44A05012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8E68A74-725F-8F40-8F80-E96287703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9D868FA-8565-A740-9B9C-B3CD6AB33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54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8DFCE3-1C1E-7448-AF7E-5E46BB140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B19D5C9-50F6-8546-8D8C-AFACC1BC1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DEA0D0C-FCAF-4F4C-AAF5-C9B78C03C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568836A-EEA3-7347-A63C-8E66DF7B3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87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DE7A43C1-2303-5A41-B234-90D15E2A4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EA77971-B281-6149-9884-0E9C45F8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1D0F6F3-1061-E842-B540-6BD0D6CB8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32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9EB970D-13D5-B346-968D-400B0BCCF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019FFE0-37CD-7644-A007-76E5304F1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0210BE7-EA92-B44F-9EEC-94E6F6955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3B6D810-D2A1-B549-A5BC-25CCA5CDC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AD872D2-2005-3043-A02D-3E2DB9334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9F9F01D-1164-4249-AD67-1D51D33C0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386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2D3B30-2A71-A043-9BD7-3B8C66BF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132B08A9-6B45-4340-8859-996D9B9490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6B1F4B2-96C1-614B-9110-8D1AEE080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07DF3EB-6252-5845-AE7D-FB94ECF9F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2D65DB7-EFE7-7446-8DEC-69F1FB47A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2A0E09F-0F32-5644-881A-A61CD8246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94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26E61B7-8DCD-1544-BC5D-B4592F60C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BAB61D9-7FB3-1343-9555-936FC6036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DC2A79E-2DF5-4E41-BDCF-90E9D26B7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A7037-0853-0447-B5BA-F1548123F733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56D5DC5-E1CB-B84F-BCAB-EB319B3718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9712A2C-5C91-4B43-A114-209348A10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F0E29-F314-934F-92DB-8EEB8DA688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2" descr="PESSAT - All India Online Entrance Exam for Admission to PES University">
            <a:extLst>
              <a:ext uri="{FF2B5EF4-FFF2-40B4-BE49-F238E27FC236}">
                <a16:creationId xmlns="" xmlns:a16="http://schemas.microsoft.com/office/drawing/2014/main" id="{F146DE4C-1628-7F84-E9E6-B10F131EDD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336" y="325369"/>
            <a:ext cx="116205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238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1600" y="2011308"/>
            <a:ext cx="79248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1" indent="-342891" algn="ctr" eaLnBrk="0" hangingPunct="0">
              <a:defRPr/>
            </a:pPr>
            <a:r>
              <a:rPr lang="en-IN" sz="2800" b="1" dirty="0">
                <a:solidFill>
                  <a:srgbClr val="FF0000"/>
                </a:solidFill>
                <a:latin typeface="Trebuchet MS" pitchFamily="34" charset="0"/>
              </a:rPr>
              <a:t>Capstone </a:t>
            </a:r>
            <a:r>
              <a:rPr lang="en-US" sz="2800" b="1" dirty="0">
                <a:solidFill>
                  <a:srgbClr val="FF0000"/>
                </a:solidFill>
                <a:latin typeface="Trebuchet MS" pitchFamily="34" charset="0"/>
              </a:rPr>
              <a:t>Project Review #1</a:t>
            </a:r>
          </a:p>
          <a:p>
            <a:pPr marL="342891" indent="-342891" algn="ctr" eaLnBrk="0" hangingPunct="0">
              <a:defRPr/>
            </a:pPr>
            <a:r>
              <a:rPr lang="en-US" sz="2800" dirty="0">
                <a:solidFill>
                  <a:srgbClr val="FF0000"/>
                </a:solidFill>
                <a:latin typeface="Trebuchet MS" pitchFamily="34" charset="0"/>
              </a:rPr>
              <a:t>(Project Requirements Specification and Literature Survey)</a:t>
            </a:r>
            <a:endParaRPr lang="en-US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marL="342891" indent="-342891" algn="r" eaLnBrk="0" hangingPunct="0">
              <a:defRPr/>
            </a:pPr>
            <a:endParaRPr lang="en-US" sz="2800" b="1" dirty="0">
              <a:solidFill>
                <a:srgbClr val="FF0000"/>
              </a:solidFill>
              <a:latin typeface="Trebuchet MS" pitchFamily="34" charset="0"/>
            </a:endParaRPr>
          </a:p>
        </p:txBody>
      </p:sp>
      <p:sp>
        <p:nvSpPr>
          <p:cNvPr id="4" name="Google Shape;26;p3"/>
          <p:cNvSpPr txBox="1"/>
          <p:nvPr/>
        </p:nvSpPr>
        <p:spPr>
          <a:xfrm>
            <a:off x="1828800" y="4343401"/>
            <a:ext cx="8458200" cy="1371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Title   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Guide :                  </a:t>
            </a: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Team  : </a:t>
            </a:r>
            <a:endParaRPr sz="2000" dirty="0">
              <a:solidFill>
                <a:srgbClr val="0033CC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34"/>
          <p:cNvSpPr txBox="1">
            <a:spLocks noChangeArrowheads="1"/>
          </p:cNvSpPr>
          <p:nvPr/>
        </p:nvSpPr>
        <p:spPr bwMode="auto">
          <a:xfrm>
            <a:off x="2895600" y="1143002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Discussion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81200" y="1752600"/>
            <a:ext cx="7772400" cy="4724400"/>
          </a:xfrm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The strengths or weaknesses in the methods of the studies reviewed should be highlighted.   </a:t>
            </a:r>
          </a:p>
          <a:p>
            <a:pPr>
              <a:buFont typeface="Wingdings" pitchFamily="2" charset="2"/>
              <a:buChar char="§"/>
            </a:pPr>
            <a:endParaRPr lang="en-US" sz="2400" dirty="0">
              <a:solidFill>
                <a:srgbClr val="0000FF"/>
              </a:solidFill>
              <a:latin typeface="Trebuchet MS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Include the relevant similarities and differences between papers/products.</a:t>
            </a:r>
          </a:p>
          <a:p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59150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34"/>
          <p:cNvSpPr txBox="1">
            <a:spLocks noChangeArrowheads="1"/>
          </p:cNvSpPr>
          <p:nvPr/>
        </p:nvSpPr>
        <p:spPr bwMode="auto">
          <a:xfrm>
            <a:off x="2895600" y="1143002"/>
            <a:ext cx="7772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Design block diagram and flowchart</a:t>
            </a:r>
          </a:p>
          <a:p>
            <a:pPr marL="342891" indent="-342891" algn="r" eaLnBrk="0" hangingPunct="0">
              <a:defRPr/>
            </a:pPr>
            <a:endParaRPr lang="en-US" sz="2400" dirty="0">
              <a:solidFill>
                <a:srgbClr val="FF0000"/>
              </a:solidFill>
              <a:latin typeface="Trebuchet MS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81200" y="1752600"/>
            <a:ext cx="7772400" cy="4724400"/>
          </a:xfrm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  <a:latin typeface="Trebuchet MS" pitchFamily="34" charset="0"/>
              </a:rPr>
              <a:t>Explain your project using high level block diagram and flowchart.   </a:t>
            </a:r>
            <a:endParaRPr lang="en-US" sz="2400" dirty="0">
              <a:solidFill>
                <a:srgbClr val="0000FF"/>
              </a:solidFill>
              <a:latin typeface="Trebuchet MS" pitchFamily="34" charset="0"/>
            </a:endParaRPr>
          </a:p>
          <a:p>
            <a:pPr>
              <a:buFont typeface="Wingdings" pitchFamily="2" charset="2"/>
              <a:buChar char="§"/>
            </a:pPr>
            <a:endParaRPr lang="en-US" sz="2400" dirty="0">
              <a:solidFill>
                <a:srgbClr val="0000FF"/>
              </a:solidFill>
              <a:latin typeface="Trebuchet MS" pitchFamily="34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Trebuchet MS" pitchFamily="34" charset="0"/>
              </a:rPr>
              <a:t> </a:t>
            </a:r>
            <a:endParaRPr lang="en-US" sz="2400" dirty="0">
              <a:solidFill>
                <a:srgbClr val="0000FF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795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 Box 34"/>
          <p:cNvSpPr txBox="1">
            <a:spLocks noChangeArrowheads="1"/>
          </p:cNvSpPr>
          <p:nvPr/>
        </p:nvSpPr>
        <p:spPr bwMode="auto">
          <a:xfrm>
            <a:off x="2895600" y="1143002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Any other information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BB10B19-4157-41B3-85CA-452455B519DD}"/>
              </a:ext>
            </a:extLst>
          </p:cNvPr>
          <p:cNvSpPr txBox="1"/>
          <p:nvPr/>
        </p:nvSpPr>
        <p:spPr>
          <a:xfrm>
            <a:off x="2133601" y="1905001"/>
            <a:ext cx="7485185" cy="2529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891" indent="12700" algn="just" eaLnBrk="0" hangingPunct="0">
              <a:spcBef>
                <a:spcPct val="20000"/>
              </a:spcBef>
              <a:defRPr/>
            </a:pPr>
            <a:r>
              <a:rPr lang="en-IN" sz="2400" kern="0" dirty="0">
                <a:solidFill>
                  <a:srgbClr val="0000FF"/>
                </a:solidFill>
                <a:latin typeface="Trebuchet MS" pitchFamily="34" charset="0"/>
              </a:rPr>
              <a:t>Provide any other information you wish to add on.</a:t>
            </a:r>
          </a:p>
          <a:p>
            <a:pPr marL="342891" indent="12700" algn="just" eaLnBrk="0" hangingPunct="0">
              <a:spcBef>
                <a:spcPct val="20000"/>
              </a:spcBef>
              <a:defRPr/>
            </a:pPr>
            <a:r>
              <a:rPr lang="en-IN" sz="2400" kern="0" dirty="0">
                <a:solidFill>
                  <a:srgbClr val="0000FF"/>
                </a:solidFill>
                <a:latin typeface="Trebuchet MS" pitchFamily="34" charset="0"/>
              </a:rPr>
              <a:t> </a:t>
            </a:r>
          </a:p>
          <a:p>
            <a:pPr marL="342891" indent="12700" algn="just" eaLnBrk="0" hangingPunct="0">
              <a:spcBef>
                <a:spcPct val="20000"/>
              </a:spcBef>
              <a:defRPr/>
            </a:pPr>
            <a:endParaRPr lang="en-IN" sz="2400" kern="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891" indent="12700" algn="just" eaLnBrk="0" hangingPunct="0">
              <a:spcBef>
                <a:spcPct val="20000"/>
              </a:spcBef>
              <a:defRPr/>
            </a:pPr>
            <a:r>
              <a:rPr lang="en-IN" sz="2400" kern="0" dirty="0">
                <a:solidFill>
                  <a:srgbClr val="0000FF"/>
                </a:solidFill>
                <a:latin typeface="Trebuchet MS" pitchFamily="34" charset="0"/>
              </a:rPr>
              <a:t>Note: Changes can be made in the template, with the consent of the guide for inclusion of any other information.</a:t>
            </a:r>
            <a:endParaRPr lang="en-IN" sz="2400" kern="0" dirty="0">
              <a:latin typeface="Trebuchet MS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34"/>
          <p:cNvSpPr txBox="1">
            <a:spLocks noChangeArrowheads="1"/>
          </p:cNvSpPr>
          <p:nvPr/>
        </p:nvSpPr>
        <p:spPr bwMode="auto">
          <a:xfrm>
            <a:off x="2895600" y="1143002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Summary of Literature Survey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05000" y="1828800"/>
            <a:ext cx="7772400" cy="4724400"/>
          </a:xfrm>
          <a:prstGeom prst="rect">
            <a:avLst/>
          </a:prstGeom>
        </p:spPr>
        <p:txBody>
          <a:bodyPr/>
          <a:lstStyle/>
          <a:p>
            <a:pPr algn="just">
              <a:buFont typeface="Wingdings" pitchFamily="2" charset="2"/>
              <a:buChar char="§"/>
            </a:pP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A conclusion should then state clearly the main conclusions of the review and give a clear explanation of their importance and relevance.</a:t>
            </a:r>
          </a:p>
          <a:p>
            <a:pPr algn="just">
              <a:buFont typeface="Wingdings" pitchFamily="2" charset="2"/>
              <a:buChar char="§"/>
            </a:pPr>
            <a:endParaRPr lang="en-US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Give a glimpse of the proposed methodology.</a:t>
            </a:r>
          </a:p>
          <a:p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61170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 Box 34"/>
          <p:cNvSpPr txBox="1">
            <a:spLocks noChangeArrowheads="1"/>
          </p:cNvSpPr>
          <p:nvPr/>
        </p:nvSpPr>
        <p:spPr bwMode="auto">
          <a:xfrm>
            <a:off x="2438400" y="1143002"/>
            <a:ext cx="8229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r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dirty="0">
                <a:solidFill>
                  <a:srgbClr val="FF0000"/>
                </a:solidFill>
                <a:latin typeface="Trebuchet MS"/>
              </a:rPr>
              <a:t>Capstone </a:t>
            </a:r>
            <a:r>
              <a:rPr lang="en-IN" sz="2400" dirty="0" smtClean="0">
                <a:solidFill>
                  <a:srgbClr val="FF0000"/>
                </a:solidFill>
                <a:latin typeface="Trebuchet MS"/>
              </a:rPr>
              <a:t>(Phase-II </a:t>
            </a:r>
            <a:r>
              <a:rPr lang="en-IN" sz="2400" dirty="0">
                <a:solidFill>
                  <a:srgbClr val="FF0000"/>
                </a:solidFill>
                <a:latin typeface="Trebuchet MS"/>
              </a:rPr>
              <a:t>&amp; Phase-III) Project Timeline</a:t>
            </a:r>
            <a:endParaRPr lang="en-US" sz="2400" dirty="0">
              <a:solidFill>
                <a:srgbClr val="FF0000"/>
              </a:solidFill>
              <a:latin typeface="Trebuchet M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BB10B19-4157-41B3-85CA-452455B519DD}"/>
              </a:ext>
            </a:extLst>
          </p:cNvPr>
          <p:cNvSpPr txBox="1"/>
          <p:nvPr/>
        </p:nvSpPr>
        <p:spPr>
          <a:xfrm>
            <a:off x="1066800" y="2003213"/>
            <a:ext cx="8839199" cy="28253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791" lvl="0" indent="-342900" algn="just" ea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400" dirty="0">
                <a:solidFill>
                  <a:srgbClr val="0033CC"/>
                </a:solidFill>
                <a:latin typeface="Trebuchet MS"/>
              </a:rPr>
              <a:t>Provide </a:t>
            </a:r>
          </a:p>
          <a:p>
            <a:pPr marL="685791" lvl="0" indent="-342900" algn="just" eaLnBrk="0" hangingPunc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sz="2400" dirty="0">
                <a:solidFill>
                  <a:srgbClr val="0033CC"/>
                </a:solidFill>
                <a:latin typeface="Trebuchet MS"/>
              </a:rPr>
              <a:t>The timelines for execution of the project through Gantt chart.</a:t>
            </a:r>
          </a:p>
          <a:p>
            <a:pPr marL="685791" lvl="0" indent="-342900" algn="just" eaLnBrk="0" hangingPunc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sz="2400" dirty="0">
                <a:solidFill>
                  <a:srgbClr val="0033CC"/>
                </a:solidFill>
                <a:latin typeface="Trebuchet MS"/>
              </a:rPr>
              <a:t>The plan in terms of efforts by individuals in the team. </a:t>
            </a:r>
          </a:p>
          <a:p>
            <a:pPr marL="685791" lvl="0" indent="-342900" algn="just" eaLnBrk="0" hangingPunc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IN" sz="2400" dirty="0">
                <a:solidFill>
                  <a:srgbClr val="0033CC"/>
                </a:solidFill>
                <a:latin typeface="Trebuchet MS"/>
              </a:rPr>
              <a:t>Mention the tasks involved in different stages.</a:t>
            </a:r>
          </a:p>
          <a:p>
            <a:pPr marL="1077913" lvl="1" indent="-265113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endParaRPr lang="en-IN" sz="2400" dirty="0">
              <a:solidFill>
                <a:srgbClr val="0033CC"/>
              </a:solidFill>
              <a:latin typeface="Trebuchet MS"/>
            </a:endParaRPr>
          </a:p>
          <a:p>
            <a:pPr marL="1077913" lvl="1" indent="-265113" algn="just" eaLnBrk="0" hangingPunct="0">
              <a:spcBef>
                <a:spcPct val="20000"/>
              </a:spcBef>
              <a:defRPr/>
            </a:pPr>
            <a:endParaRPr lang="en-IN" sz="2400" dirty="0">
              <a:solidFill>
                <a:srgbClr val="0000FF"/>
              </a:solidFill>
              <a:latin typeface="Trebuchet MS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 Box 34"/>
          <p:cNvSpPr txBox="1">
            <a:spLocks noChangeArrowheads="1"/>
          </p:cNvSpPr>
          <p:nvPr/>
        </p:nvSpPr>
        <p:spPr bwMode="auto">
          <a:xfrm>
            <a:off x="2895600" y="1143002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 algn="r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Conclusion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BB10B19-4157-41B3-85CA-452455B519DD}"/>
              </a:ext>
            </a:extLst>
          </p:cNvPr>
          <p:cNvSpPr txBox="1"/>
          <p:nvPr/>
        </p:nvSpPr>
        <p:spPr>
          <a:xfrm>
            <a:off x="2133601" y="1905001"/>
            <a:ext cx="883919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Summarize the key points.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algn="just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34"/>
          <p:cNvSpPr txBox="1">
            <a:spLocks noChangeArrowheads="1"/>
          </p:cNvSpPr>
          <p:nvPr/>
        </p:nvSpPr>
        <p:spPr bwMode="auto">
          <a:xfrm>
            <a:off x="2895600" y="1143002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References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828800" y="1828800"/>
            <a:ext cx="8458200" cy="4724400"/>
          </a:xfrm>
          <a:prstGeom prst="rect">
            <a:avLst/>
          </a:prstGeom>
        </p:spPr>
        <p:txBody>
          <a:bodyPr/>
          <a:lstStyle/>
          <a:p>
            <a:pPr marL="342900" indent="12700" algn="just" eaLnBrk="0" hangingPunct="0">
              <a:spcBef>
                <a:spcPct val="20000"/>
              </a:spcBef>
              <a:defRPr/>
            </a:pPr>
            <a:r>
              <a:rPr lang="en-IN" sz="2400" dirty="0">
                <a:solidFill>
                  <a:srgbClr val="0000FF"/>
                </a:solidFill>
                <a:latin typeface="Trebuchet MS" pitchFamily="34" charset="0"/>
              </a:rPr>
              <a:t>Provide references pertaining to your research.</a:t>
            </a:r>
          </a:p>
          <a:p>
            <a:pPr marL="342900" indent="12700" algn="just" eaLnBrk="0" hangingPunct="0">
              <a:spcBef>
                <a:spcPct val="20000"/>
              </a:spcBef>
              <a:defRPr/>
            </a:pPr>
            <a:endParaRPr lang="en-IN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12700" algn="just" eaLnBrk="0" hangingPunct="0">
              <a:spcBef>
                <a:spcPct val="20000"/>
              </a:spcBef>
              <a:defRPr/>
            </a:pPr>
            <a:r>
              <a:rPr lang="en-IN" sz="2400" dirty="0">
                <a:solidFill>
                  <a:srgbClr val="0000FF"/>
                </a:solidFill>
                <a:latin typeface="Trebuchet MS" pitchFamily="34" charset="0"/>
              </a:rPr>
              <a:t>Please refer any standard IEEE Journal/Conference to put references and maintain uniformity for all </a:t>
            </a:r>
            <a:r>
              <a:rPr lang="en-IN" sz="2400" dirty="0" err="1">
                <a:solidFill>
                  <a:srgbClr val="0000FF"/>
                </a:solidFill>
                <a:latin typeface="Trebuchet MS" pitchFamily="34" charset="0"/>
              </a:rPr>
              <a:t>referecnes</a:t>
            </a:r>
            <a:r>
              <a:rPr lang="en-IN" sz="2400" dirty="0">
                <a:solidFill>
                  <a:srgbClr val="0000FF"/>
                </a:solidFill>
                <a:latin typeface="Trebuchet MS" pitchFamily="34" charset="0"/>
              </a:rPr>
              <a:t>.</a:t>
            </a:r>
          </a:p>
          <a:p>
            <a:pPr marL="1077913" lvl="1" indent="-265113" algn="just" eaLnBrk="0" hangingPunct="0">
              <a:spcBef>
                <a:spcPct val="20000"/>
              </a:spcBef>
              <a:defRPr/>
            </a:pPr>
            <a:endParaRPr lang="en-IN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endParaRPr lang="en-IN" sz="2000" kern="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358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13416" y="2721114"/>
            <a:ext cx="25065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4000" dirty="0">
                <a:solidFill>
                  <a:srgbClr val="FF0000"/>
                </a:solidFill>
                <a:latin typeface="Trebuchet MS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066800" y="1752600"/>
            <a:ext cx="8534400" cy="4724400"/>
          </a:xfrm>
          <a:prstGeom prst="rect">
            <a:avLst/>
          </a:prstGeom>
        </p:spPr>
        <p:txBody>
          <a:bodyPr/>
          <a:lstStyle/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IN" sz="2000" kern="0" dirty="0">
              <a:solidFill>
                <a:srgbClr val="0000FF"/>
              </a:solidFill>
              <a:latin typeface="Trebuchet MS" pitchFamily="34" charset="0"/>
            </a:endParaRPr>
          </a:p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IN" sz="2000" kern="0" dirty="0">
              <a:solidFill>
                <a:srgbClr val="0000FF"/>
              </a:solidFill>
              <a:latin typeface="Trebuchet MS" pitchFamily="34" charset="0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Objective 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Introduction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Motivation and Scope of the Project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Literature Survey </a:t>
            </a:r>
            <a:endParaRPr lang="en-US" sz="2400" dirty="0" smtClean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 smtClean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Design block diagram and flowchart</a:t>
            </a:r>
            <a:endParaRPr lang="en-US"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IN" sz="2400" dirty="0">
                <a:solidFill>
                  <a:srgbClr val="0033CC"/>
                </a:solidFill>
                <a:latin typeface="Trebuchet MS"/>
              </a:rPr>
              <a:t>Capstone </a:t>
            </a:r>
            <a:r>
              <a:rPr lang="en-IN" sz="2400" dirty="0" smtClean="0">
                <a:solidFill>
                  <a:srgbClr val="0033CC"/>
                </a:solidFill>
                <a:latin typeface="Trebuchet MS"/>
              </a:rPr>
              <a:t>(Phase-II </a:t>
            </a:r>
            <a:r>
              <a:rPr lang="en-IN" sz="2400" dirty="0">
                <a:solidFill>
                  <a:srgbClr val="0033CC"/>
                </a:solidFill>
                <a:latin typeface="Trebuchet MS"/>
              </a:rPr>
              <a:t>&amp; Phase-III) Project Timeline using </a:t>
            </a:r>
            <a:r>
              <a:rPr lang="en-IN" sz="2400" dirty="0" err="1">
                <a:solidFill>
                  <a:srgbClr val="0033CC"/>
                </a:solidFill>
                <a:latin typeface="Trebuchet MS"/>
              </a:rPr>
              <a:t>gantt</a:t>
            </a:r>
            <a:r>
              <a:rPr lang="en-IN" sz="2400" dirty="0">
                <a:solidFill>
                  <a:srgbClr val="0033CC"/>
                </a:solidFill>
                <a:latin typeface="Trebuchet MS"/>
              </a:rPr>
              <a:t> chart. 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Conclusion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References </a:t>
            </a:r>
          </a:p>
          <a:p>
            <a:pPr marL="685791" indent="-342900" algn="just" eaLnBrk="0" hangingPunc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400" dirty="0">
              <a:solidFill>
                <a:srgbClr val="0033CC"/>
              </a:solidFill>
              <a:latin typeface="Trebuchet MS"/>
              <a:sym typeface="Trebuchet MS"/>
            </a:endParaRPr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4191000" y="1143002"/>
            <a:ext cx="647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Outline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85800" y="1828800"/>
            <a:ext cx="8077200" cy="4191000"/>
          </a:xfrm>
          <a:prstGeom prst="rect">
            <a:avLst/>
          </a:prstGeom>
        </p:spPr>
        <p:txBody>
          <a:bodyPr/>
          <a:lstStyle/>
          <a:p>
            <a:pPr marL="342891" indent="12700" algn="just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IN" sz="2400" kern="0" dirty="0">
                <a:solidFill>
                  <a:srgbClr val="0000FF"/>
                </a:solidFill>
                <a:latin typeface="Trebuchet MS" pitchFamily="34" charset="0"/>
              </a:rPr>
              <a:t>Well defined problem statement.</a:t>
            </a:r>
          </a:p>
          <a:p>
            <a:pPr marL="342891" indent="12700" algn="just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IN" sz="2400" kern="0" dirty="0">
                <a:solidFill>
                  <a:srgbClr val="0000FF"/>
                </a:solidFill>
                <a:latin typeface="Trebuchet MS" pitchFamily="34" charset="0"/>
              </a:rPr>
              <a:t>Provide a basic introduction of the project</a:t>
            </a:r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4419600" y="1119490"/>
            <a:ext cx="647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  <a:sym typeface="Trebuchet MS"/>
              </a:rPr>
              <a:t>Abstract</a:t>
            </a:r>
            <a:endParaRPr lang="en-US" sz="2400" dirty="0">
              <a:solidFill>
                <a:srgbClr val="FF0000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030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85800" y="1828800"/>
            <a:ext cx="8077200" cy="4191000"/>
          </a:xfrm>
          <a:prstGeom prst="rect">
            <a:avLst/>
          </a:prstGeom>
        </p:spPr>
        <p:txBody>
          <a:bodyPr/>
          <a:lstStyle/>
          <a:p>
            <a:pPr marL="342891" indent="12700" algn="just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IN" sz="2400" kern="0" dirty="0">
                <a:solidFill>
                  <a:srgbClr val="0000FF"/>
                </a:solidFill>
                <a:latin typeface="Trebuchet MS" pitchFamily="34" charset="0"/>
              </a:rPr>
              <a:t>Provide motivation and also an overview of scope it entails.</a:t>
            </a:r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4419600" y="1119490"/>
            <a:ext cx="647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  <a:sym typeface="Trebuchet MS"/>
              </a:rPr>
              <a:t>Motivation and Scope of the Project</a:t>
            </a:r>
            <a:endParaRPr lang="en-US" sz="2400" dirty="0">
              <a:solidFill>
                <a:srgbClr val="FF0000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495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3048000" y="158115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7"/>
          <p:cNvSpPr txBox="1"/>
          <p:nvPr/>
        </p:nvSpPr>
        <p:spPr>
          <a:xfrm>
            <a:off x="2895600" y="1143000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Constraints / Dependencies </a:t>
            </a: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/ Assumptions / Risks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7"/>
          <p:cNvSpPr txBox="1"/>
          <p:nvPr/>
        </p:nvSpPr>
        <p:spPr>
          <a:xfrm>
            <a:off x="2114900" y="1791525"/>
            <a:ext cx="70056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Describe the issues such as legal implications, usage limitations, specific software/hardware requirements etc under dependencies. </a:t>
            </a: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Describe the assumptions made in your project/problem statement.</a:t>
            </a: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Talk about the risks that could pose obstacle to your final project delivery(technology failure or hardware failure threats or version compatibility problems). </a:t>
            </a:r>
            <a:endParaRPr b="0" i="0" u="none" strike="noStrike" cap="none" dirty="0">
              <a:solidFill>
                <a:srgbClr val="0033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/>
          <p:nvPr/>
        </p:nvSpPr>
        <p:spPr>
          <a:xfrm>
            <a:off x="3048000" y="1581151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8"/>
          <p:cNvSpPr txBox="1"/>
          <p:nvPr/>
        </p:nvSpPr>
        <p:spPr>
          <a:xfrm>
            <a:off x="2895600" y="1143001"/>
            <a:ext cx="77724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Functional Requirements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8"/>
          <p:cNvSpPr txBox="1"/>
          <p:nvPr/>
        </p:nvSpPr>
        <p:spPr>
          <a:xfrm>
            <a:off x="2029650" y="1617675"/>
            <a:ext cx="6868544" cy="47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2400" dirty="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Describe fundamental actions the system must offer while processing inputs and generating the outputs.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/>
          <p:nvPr/>
        </p:nvSpPr>
        <p:spPr>
          <a:xfrm>
            <a:off x="3048000" y="158115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9"/>
          <p:cNvSpPr txBox="1"/>
          <p:nvPr/>
        </p:nvSpPr>
        <p:spPr>
          <a:xfrm>
            <a:off x="2895600" y="1143000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en-US" sz="2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Non - Functional Requirements</a:t>
            </a:r>
            <a:endParaRPr lang="en-US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9"/>
          <p:cNvSpPr txBox="1"/>
          <p:nvPr/>
        </p:nvSpPr>
        <p:spPr>
          <a:xfrm>
            <a:off x="2057400" y="1828800"/>
            <a:ext cx="8077200" cy="3733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891" indent="12700" algn="just" eaLnBrk="0" hangingPunct="0">
              <a:spcBef>
                <a:spcPct val="20000"/>
              </a:spcBef>
              <a:buClr>
                <a:schemeClr val="dk1"/>
              </a:buClr>
              <a:buSzPts val="2000"/>
              <a:defRPr/>
            </a:pPr>
            <a:r>
              <a:rPr lang="en-US" sz="2400" kern="0" dirty="0">
                <a:solidFill>
                  <a:srgbClr val="0000FF"/>
                </a:solidFill>
                <a:latin typeface="Trebuchet MS" pitchFamily="34" charset="0"/>
                <a:sym typeface="Trebuchet MS"/>
              </a:rPr>
              <a:t>Write the key Non-Functional Requirements pertaining to your project. </a:t>
            </a:r>
            <a:endParaRPr lang="en-IN" sz="2400" kern="0" dirty="0">
              <a:solidFill>
                <a:srgbClr val="0000FF"/>
              </a:solidFill>
              <a:latin typeface="Trebuchet MS" pitchFamily="34" charset="0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34"/>
          <p:cNvSpPr txBox="1">
            <a:spLocks noChangeArrowheads="1"/>
          </p:cNvSpPr>
          <p:nvPr/>
        </p:nvSpPr>
        <p:spPr bwMode="auto">
          <a:xfrm>
            <a:off x="1905000" y="1143002"/>
            <a:ext cx="8763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Literature Survey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81200" y="1752600"/>
            <a:ext cx="8229600" cy="4724400"/>
          </a:xfrm>
          <a:prstGeom prst="rect">
            <a:avLst/>
          </a:prstGeom>
        </p:spPr>
        <p:txBody>
          <a:bodyPr/>
          <a:lstStyle/>
          <a:p>
            <a:pPr marL="685791" indent="-342900" algn="just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A critical assessment of the research that has been conducted on the topic.</a:t>
            </a:r>
          </a:p>
          <a:p>
            <a:pPr marL="685791" indent="-342900" algn="just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5 recently published research papers/products.(IEEE,  Springer, Elsevier conference papers and Journal papers)</a:t>
            </a:r>
          </a:p>
          <a:p>
            <a:pPr marL="685791" indent="-342900" algn="just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Summarize the individual papers/products with as much detail as each deserves, depending up on its relative importance in the overall literature on the topic. </a:t>
            </a:r>
          </a:p>
          <a:p>
            <a:pPr marL="685791" indent="-342900" algn="just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rgbClr val="0000FF"/>
                </a:solidFill>
                <a:latin typeface="Trebuchet MS" pitchFamily="34" charset="0"/>
              </a:rPr>
              <a:t>Literature Survey should be in table format as mentioned in next slide</a:t>
            </a:r>
          </a:p>
          <a:p>
            <a:pPr marL="685791" indent="-342900" algn="just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marL="685791" indent="-342900" algn="just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IN" sz="2400" dirty="0">
              <a:solidFill>
                <a:srgbClr val="0000FF"/>
              </a:solidFill>
              <a:latin typeface="Trebuchet MS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981200" y="1752600"/>
            <a:ext cx="8077200" cy="4724400"/>
          </a:xfrm>
          <a:prstGeom prst="rect">
            <a:avLst/>
          </a:prstGeom>
        </p:spPr>
        <p:txBody>
          <a:bodyPr/>
          <a:lstStyle/>
          <a:p>
            <a:pPr marL="989013" lvl="1" indent="-176213" algn="just" eaLnBrk="0" hangingPunct="0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IN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endParaRPr lang="en-IN" sz="2000" kern="0" dirty="0">
              <a:latin typeface="Trebuchet MS" pitchFamily="34" charset="0"/>
            </a:endParaRPr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4191000" y="1143002"/>
            <a:ext cx="647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Literature Survey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="" xmlns:a16="http://schemas.microsoft.com/office/drawing/2014/main" id="{6F0F28C5-57CF-477E-BE3B-37103A0ED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052784"/>
              </p:ext>
            </p:extLst>
          </p:nvPr>
        </p:nvGraphicFramePr>
        <p:xfrm>
          <a:off x="228600" y="2083282"/>
          <a:ext cx="10896600" cy="363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>
                  <a:extLst>
                    <a:ext uri="{9D8B030D-6E8A-4147-A177-3AD203B41FA5}">
                      <a16:colId xmlns="" xmlns:a16="http://schemas.microsoft.com/office/drawing/2014/main" val="544568753"/>
                    </a:ext>
                  </a:extLst>
                </a:gridCol>
                <a:gridCol w="2628900">
                  <a:extLst>
                    <a:ext uri="{9D8B030D-6E8A-4147-A177-3AD203B41FA5}">
                      <a16:colId xmlns="" xmlns:a16="http://schemas.microsoft.com/office/drawing/2014/main" val="3641861079"/>
                    </a:ext>
                  </a:extLst>
                </a:gridCol>
                <a:gridCol w="2724150">
                  <a:extLst>
                    <a:ext uri="{9D8B030D-6E8A-4147-A177-3AD203B41FA5}">
                      <a16:colId xmlns="" xmlns:a16="http://schemas.microsoft.com/office/drawing/2014/main" val="2449920280"/>
                    </a:ext>
                  </a:extLst>
                </a:gridCol>
                <a:gridCol w="2724150">
                  <a:extLst>
                    <a:ext uri="{9D8B030D-6E8A-4147-A177-3AD203B41FA5}">
                      <a16:colId xmlns="" xmlns:a16="http://schemas.microsoft.com/office/drawing/2014/main" val="4093352871"/>
                    </a:ext>
                  </a:extLst>
                </a:gridCol>
              </a:tblGrid>
              <a:tr h="403947">
                <a:tc>
                  <a:txBody>
                    <a:bodyPr/>
                    <a:lstStyle/>
                    <a:p>
                      <a:r>
                        <a:rPr lang="en-IN" dirty="0"/>
                        <a:t>Paper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Objective of paper, Techniques/Methods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Limitations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62360280"/>
                  </a:ext>
                </a:extLst>
              </a:tr>
              <a:tr h="2191276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Example:</a:t>
                      </a:r>
                    </a:p>
                    <a:p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Akyildiz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Ian F., </a:t>
                      </a:r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Ahan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Kak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and Shuai </a:t>
                      </a:r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Nie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"6G and beyond: The future of wireless communications systems." </a:t>
                      </a:r>
                      <a:r>
                        <a:rPr lang="en-IN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IEEE Access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8 (2020): 133995-134030.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62010983"/>
                  </a:ext>
                </a:extLst>
              </a:tr>
              <a:tr h="40394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9772768"/>
                  </a:ext>
                </a:extLst>
              </a:tr>
              <a:tr h="40394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10925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918568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pstone Project - Review 3 - Template.pptx" id="{77E64785-C4AC-D447-9F20-AA3556BA4DEA}" vid="{211B08FD-A304-1146-A3C3-5229E601B30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Capstone Project - Review 3 - Template (1)</Template>
  <TotalTime>534</TotalTime>
  <Words>478</Words>
  <Application>Microsoft Office PowerPoint</Application>
  <PresentationFormat>Widescreen</PresentationFormat>
  <Paragraphs>89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Trebuchet MS</vt:lpstr>
      <vt:lpstr>Wingdings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KTwo Technology Solutions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Sunitha R</dc:creator>
  <cp:lastModifiedBy>Microsoft account</cp:lastModifiedBy>
  <cp:revision>144</cp:revision>
  <dcterms:created xsi:type="dcterms:W3CDTF">2020-11-22T08:14:37Z</dcterms:created>
  <dcterms:modified xsi:type="dcterms:W3CDTF">2025-01-31T16:56:59Z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