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67" r:id="rId2"/>
  </p:sldMasterIdLst>
  <p:notesMasterIdLst>
    <p:notesMasterId r:id="rId17"/>
  </p:notesMasterIdLst>
  <p:handoutMasterIdLst>
    <p:handoutMasterId r:id="rId18"/>
  </p:handoutMasterIdLst>
  <p:sldIdLst>
    <p:sldId id="538" r:id="rId3"/>
    <p:sldId id="569" r:id="rId4"/>
    <p:sldId id="580" r:id="rId5"/>
    <p:sldId id="583" r:id="rId6"/>
    <p:sldId id="563" r:id="rId7"/>
    <p:sldId id="564" r:id="rId8"/>
    <p:sldId id="581" r:id="rId9"/>
    <p:sldId id="584" r:id="rId10"/>
    <p:sldId id="585" r:id="rId11"/>
    <p:sldId id="553" r:id="rId12"/>
    <p:sldId id="582" r:id="rId13"/>
    <p:sldId id="556" r:id="rId14"/>
    <p:sldId id="579" r:id="rId15"/>
    <p:sldId id="549" r:id="rId16"/>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66"/>
    <a:srgbClr val="D60093"/>
    <a:srgbClr val="0066FF"/>
    <a:srgbClr val="FF33CC"/>
    <a:srgbClr val="33CC33"/>
    <a:srgbClr val="00FFFF"/>
    <a:srgbClr val="6600FF"/>
    <a:srgbClr val="CC66FF"/>
    <a:srgbClr val="6283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37" autoAdjust="0"/>
    <p:restoredTop sz="86811" autoAdjust="0"/>
  </p:normalViewPr>
  <p:slideViewPr>
    <p:cSldViewPr>
      <p:cViewPr varScale="1">
        <p:scale>
          <a:sx n="69" d="100"/>
          <a:sy n="69" d="100"/>
        </p:scale>
        <p:origin x="556" y="48"/>
      </p:cViewPr>
      <p:guideLst>
        <p:guide orient="horz" pos="2160"/>
        <p:guide pos="3840"/>
      </p:guideLst>
    </p:cSldViewPr>
  </p:slideViewPr>
  <p:notesTextViewPr>
    <p:cViewPr>
      <p:scale>
        <a:sx n="100" d="100"/>
        <a:sy n="100" d="100"/>
      </p:scale>
      <p:origin x="0" y="0"/>
    </p:cViewPr>
  </p:notesTextViewPr>
  <p:sorterViewPr>
    <p:cViewPr>
      <p:scale>
        <a:sx n="90" d="100"/>
        <a:sy n="90" d="100"/>
      </p:scale>
      <p:origin x="0" y="13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sz="quarter"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26A7C97D-3554-44E0-8E72-665D45387ACC}" type="datetimeFigureOut">
              <a:rPr lang="en-US"/>
              <a:pPr>
                <a:defRPr/>
              </a:pPr>
              <a:t>2/3/2025</a:t>
            </a:fld>
            <a:endParaRPr lang="en-US" dirty="0"/>
          </a:p>
        </p:txBody>
      </p:sp>
      <p:sp>
        <p:nvSpPr>
          <p:cNvPr id="4" name="Footer Placeholder 3"/>
          <p:cNvSpPr>
            <a:spLocks noGrp="1"/>
          </p:cNvSpPr>
          <p:nvPr>
            <p:ph type="ftr" sz="quarter" idx="2"/>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dirty="0"/>
          </a:p>
        </p:txBody>
      </p:sp>
      <p:sp>
        <p:nvSpPr>
          <p:cNvPr id="5" name="Slide Number Placeholder 4"/>
          <p:cNvSpPr>
            <a:spLocks noGrp="1"/>
          </p:cNvSpPr>
          <p:nvPr>
            <p:ph type="sldNum" sz="quarter" idx="3"/>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1486DC43-659C-4A17-BDC0-5684401D4FAB}"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C973BE83-6A1D-4DA3-83D0-ED76C71EFE38}" type="datetimeFigureOut">
              <a:rPr lang="en-US"/>
              <a:pPr>
                <a:defRPr/>
              </a:pPr>
              <a:t>2/3/2025</a:t>
            </a:fld>
            <a:endParaRPr lang="en-US" dirty="0"/>
          </a:p>
        </p:txBody>
      </p:sp>
      <p:sp>
        <p:nvSpPr>
          <p:cNvPr id="4" name="Slide Image Placeholder 3"/>
          <p:cNvSpPr>
            <a:spLocks noGrp="1" noRot="1" noChangeAspect="1"/>
          </p:cNvSpPr>
          <p:nvPr>
            <p:ph type="sldImg" idx="2"/>
          </p:nvPr>
        </p:nvSpPr>
        <p:spPr>
          <a:xfrm>
            <a:off x="407988" y="696913"/>
            <a:ext cx="6196012"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701848" y="4416426"/>
            <a:ext cx="560832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01C81575-24DE-4F6C-A73E-0331B3B2E418}" type="slidenum">
              <a:rPr lang="en-US"/>
              <a:pPr>
                <a:defRPr/>
              </a:pPr>
              <a:t>‹#›</a:t>
            </a:fld>
            <a:endParaRPr lang="en-US" dirty="0"/>
          </a:p>
        </p:txBody>
      </p:sp>
    </p:spTree>
    <p:extLst>
      <p:ext uri="{BB962C8B-B14F-4D97-AF65-F5344CB8AC3E}">
        <p14:creationId xmlns:p14="http://schemas.microsoft.com/office/powerpoint/2010/main" val="6793723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a:t>
            </a:fld>
            <a:endParaRPr lang="en-US" dirty="0"/>
          </a:p>
        </p:txBody>
      </p:sp>
    </p:spTree>
    <p:extLst>
      <p:ext uri="{BB962C8B-B14F-4D97-AF65-F5344CB8AC3E}">
        <p14:creationId xmlns:p14="http://schemas.microsoft.com/office/powerpoint/2010/main" val="4131966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3</a:t>
            </a:fld>
            <a:endParaRPr lang="en-US" dirty="0"/>
          </a:p>
        </p:txBody>
      </p:sp>
    </p:spTree>
    <p:extLst>
      <p:ext uri="{BB962C8B-B14F-4D97-AF65-F5344CB8AC3E}">
        <p14:creationId xmlns:p14="http://schemas.microsoft.com/office/powerpoint/2010/main" val="1696347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81007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6: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 name="Google Shape;57;p6: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58" name="Google Shape;58;p6: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6</a:t>
            </a:fld>
            <a:endParaRPr dirty="0"/>
          </a:p>
        </p:txBody>
      </p:sp>
    </p:spTree>
    <p:extLst>
      <p:ext uri="{BB962C8B-B14F-4D97-AF65-F5344CB8AC3E}">
        <p14:creationId xmlns:p14="http://schemas.microsoft.com/office/powerpoint/2010/main" val="1605566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10</a:t>
            </a:fld>
            <a:endParaRPr lang="en-US" dirty="0"/>
          </a:p>
        </p:txBody>
      </p:sp>
    </p:spTree>
    <p:extLst>
      <p:ext uri="{BB962C8B-B14F-4D97-AF65-F5344CB8AC3E}">
        <p14:creationId xmlns:p14="http://schemas.microsoft.com/office/powerpoint/2010/main" val="1288778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11</a:t>
            </a:fld>
            <a:endParaRPr lang="en-US" dirty="0"/>
          </a:p>
        </p:txBody>
      </p:sp>
    </p:spTree>
    <p:extLst>
      <p:ext uri="{BB962C8B-B14F-4D97-AF65-F5344CB8AC3E}">
        <p14:creationId xmlns:p14="http://schemas.microsoft.com/office/powerpoint/2010/main" val="1162498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12</a:t>
            </a:fld>
            <a:endParaRPr lang="en-US" dirty="0"/>
          </a:p>
        </p:txBody>
      </p:sp>
    </p:spTree>
    <p:extLst>
      <p:ext uri="{BB962C8B-B14F-4D97-AF65-F5344CB8AC3E}">
        <p14:creationId xmlns:p14="http://schemas.microsoft.com/office/powerpoint/2010/main" val="649465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13</a:t>
            </a:fld>
            <a:endParaRPr lang="en-US" dirty="0"/>
          </a:p>
        </p:txBody>
      </p:sp>
    </p:spTree>
    <p:extLst>
      <p:ext uri="{BB962C8B-B14F-4D97-AF65-F5344CB8AC3E}">
        <p14:creationId xmlns:p14="http://schemas.microsoft.com/office/powerpoint/2010/main" val="649465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2713C8-F183-1D43-AE77-BF9BD4D2AE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6E7AF752-0EC0-CF4D-965A-5129A91359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E3E32540-0688-DC4A-809A-52FB3313D316}"/>
              </a:ext>
            </a:extLst>
          </p:cNvPr>
          <p:cNvSpPr>
            <a:spLocks noGrp="1"/>
          </p:cNvSpPr>
          <p:nvPr>
            <p:ph type="dt" sz="half" idx="10"/>
          </p:nvPr>
        </p:nvSpPr>
        <p:spPr/>
        <p:txBody>
          <a:bodyPr/>
          <a:lstStyle/>
          <a:p>
            <a:fld id="{2D1A7037-0853-0447-B5BA-F1548123F733}" type="datetimeFigureOut">
              <a:rPr lang="en-US" smtClean="0"/>
              <a:pPr/>
              <a:t>2/3/2025</a:t>
            </a:fld>
            <a:endParaRPr lang="en-US" dirty="0"/>
          </a:p>
        </p:txBody>
      </p:sp>
      <p:sp>
        <p:nvSpPr>
          <p:cNvPr id="5" name="Footer Placeholder 4">
            <a:extLst>
              <a:ext uri="{FF2B5EF4-FFF2-40B4-BE49-F238E27FC236}">
                <a16:creationId xmlns="" xmlns:a16="http://schemas.microsoft.com/office/drawing/2014/main" id="{0F2CA43E-0611-D047-BC7B-31F920B659D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2B6E4123-5713-BC41-BBD0-42ADF35D9634}"/>
              </a:ext>
            </a:extLst>
          </p:cNvPr>
          <p:cNvSpPr>
            <a:spLocks noGrp="1"/>
          </p:cNvSpPr>
          <p:nvPr>
            <p:ph type="sldNum" sz="quarter" idx="12"/>
          </p:nvPr>
        </p:nvSpPr>
        <p:spPr/>
        <p:txBody>
          <a:bodyPr/>
          <a:lstStyle/>
          <a:p>
            <a:fld id="{102F0E29-F314-934F-92DB-8EEB8DA68833}" type="slidenum">
              <a:rPr lang="en-US" smtClean="0"/>
              <a:pPr/>
              <a:t>‹#›</a:t>
            </a:fld>
            <a:endParaRPr lang="en-US" dirty="0"/>
          </a:p>
        </p:txBody>
      </p:sp>
    </p:spTree>
    <p:extLst>
      <p:ext uri="{BB962C8B-B14F-4D97-AF65-F5344CB8AC3E}">
        <p14:creationId xmlns:p14="http://schemas.microsoft.com/office/powerpoint/2010/main" val="2192070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D1A7037-0853-0447-B5BA-F1548123F733}" type="datetimeFigureOut">
              <a:rPr lang="en-US" smtClean="0"/>
              <a:pPr/>
              <a:t>2/3/2025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102F0E29-F314-934F-92DB-8EEB8DA68833}"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0206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1A7037-0853-0447-B5BA-F1548123F733}" type="datetimeFigureOut">
              <a:rPr lang="en-US" smtClean="0"/>
              <a:pPr/>
              <a:t>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2F0E29-F314-934F-92DB-8EEB8DA68833}" type="slidenum">
              <a:rPr lang="en-US" smtClean="0"/>
              <a:pPr/>
              <a:t>‹#›</a:t>
            </a:fld>
            <a:endParaRPr lang="en-US" dirty="0"/>
          </a:p>
        </p:txBody>
      </p:sp>
    </p:spTree>
    <p:extLst>
      <p:ext uri="{BB962C8B-B14F-4D97-AF65-F5344CB8AC3E}">
        <p14:creationId xmlns:p14="http://schemas.microsoft.com/office/powerpoint/2010/main" val="2987369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1A7037-0853-0447-B5BA-F1548123F733}" type="datetimeFigureOut">
              <a:rPr lang="en-US" smtClean="0"/>
              <a:pPr/>
              <a:t>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2F0E29-F314-934F-92DB-8EEB8DA68833}"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297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1A7037-0853-0447-B5BA-F1548123F733}" type="datetimeFigureOut">
              <a:rPr lang="en-US" smtClean="0"/>
              <a:pPr/>
              <a:t>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02F0E29-F314-934F-92DB-8EEB8DA68833}" type="slidenum">
              <a:rPr lang="en-US" smtClean="0"/>
              <a:pPr/>
              <a:t>‹#›</a:t>
            </a:fld>
            <a:endParaRPr lang="en-US" dirty="0"/>
          </a:p>
        </p:txBody>
      </p:sp>
    </p:spTree>
    <p:extLst>
      <p:ext uri="{BB962C8B-B14F-4D97-AF65-F5344CB8AC3E}">
        <p14:creationId xmlns:p14="http://schemas.microsoft.com/office/powerpoint/2010/main" val="330441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1A7037-0853-0447-B5BA-F1548123F733}" type="datetimeFigureOut">
              <a:rPr lang="en-US" smtClean="0"/>
              <a:pPr/>
              <a:t>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02F0E29-F314-934F-92DB-8EEB8DA68833}"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003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D1A7037-0853-0447-B5BA-F1548123F733}" type="datetimeFigureOut">
              <a:rPr lang="en-US" smtClean="0"/>
              <a:pPr/>
              <a:t>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02F0E29-F314-934F-92DB-8EEB8DA68833}"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4170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1A7037-0853-0447-B5BA-F1548123F733}" type="datetimeFigureOut">
              <a:rPr lang="en-US" smtClean="0"/>
              <a:pPr/>
              <a:t>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02F0E29-F314-934F-92DB-8EEB8DA68833}" type="slidenum">
              <a:rPr lang="en-US" smtClean="0"/>
              <a:pPr/>
              <a:t>‹#›</a:t>
            </a:fld>
            <a:endParaRPr lang="en-US" dirty="0"/>
          </a:p>
        </p:txBody>
      </p:sp>
    </p:spTree>
    <p:extLst>
      <p:ext uri="{BB962C8B-B14F-4D97-AF65-F5344CB8AC3E}">
        <p14:creationId xmlns:p14="http://schemas.microsoft.com/office/powerpoint/2010/main" val="2036127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1A7037-0853-0447-B5BA-F1548123F733}" type="datetimeFigureOut">
              <a:rPr lang="en-US" smtClean="0"/>
              <a:pPr/>
              <a:t>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02F0E29-F314-934F-92DB-8EEB8DA68833}"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9615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1A7037-0853-0447-B5BA-F1548123F733}" type="datetimeFigureOut">
              <a:rPr lang="en-US" smtClean="0"/>
              <a:pPr/>
              <a:t>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02F0E29-F314-934F-92DB-8EEB8DA68833}" type="slidenum">
              <a:rPr lang="en-US" smtClean="0"/>
              <a:pPr/>
              <a:t>‹#›</a:t>
            </a:fld>
            <a:endParaRPr lang="en-US" dirty="0"/>
          </a:p>
        </p:txBody>
      </p:sp>
    </p:spTree>
    <p:extLst>
      <p:ext uri="{BB962C8B-B14F-4D97-AF65-F5344CB8AC3E}">
        <p14:creationId xmlns:p14="http://schemas.microsoft.com/office/powerpoint/2010/main" val="37667313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1A7037-0853-0447-B5BA-F1548123F733}" type="datetimeFigureOut">
              <a:rPr lang="en-US" smtClean="0"/>
              <a:pPr/>
              <a:t>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02F0E29-F314-934F-92DB-8EEB8DA68833}" type="slidenum">
              <a:rPr lang="en-US" smtClean="0"/>
              <a:pPr/>
              <a:t>‹#›</a:t>
            </a:fld>
            <a:endParaRPr lang="en-US" dirty="0"/>
          </a:p>
        </p:txBody>
      </p:sp>
    </p:spTree>
    <p:extLst>
      <p:ext uri="{BB962C8B-B14F-4D97-AF65-F5344CB8AC3E}">
        <p14:creationId xmlns:p14="http://schemas.microsoft.com/office/powerpoint/2010/main" val="1846459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1DED43-C903-1F44-A779-40DF9AEFDE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0E9975D8-34AD-544B-B0E2-83FA77D2FA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9D24DD5-B8E0-534E-B68A-EF415575E505}"/>
              </a:ext>
            </a:extLst>
          </p:cNvPr>
          <p:cNvSpPr>
            <a:spLocks noGrp="1"/>
          </p:cNvSpPr>
          <p:nvPr>
            <p:ph type="dt" sz="half" idx="10"/>
          </p:nvPr>
        </p:nvSpPr>
        <p:spPr/>
        <p:txBody>
          <a:bodyPr/>
          <a:lstStyle/>
          <a:p>
            <a:fld id="{2D1A7037-0853-0447-B5BA-F1548123F733}" type="datetimeFigureOut">
              <a:rPr lang="en-US" smtClean="0"/>
              <a:pPr/>
              <a:t>2/3/2025</a:t>
            </a:fld>
            <a:endParaRPr lang="en-US" dirty="0"/>
          </a:p>
        </p:txBody>
      </p:sp>
      <p:sp>
        <p:nvSpPr>
          <p:cNvPr id="5" name="Footer Placeholder 4">
            <a:extLst>
              <a:ext uri="{FF2B5EF4-FFF2-40B4-BE49-F238E27FC236}">
                <a16:creationId xmlns="" xmlns:a16="http://schemas.microsoft.com/office/drawing/2014/main" id="{45096688-5BB1-5E48-BD14-BBC9FA67D40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71DC407C-3003-DB44-98B5-0DEC6272B111}"/>
              </a:ext>
            </a:extLst>
          </p:cNvPr>
          <p:cNvSpPr>
            <a:spLocks noGrp="1"/>
          </p:cNvSpPr>
          <p:nvPr>
            <p:ph type="sldNum" sz="quarter" idx="12"/>
          </p:nvPr>
        </p:nvSpPr>
        <p:spPr/>
        <p:txBody>
          <a:bodyPr/>
          <a:lstStyle/>
          <a:p>
            <a:fld id="{102F0E29-F314-934F-92DB-8EEB8DA68833}" type="slidenum">
              <a:rPr lang="en-US" smtClean="0"/>
              <a:pPr/>
              <a:t>‹#›</a:t>
            </a:fld>
            <a:endParaRPr lang="en-US" dirty="0"/>
          </a:p>
        </p:txBody>
      </p:sp>
    </p:spTree>
    <p:extLst>
      <p:ext uri="{BB962C8B-B14F-4D97-AF65-F5344CB8AC3E}">
        <p14:creationId xmlns:p14="http://schemas.microsoft.com/office/powerpoint/2010/main" val="3122916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1A7037-0853-0447-B5BA-F1548123F733}" type="datetimeFigureOut">
              <a:rPr lang="en-US" smtClean="0"/>
              <a:pPr/>
              <a:t>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2F0E29-F314-934F-92DB-8EEB8DA68833}"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41675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1A7037-0853-0447-B5BA-F1548123F733}" type="datetimeFigureOut">
              <a:rPr lang="en-US" smtClean="0"/>
              <a:pPr/>
              <a:t>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2F0E29-F314-934F-92DB-8EEB8DA68833}"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62103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1A7037-0853-0447-B5BA-F1548123F733}" type="datetimeFigureOut">
              <a:rPr lang="en-US" smtClean="0"/>
              <a:pPr/>
              <a:t>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2F0E29-F314-934F-92DB-8EEB8DA68833}" type="slidenum">
              <a:rPr lang="en-US" smtClean="0"/>
              <a:pPr/>
              <a:t>‹#›</a:t>
            </a:fld>
            <a:endParaRPr lang="en-US" dirty="0"/>
          </a:p>
        </p:txBody>
      </p:sp>
    </p:spTree>
    <p:extLst>
      <p:ext uri="{BB962C8B-B14F-4D97-AF65-F5344CB8AC3E}">
        <p14:creationId xmlns:p14="http://schemas.microsoft.com/office/powerpoint/2010/main" val="28502190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1A7037-0853-0447-B5BA-F1548123F733}" type="datetimeFigureOut">
              <a:rPr lang="en-US" smtClean="0"/>
              <a:pPr/>
              <a:t>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2F0E29-F314-934F-92DB-8EEB8DA68833}"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73099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1A7037-0853-0447-B5BA-F1548123F733}" type="datetimeFigureOut">
              <a:rPr lang="en-US" smtClean="0"/>
              <a:pPr/>
              <a:t>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2F0E29-F314-934F-92DB-8EEB8DA68833}"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26763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1A7037-0853-0447-B5BA-F1548123F733}" type="datetimeFigureOut">
              <a:rPr lang="en-US" smtClean="0"/>
              <a:pPr/>
              <a:t>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2F0E29-F314-934F-92DB-8EEB8DA68833}"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99283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1A7037-0853-0447-B5BA-F1548123F733}" type="datetimeFigureOut">
              <a:rPr lang="en-US" smtClean="0"/>
              <a:pPr/>
              <a:t>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2F0E29-F314-934F-92DB-8EEB8DA68833}"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8356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C5630D-09E2-0742-AED8-D3F732546C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715B2CD3-A564-8044-A4EC-7EBA262987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E22A64EE-79C1-8B46-BA9C-199117C7B485}"/>
              </a:ext>
            </a:extLst>
          </p:cNvPr>
          <p:cNvSpPr>
            <a:spLocks noGrp="1"/>
          </p:cNvSpPr>
          <p:nvPr>
            <p:ph type="dt" sz="half" idx="10"/>
          </p:nvPr>
        </p:nvSpPr>
        <p:spPr/>
        <p:txBody>
          <a:bodyPr/>
          <a:lstStyle/>
          <a:p>
            <a:fld id="{2D1A7037-0853-0447-B5BA-F1548123F733}" type="datetimeFigureOut">
              <a:rPr lang="en-US" smtClean="0"/>
              <a:pPr/>
              <a:t>2/3/2025</a:t>
            </a:fld>
            <a:endParaRPr lang="en-US" dirty="0"/>
          </a:p>
        </p:txBody>
      </p:sp>
      <p:sp>
        <p:nvSpPr>
          <p:cNvPr id="5" name="Footer Placeholder 4">
            <a:extLst>
              <a:ext uri="{FF2B5EF4-FFF2-40B4-BE49-F238E27FC236}">
                <a16:creationId xmlns="" xmlns:a16="http://schemas.microsoft.com/office/drawing/2014/main" id="{A851AAB2-DA47-AE48-A088-6FC7C169450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F348FF9C-19C9-FA46-8C21-74202499420D}"/>
              </a:ext>
            </a:extLst>
          </p:cNvPr>
          <p:cNvSpPr>
            <a:spLocks noGrp="1"/>
          </p:cNvSpPr>
          <p:nvPr>
            <p:ph type="sldNum" sz="quarter" idx="12"/>
          </p:nvPr>
        </p:nvSpPr>
        <p:spPr/>
        <p:txBody>
          <a:bodyPr/>
          <a:lstStyle/>
          <a:p>
            <a:fld id="{102F0E29-F314-934F-92DB-8EEB8DA68833}" type="slidenum">
              <a:rPr lang="en-US" smtClean="0"/>
              <a:pPr/>
              <a:t>‹#›</a:t>
            </a:fld>
            <a:endParaRPr lang="en-US" dirty="0"/>
          </a:p>
        </p:txBody>
      </p:sp>
    </p:spTree>
    <p:extLst>
      <p:ext uri="{BB962C8B-B14F-4D97-AF65-F5344CB8AC3E}">
        <p14:creationId xmlns:p14="http://schemas.microsoft.com/office/powerpoint/2010/main" val="217179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7CBAF5-C913-024F-8BE6-64C58F970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395E6DB7-D3D7-1443-A583-8730715E25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53CEB82F-3E99-7441-9B06-6D7C2156AB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F426D282-1572-D344-87D1-785DA8576020}"/>
              </a:ext>
            </a:extLst>
          </p:cNvPr>
          <p:cNvSpPr>
            <a:spLocks noGrp="1"/>
          </p:cNvSpPr>
          <p:nvPr>
            <p:ph type="dt" sz="half" idx="10"/>
          </p:nvPr>
        </p:nvSpPr>
        <p:spPr/>
        <p:txBody>
          <a:bodyPr/>
          <a:lstStyle/>
          <a:p>
            <a:fld id="{2D1A7037-0853-0447-B5BA-F1548123F733}" type="datetimeFigureOut">
              <a:rPr lang="en-US" smtClean="0"/>
              <a:pPr/>
              <a:t>2/3/2025</a:t>
            </a:fld>
            <a:endParaRPr lang="en-US" dirty="0"/>
          </a:p>
        </p:txBody>
      </p:sp>
      <p:sp>
        <p:nvSpPr>
          <p:cNvPr id="6" name="Footer Placeholder 5">
            <a:extLst>
              <a:ext uri="{FF2B5EF4-FFF2-40B4-BE49-F238E27FC236}">
                <a16:creationId xmlns="" xmlns:a16="http://schemas.microsoft.com/office/drawing/2014/main" id="{3723D760-065F-6442-AF7E-1A7AAFFCA96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26BF4C15-EC3A-7E41-A2B3-D2AB7D70EB32}"/>
              </a:ext>
            </a:extLst>
          </p:cNvPr>
          <p:cNvSpPr>
            <a:spLocks noGrp="1"/>
          </p:cNvSpPr>
          <p:nvPr>
            <p:ph type="sldNum" sz="quarter" idx="12"/>
          </p:nvPr>
        </p:nvSpPr>
        <p:spPr/>
        <p:txBody>
          <a:bodyPr/>
          <a:lstStyle/>
          <a:p>
            <a:fld id="{102F0E29-F314-934F-92DB-8EEB8DA68833}" type="slidenum">
              <a:rPr lang="en-US" smtClean="0"/>
              <a:pPr/>
              <a:t>‹#›</a:t>
            </a:fld>
            <a:endParaRPr lang="en-US" dirty="0"/>
          </a:p>
        </p:txBody>
      </p:sp>
    </p:spTree>
    <p:extLst>
      <p:ext uri="{BB962C8B-B14F-4D97-AF65-F5344CB8AC3E}">
        <p14:creationId xmlns:p14="http://schemas.microsoft.com/office/powerpoint/2010/main" val="326570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72CC90-B8AE-8A46-A8A5-F7E8DA615E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58E152C5-AA77-4B47-965C-21A00C1EE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8C466F8D-3502-5242-9160-E1CDE38E0A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89754302-8F9A-5648-9C5E-6D037F1C75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BA9FC9CD-8823-F145-9952-EFBA9ACD2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D65EF4D9-655F-4842-A6B8-D44A050122B8}"/>
              </a:ext>
            </a:extLst>
          </p:cNvPr>
          <p:cNvSpPr>
            <a:spLocks noGrp="1"/>
          </p:cNvSpPr>
          <p:nvPr>
            <p:ph type="dt" sz="half" idx="10"/>
          </p:nvPr>
        </p:nvSpPr>
        <p:spPr/>
        <p:txBody>
          <a:bodyPr/>
          <a:lstStyle/>
          <a:p>
            <a:fld id="{2D1A7037-0853-0447-B5BA-F1548123F733}" type="datetimeFigureOut">
              <a:rPr lang="en-US" smtClean="0"/>
              <a:pPr/>
              <a:t>2/3/2025</a:t>
            </a:fld>
            <a:endParaRPr lang="en-US" dirty="0"/>
          </a:p>
        </p:txBody>
      </p:sp>
      <p:sp>
        <p:nvSpPr>
          <p:cNvPr id="8" name="Footer Placeholder 7">
            <a:extLst>
              <a:ext uri="{FF2B5EF4-FFF2-40B4-BE49-F238E27FC236}">
                <a16:creationId xmlns="" xmlns:a16="http://schemas.microsoft.com/office/drawing/2014/main" id="{08E68A74-725F-8F40-8F80-E96287703E5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29D868FA-8565-A740-9B9C-B3CD6AB33570}"/>
              </a:ext>
            </a:extLst>
          </p:cNvPr>
          <p:cNvSpPr>
            <a:spLocks noGrp="1"/>
          </p:cNvSpPr>
          <p:nvPr>
            <p:ph type="sldNum" sz="quarter" idx="12"/>
          </p:nvPr>
        </p:nvSpPr>
        <p:spPr/>
        <p:txBody>
          <a:bodyPr/>
          <a:lstStyle/>
          <a:p>
            <a:fld id="{102F0E29-F314-934F-92DB-8EEB8DA68833}" type="slidenum">
              <a:rPr lang="en-US" smtClean="0"/>
              <a:pPr/>
              <a:t>‹#›</a:t>
            </a:fld>
            <a:endParaRPr lang="en-US" dirty="0"/>
          </a:p>
        </p:txBody>
      </p:sp>
    </p:spTree>
    <p:extLst>
      <p:ext uri="{BB962C8B-B14F-4D97-AF65-F5344CB8AC3E}">
        <p14:creationId xmlns:p14="http://schemas.microsoft.com/office/powerpoint/2010/main" val="1827854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8DFCE3-1C1E-7448-AF7E-5E46BB1408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7B19D5C9-50F6-8546-8D8C-AFACC1BC1B4F}"/>
              </a:ext>
            </a:extLst>
          </p:cNvPr>
          <p:cNvSpPr>
            <a:spLocks noGrp="1"/>
          </p:cNvSpPr>
          <p:nvPr>
            <p:ph type="dt" sz="half" idx="10"/>
          </p:nvPr>
        </p:nvSpPr>
        <p:spPr/>
        <p:txBody>
          <a:bodyPr/>
          <a:lstStyle/>
          <a:p>
            <a:fld id="{2D1A7037-0853-0447-B5BA-F1548123F733}" type="datetimeFigureOut">
              <a:rPr lang="en-US" smtClean="0"/>
              <a:pPr/>
              <a:t>2/3/2025</a:t>
            </a:fld>
            <a:endParaRPr lang="en-US" dirty="0"/>
          </a:p>
        </p:txBody>
      </p:sp>
      <p:sp>
        <p:nvSpPr>
          <p:cNvPr id="4" name="Footer Placeholder 3">
            <a:extLst>
              <a:ext uri="{FF2B5EF4-FFF2-40B4-BE49-F238E27FC236}">
                <a16:creationId xmlns="" xmlns:a16="http://schemas.microsoft.com/office/drawing/2014/main" id="{1DEA0D0C-FCAF-4F4C-AAF5-C9B78C03C47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7568836A-EEA3-7347-A63C-8E66DF7B3451}"/>
              </a:ext>
            </a:extLst>
          </p:cNvPr>
          <p:cNvSpPr>
            <a:spLocks noGrp="1"/>
          </p:cNvSpPr>
          <p:nvPr>
            <p:ph type="sldNum" sz="quarter" idx="12"/>
          </p:nvPr>
        </p:nvSpPr>
        <p:spPr/>
        <p:txBody>
          <a:bodyPr/>
          <a:lstStyle/>
          <a:p>
            <a:fld id="{102F0E29-F314-934F-92DB-8EEB8DA68833}" type="slidenum">
              <a:rPr lang="en-US" smtClean="0"/>
              <a:pPr/>
              <a:t>‹#›</a:t>
            </a:fld>
            <a:endParaRPr lang="en-US" dirty="0"/>
          </a:p>
        </p:txBody>
      </p:sp>
    </p:spTree>
    <p:extLst>
      <p:ext uri="{BB962C8B-B14F-4D97-AF65-F5344CB8AC3E}">
        <p14:creationId xmlns:p14="http://schemas.microsoft.com/office/powerpoint/2010/main" val="3602287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DE7A43C1-2303-5A41-B234-90D15E2A4B17}"/>
              </a:ext>
            </a:extLst>
          </p:cNvPr>
          <p:cNvSpPr>
            <a:spLocks noGrp="1"/>
          </p:cNvSpPr>
          <p:nvPr>
            <p:ph type="dt" sz="half" idx="10"/>
          </p:nvPr>
        </p:nvSpPr>
        <p:spPr/>
        <p:txBody>
          <a:bodyPr/>
          <a:lstStyle/>
          <a:p>
            <a:fld id="{2D1A7037-0853-0447-B5BA-F1548123F733}" type="datetimeFigureOut">
              <a:rPr lang="en-US" smtClean="0"/>
              <a:pPr/>
              <a:t>2/3/2025</a:t>
            </a:fld>
            <a:endParaRPr lang="en-US" dirty="0"/>
          </a:p>
        </p:txBody>
      </p:sp>
      <p:sp>
        <p:nvSpPr>
          <p:cNvPr id="3" name="Footer Placeholder 2">
            <a:extLst>
              <a:ext uri="{FF2B5EF4-FFF2-40B4-BE49-F238E27FC236}">
                <a16:creationId xmlns="" xmlns:a16="http://schemas.microsoft.com/office/drawing/2014/main" id="{9EA77971-B281-6149-9884-0E9C45F816B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B1D0F6F3-1061-E842-B540-6BD0D6CB8D59}"/>
              </a:ext>
            </a:extLst>
          </p:cNvPr>
          <p:cNvSpPr>
            <a:spLocks noGrp="1"/>
          </p:cNvSpPr>
          <p:nvPr>
            <p:ph type="sldNum" sz="quarter" idx="12"/>
          </p:nvPr>
        </p:nvSpPr>
        <p:spPr/>
        <p:txBody>
          <a:bodyPr/>
          <a:lstStyle/>
          <a:p>
            <a:fld id="{102F0E29-F314-934F-92DB-8EEB8DA68833}" type="slidenum">
              <a:rPr lang="en-US" smtClean="0"/>
              <a:pPr/>
              <a:t>‹#›</a:t>
            </a:fld>
            <a:endParaRPr lang="en-US" dirty="0"/>
          </a:p>
        </p:txBody>
      </p:sp>
    </p:spTree>
    <p:extLst>
      <p:ext uri="{BB962C8B-B14F-4D97-AF65-F5344CB8AC3E}">
        <p14:creationId xmlns:p14="http://schemas.microsoft.com/office/powerpoint/2010/main" val="2873732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EB970D-13D5-B346-968D-400B0BCCF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7019FFE0-37CD-7644-A007-76E5304F12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70210BE7-EA92-B44F-9EEC-94E6F6955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3B6D810-D2A1-B549-A5BC-25CCA5CDCD3C}"/>
              </a:ext>
            </a:extLst>
          </p:cNvPr>
          <p:cNvSpPr>
            <a:spLocks noGrp="1"/>
          </p:cNvSpPr>
          <p:nvPr>
            <p:ph type="dt" sz="half" idx="10"/>
          </p:nvPr>
        </p:nvSpPr>
        <p:spPr/>
        <p:txBody>
          <a:bodyPr/>
          <a:lstStyle/>
          <a:p>
            <a:fld id="{2D1A7037-0853-0447-B5BA-F1548123F733}" type="datetimeFigureOut">
              <a:rPr lang="en-US" smtClean="0"/>
              <a:pPr/>
              <a:t>2/3/2025</a:t>
            </a:fld>
            <a:endParaRPr lang="en-US" dirty="0"/>
          </a:p>
        </p:txBody>
      </p:sp>
      <p:sp>
        <p:nvSpPr>
          <p:cNvPr id="6" name="Footer Placeholder 5">
            <a:extLst>
              <a:ext uri="{FF2B5EF4-FFF2-40B4-BE49-F238E27FC236}">
                <a16:creationId xmlns="" xmlns:a16="http://schemas.microsoft.com/office/drawing/2014/main" id="{6AD872D2-2005-3043-A02D-3E2DB9334E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59F9F01D-1164-4249-AD67-1D51D33C01DC}"/>
              </a:ext>
            </a:extLst>
          </p:cNvPr>
          <p:cNvSpPr>
            <a:spLocks noGrp="1"/>
          </p:cNvSpPr>
          <p:nvPr>
            <p:ph type="sldNum" sz="quarter" idx="12"/>
          </p:nvPr>
        </p:nvSpPr>
        <p:spPr/>
        <p:txBody>
          <a:bodyPr/>
          <a:lstStyle/>
          <a:p>
            <a:fld id="{102F0E29-F314-934F-92DB-8EEB8DA68833}" type="slidenum">
              <a:rPr lang="en-US" smtClean="0"/>
              <a:pPr/>
              <a:t>‹#›</a:t>
            </a:fld>
            <a:endParaRPr lang="en-US" dirty="0"/>
          </a:p>
        </p:txBody>
      </p:sp>
    </p:spTree>
    <p:extLst>
      <p:ext uri="{BB962C8B-B14F-4D97-AF65-F5344CB8AC3E}">
        <p14:creationId xmlns:p14="http://schemas.microsoft.com/office/powerpoint/2010/main" val="358038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2D3B30-2A71-A043-9BD7-3B8C66BF7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132B08A9-6B45-4340-8859-996D9B9490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 xmlns:a16="http://schemas.microsoft.com/office/drawing/2014/main" id="{26B1F4B2-96C1-614B-9110-8D1AEE080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07DF3EB-6252-5845-AE7D-FB94ECF9F136}"/>
              </a:ext>
            </a:extLst>
          </p:cNvPr>
          <p:cNvSpPr>
            <a:spLocks noGrp="1"/>
          </p:cNvSpPr>
          <p:nvPr>
            <p:ph type="dt" sz="half" idx="10"/>
          </p:nvPr>
        </p:nvSpPr>
        <p:spPr/>
        <p:txBody>
          <a:bodyPr/>
          <a:lstStyle/>
          <a:p>
            <a:fld id="{2D1A7037-0853-0447-B5BA-F1548123F733}" type="datetimeFigureOut">
              <a:rPr lang="en-US" smtClean="0"/>
              <a:pPr/>
              <a:t>2/3/2025</a:t>
            </a:fld>
            <a:endParaRPr lang="en-US" dirty="0"/>
          </a:p>
        </p:txBody>
      </p:sp>
      <p:sp>
        <p:nvSpPr>
          <p:cNvPr id="6" name="Footer Placeholder 5">
            <a:extLst>
              <a:ext uri="{FF2B5EF4-FFF2-40B4-BE49-F238E27FC236}">
                <a16:creationId xmlns="" xmlns:a16="http://schemas.microsoft.com/office/drawing/2014/main" id="{D2D65DB7-EFE7-7446-8DEC-69F1FB47AE2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E2A0E09F-0F32-5644-881A-A61CD82461E5}"/>
              </a:ext>
            </a:extLst>
          </p:cNvPr>
          <p:cNvSpPr>
            <a:spLocks noGrp="1"/>
          </p:cNvSpPr>
          <p:nvPr>
            <p:ph type="sldNum" sz="quarter" idx="12"/>
          </p:nvPr>
        </p:nvSpPr>
        <p:spPr/>
        <p:txBody>
          <a:bodyPr/>
          <a:lstStyle/>
          <a:p>
            <a:fld id="{102F0E29-F314-934F-92DB-8EEB8DA68833}" type="slidenum">
              <a:rPr lang="en-US" smtClean="0"/>
              <a:pPr/>
              <a:t>‹#›</a:t>
            </a:fld>
            <a:endParaRPr lang="en-US" dirty="0"/>
          </a:p>
        </p:txBody>
      </p:sp>
    </p:spTree>
    <p:extLst>
      <p:ext uri="{BB962C8B-B14F-4D97-AF65-F5344CB8AC3E}">
        <p14:creationId xmlns:p14="http://schemas.microsoft.com/office/powerpoint/2010/main" val="50459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theme" Target="../theme/theme2.xml"/><Relationship Id="rId3" Type="http://schemas.openxmlformats.org/officeDocument/2006/relationships/slideLayout" Target="../slideLayouts/slideLayout12.xml"/><Relationship Id="rId21" Type="http://schemas.openxmlformats.org/officeDocument/2006/relationships/image" Target="../media/image1.png"/><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image" Target="../media/image4.png"/><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26E61B7-8DCD-1544-BC5D-B4592F60C6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FBAB61D9-7FB3-1343-9555-936FC6036D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DC2A79E-2DF5-4E41-BDCF-90E9D26B7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A7037-0853-0447-B5BA-F1548123F733}" type="datetimeFigureOut">
              <a:rPr lang="en-US" smtClean="0"/>
              <a:pPr/>
              <a:t>2/3/2025</a:t>
            </a:fld>
            <a:endParaRPr lang="en-US" dirty="0"/>
          </a:p>
        </p:txBody>
      </p:sp>
      <p:sp>
        <p:nvSpPr>
          <p:cNvPr id="5" name="Footer Placeholder 4">
            <a:extLst>
              <a:ext uri="{FF2B5EF4-FFF2-40B4-BE49-F238E27FC236}">
                <a16:creationId xmlns="" xmlns:a16="http://schemas.microsoft.com/office/drawing/2014/main" id="{556D5DC5-E1CB-B84F-BCAB-EB319B3718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C9712A2C-5C91-4B43-A114-209348A10C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F0E29-F314-934F-92DB-8EEB8DA68833}" type="slidenum">
              <a:rPr lang="en-US" smtClean="0"/>
              <a:pPr/>
              <a:t>‹#›</a:t>
            </a:fld>
            <a:endParaRPr lang="en-US" dirty="0"/>
          </a:p>
        </p:txBody>
      </p:sp>
      <p:pic>
        <p:nvPicPr>
          <p:cNvPr id="10" name="Picture 2" descr="PESSAT - All India Online Entrance Exam for Admission to PES University">
            <a:extLst>
              <a:ext uri="{FF2B5EF4-FFF2-40B4-BE49-F238E27FC236}">
                <a16:creationId xmlns="" xmlns:a16="http://schemas.microsoft.com/office/drawing/2014/main" id="{F146DE4C-1628-7F84-E9E6-B10F131EDD68}"/>
              </a:ext>
            </a:extLst>
          </p:cNvPr>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10167336" y="325369"/>
            <a:ext cx="1162050"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383200"/>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D1A7037-0853-0447-B5BA-F1548123F733}" type="datetimeFigureOut">
              <a:rPr lang="en-US" smtClean="0"/>
              <a:pPr/>
              <a:t>2/3/2025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02F0E29-F314-934F-92DB-8EEB8DA68833}" type="slidenum">
              <a:rPr lang="en-US" smtClean="0"/>
              <a:pPr/>
              <a:t>‹#›</a:t>
            </a:fld>
            <a:endParaRPr lang="en-US" dirty="0"/>
          </a:p>
        </p:txBody>
      </p:sp>
      <p:pic>
        <p:nvPicPr>
          <p:cNvPr id="12" name="Picture 2" descr="PESSAT - All India Online Entrance Exam for Admission to PES University">
            <a:extLst>
              <a:ext uri="{FF2B5EF4-FFF2-40B4-BE49-F238E27FC236}">
                <a16:creationId xmlns="" xmlns:a16="http://schemas.microsoft.com/office/drawing/2014/main" id="{F146DE4C-1628-7F84-E9E6-B10F131EDD68}"/>
              </a:ext>
            </a:extLst>
          </p:cNvPr>
          <p:cNvPicPr>
            <a:picLocks noChangeAspect="1" noChangeArrowheads="1"/>
          </p:cNvPicPr>
          <p:nvPr userDrawn="1"/>
        </p:nvPicPr>
        <p:blipFill>
          <a:blip r:embed="rId21" cstate="print">
            <a:extLst>
              <a:ext uri="{28A0092B-C50C-407E-A947-70E740481C1C}">
                <a14:useLocalDpi xmlns:a14="http://schemas.microsoft.com/office/drawing/2010/main" val="0"/>
              </a:ext>
            </a:extLst>
          </a:blip>
          <a:srcRect/>
          <a:stretch>
            <a:fillRect/>
          </a:stretch>
        </p:blipFill>
        <p:spPr bwMode="auto">
          <a:xfrm>
            <a:off x="10167336" y="325369"/>
            <a:ext cx="1162050"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991046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1600200"/>
            <a:ext cx="7924800" cy="3046988"/>
          </a:xfrm>
          <a:prstGeom prst="rect">
            <a:avLst/>
          </a:prstGeom>
        </p:spPr>
        <p:txBody>
          <a:bodyPr wrap="square">
            <a:spAutoFit/>
          </a:bodyPr>
          <a:lstStyle/>
          <a:p>
            <a:pPr marL="342891" indent="-342891" algn="ctr" eaLnBrk="0" hangingPunct="0">
              <a:defRPr/>
            </a:pPr>
            <a:r>
              <a:rPr lang="en-IN" sz="2800" b="1" dirty="0">
                <a:solidFill>
                  <a:srgbClr val="FF0000"/>
                </a:solidFill>
                <a:latin typeface="Trebuchet MS" pitchFamily="34" charset="0"/>
              </a:rPr>
              <a:t>Capstone </a:t>
            </a:r>
            <a:r>
              <a:rPr lang="en-US" sz="2800" b="1" dirty="0">
                <a:solidFill>
                  <a:srgbClr val="FF0000"/>
                </a:solidFill>
                <a:latin typeface="Trebuchet MS" pitchFamily="34" charset="0"/>
              </a:rPr>
              <a:t>Project Review #1</a:t>
            </a:r>
          </a:p>
          <a:p>
            <a:pPr marL="342891" indent="-342891" algn="ctr" eaLnBrk="0" hangingPunct="0">
              <a:defRPr/>
            </a:pPr>
            <a:r>
              <a:rPr lang="en-US" sz="2800" dirty="0">
                <a:solidFill>
                  <a:srgbClr val="FF0000"/>
                </a:solidFill>
                <a:latin typeface="Trebuchet MS" pitchFamily="34" charset="0"/>
              </a:rPr>
              <a:t>(Project Requirements Specification and Literature Survey</a:t>
            </a:r>
            <a:r>
              <a:rPr lang="en-US" sz="2800" dirty="0" smtClean="0">
                <a:solidFill>
                  <a:srgbClr val="FF0000"/>
                </a:solidFill>
                <a:latin typeface="Trebuchet MS" pitchFamily="34" charset="0"/>
              </a:rPr>
              <a:t>)</a:t>
            </a:r>
          </a:p>
          <a:p>
            <a:pPr marL="342891" indent="-342891" algn="ctr" eaLnBrk="0" hangingPunct="0">
              <a:defRPr/>
            </a:pPr>
            <a:r>
              <a:rPr lang="en-GB" sz="2800" dirty="0"/>
              <a:t>Classical Monte Carlo analysis </a:t>
            </a:r>
            <a:endParaRPr lang="en-GB" sz="2800" dirty="0" smtClean="0"/>
          </a:p>
          <a:p>
            <a:pPr marL="342891" indent="-342891" algn="ctr" eaLnBrk="0" hangingPunct="0">
              <a:defRPr/>
            </a:pPr>
            <a:r>
              <a:rPr lang="en-GB" sz="2800" dirty="0" smtClean="0"/>
              <a:t>(</a:t>
            </a:r>
            <a:r>
              <a:rPr lang="en-GB" sz="2800" dirty="0"/>
              <a:t>Areas of improvement)</a:t>
            </a:r>
            <a:endParaRPr lang="en-US" sz="2800" dirty="0" smtClean="0">
              <a:solidFill>
                <a:srgbClr val="FF0000"/>
              </a:solidFill>
              <a:latin typeface="Trebuchet MS" pitchFamily="34" charset="0"/>
            </a:endParaRPr>
          </a:p>
          <a:p>
            <a:pPr marL="342891" indent="-342891" algn="ctr" eaLnBrk="0" hangingPunct="0">
              <a:defRPr/>
            </a:pPr>
            <a:endParaRPr lang="en-US" sz="2400" dirty="0">
              <a:solidFill>
                <a:srgbClr val="FF0000"/>
              </a:solidFill>
              <a:latin typeface="Trebuchet MS" pitchFamily="34" charset="0"/>
            </a:endParaRPr>
          </a:p>
          <a:p>
            <a:pPr marL="342891" indent="-342891" algn="r" eaLnBrk="0" hangingPunct="0">
              <a:defRPr/>
            </a:pPr>
            <a:endParaRPr lang="en-US" sz="2800" b="1" dirty="0">
              <a:solidFill>
                <a:srgbClr val="FF0000"/>
              </a:solidFill>
              <a:latin typeface="Trebuchet MS" pitchFamily="34" charset="0"/>
            </a:endParaRPr>
          </a:p>
        </p:txBody>
      </p:sp>
      <p:sp>
        <p:nvSpPr>
          <p:cNvPr id="4" name="Google Shape;26;p3"/>
          <p:cNvSpPr txBox="1"/>
          <p:nvPr/>
        </p:nvSpPr>
        <p:spPr>
          <a:xfrm>
            <a:off x="1828800" y="4343401"/>
            <a:ext cx="8458200" cy="1904999"/>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US" sz="2000" dirty="0">
                <a:solidFill>
                  <a:srgbClr val="0066FF"/>
                </a:solidFill>
                <a:latin typeface="Trebuchet MS"/>
                <a:ea typeface="Trebuchet MS"/>
                <a:cs typeface="Trebuchet MS"/>
                <a:sym typeface="Trebuchet MS"/>
              </a:rPr>
              <a:t>Project Title   </a:t>
            </a:r>
            <a:r>
              <a:rPr lang="en-US" sz="2000" dirty="0" smtClean="0">
                <a:solidFill>
                  <a:srgbClr val="0066FF"/>
                </a:solidFill>
                <a:latin typeface="Trebuchet MS"/>
                <a:ea typeface="Trebuchet MS"/>
                <a:cs typeface="Trebuchet MS"/>
                <a:sym typeface="Trebuchet MS"/>
              </a:rPr>
              <a:t>: Quantum Monte Carlo Algorithm</a:t>
            </a:r>
            <a:endParaRPr lang="en-US" sz="2000" dirty="0">
              <a:solidFill>
                <a:srgbClr val="0066FF"/>
              </a:solidFill>
              <a:latin typeface="Trebuchet MS"/>
              <a:ea typeface="Trebuchet MS"/>
              <a:cs typeface="Trebuchet MS"/>
              <a:sym typeface="Trebuchet MS"/>
            </a:endParaRPr>
          </a:p>
          <a:p>
            <a:pPr>
              <a:spcBef>
                <a:spcPts val="0"/>
              </a:spcBef>
              <a:spcAft>
                <a:spcPts val="0"/>
              </a:spcAft>
            </a:pPr>
            <a:r>
              <a:rPr lang="en-US" sz="2000" dirty="0" smtClean="0">
                <a:solidFill>
                  <a:srgbClr val="0066FF"/>
                </a:solidFill>
                <a:latin typeface="Trebuchet MS"/>
                <a:ea typeface="Trebuchet MS"/>
                <a:cs typeface="Trebuchet MS"/>
                <a:sym typeface="Trebuchet MS"/>
              </a:rPr>
              <a:t>Project Guide : </a:t>
            </a:r>
            <a:r>
              <a:rPr lang="en-GB" sz="2000" dirty="0" smtClean="0">
                <a:solidFill>
                  <a:srgbClr val="0066FF"/>
                </a:solidFill>
              </a:rPr>
              <a:t>Dr</a:t>
            </a:r>
            <a:r>
              <a:rPr lang="en-GB" sz="2000" dirty="0">
                <a:solidFill>
                  <a:srgbClr val="0066FF"/>
                </a:solidFill>
              </a:rPr>
              <a:t>. Gajanan Honnavar</a:t>
            </a:r>
            <a:endParaRPr lang="en-IN" sz="2000" dirty="0">
              <a:solidFill>
                <a:srgbClr val="0066FF"/>
              </a:solidFill>
            </a:endParaRPr>
          </a:p>
          <a:p>
            <a:r>
              <a:rPr lang="en-US" sz="2000" dirty="0" smtClean="0">
                <a:solidFill>
                  <a:srgbClr val="0066FF"/>
                </a:solidFill>
                <a:latin typeface="Trebuchet MS"/>
                <a:ea typeface="Trebuchet MS"/>
                <a:cs typeface="Trebuchet MS"/>
                <a:sym typeface="Trebuchet MS"/>
              </a:rPr>
              <a:t>Project </a:t>
            </a:r>
            <a:r>
              <a:rPr lang="en-US" sz="2000" dirty="0">
                <a:solidFill>
                  <a:srgbClr val="0066FF"/>
                </a:solidFill>
                <a:latin typeface="Trebuchet MS"/>
                <a:ea typeface="Trebuchet MS"/>
                <a:cs typeface="Trebuchet MS"/>
                <a:sym typeface="Trebuchet MS"/>
              </a:rPr>
              <a:t>Team  : </a:t>
            </a:r>
            <a:r>
              <a:rPr lang="en-IN" sz="2000" dirty="0" smtClean="0">
                <a:solidFill>
                  <a:srgbClr val="0066FF"/>
                </a:solidFill>
              </a:rPr>
              <a:t>Danush </a:t>
            </a:r>
            <a:r>
              <a:rPr lang="en-IN" sz="2000" dirty="0">
                <a:solidFill>
                  <a:srgbClr val="0066FF"/>
                </a:solidFill>
              </a:rPr>
              <a:t>Vikraman PES2UG22EC049</a:t>
            </a:r>
          </a:p>
          <a:p>
            <a:r>
              <a:rPr lang="en-IN" sz="2000" dirty="0">
                <a:solidFill>
                  <a:srgbClr val="0066FF"/>
                </a:solidFill>
              </a:rPr>
              <a:t>Hannah abagail PES2UG22EC058</a:t>
            </a:r>
          </a:p>
          <a:p>
            <a:r>
              <a:rPr lang="en-IN" sz="2000" dirty="0">
                <a:solidFill>
                  <a:srgbClr val="0066FF"/>
                </a:solidFill>
              </a:rPr>
              <a:t>Prasanna kesavraj PES2UG22EC099</a:t>
            </a:r>
          </a:p>
          <a:p>
            <a:pPr>
              <a:spcBef>
                <a:spcPts val="0"/>
              </a:spcBef>
              <a:spcAft>
                <a:spcPts val="0"/>
              </a:spcAft>
            </a:pPr>
            <a:endParaRPr sz="2000" dirty="0">
              <a:solidFill>
                <a:srgbClr val="0033CC"/>
              </a:solidFill>
            </a:endParaRPr>
          </a:p>
          <a:p>
            <a:pPr>
              <a:spcBef>
                <a:spcPts val="0"/>
              </a:spcBef>
              <a:spcAft>
                <a:spcPts val="0"/>
              </a:spcAft>
            </a:pPr>
            <a:endParaRPr sz="2400" dirty="0">
              <a:solidFill>
                <a:srgbClr val="0033CC"/>
              </a:solidFill>
              <a:latin typeface="Trebuchet MS"/>
              <a:ea typeface="Trebuchet MS"/>
              <a:cs typeface="Trebuchet MS"/>
              <a:sym typeface="Trebuchet MS"/>
            </a:endParaRPr>
          </a:p>
          <a:p>
            <a:pPr>
              <a:spcBef>
                <a:spcPts val="0"/>
              </a:spcBef>
              <a:spcAft>
                <a:spcPts val="0"/>
              </a:spcAft>
            </a:pPr>
            <a:endParaRPr sz="2400" dirty="0">
              <a:solidFill>
                <a:srgbClr val="0033CC"/>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962400" y="1584878"/>
            <a:ext cx="7620000" cy="36513"/>
          </a:xfrm>
          <a:prstGeom prst="rect">
            <a:avLst/>
          </a:prstGeom>
          <a:solidFill>
            <a:srgbClr val="33CCCC"/>
          </a:solidFill>
          <a:ln w="9525">
            <a:noFill/>
            <a:miter lim="800000"/>
            <a:headEnd/>
            <a:tailEnd/>
          </a:ln>
        </p:spPr>
        <p:txBody>
          <a:bodyPr wrap="none" anchor="ctr"/>
          <a:lstStyle/>
          <a:p>
            <a:endParaRPr lang="en-US" dirty="0"/>
          </a:p>
        </p:txBody>
      </p:sp>
      <p:sp>
        <p:nvSpPr>
          <p:cNvPr id="10" name="Content Placeholder 2"/>
          <p:cNvSpPr txBox="1">
            <a:spLocks/>
          </p:cNvSpPr>
          <p:nvPr/>
        </p:nvSpPr>
        <p:spPr>
          <a:xfrm>
            <a:off x="1981200" y="1752600"/>
            <a:ext cx="8077200" cy="4724400"/>
          </a:xfrm>
          <a:prstGeom prst="rect">
            <a:avLst/>
          </a:prstGeom>
        </p:spPr>
        <p:txBody>
          <a:bodyPr/>
          <a:lstStyle/>
          <a:p>
            <a:pPr marL="989013" lvl="1" indent="-176213" algn="just" eaLnBrk="0" hangingPunct="0">
              <a:spcBef>
                <a:spcPct val="20000"/>
              </a:spcBef>
              <a:buFont typeface="Wingdings" pitchFamily="2" charset="2"/>
              <a:buChar char="§"/>
              <a:defRPr/>
            </a:pPr>
            <a:endParaRPr lang="en-IN" sz="2400" dirty="0">
              <a:solidFill>
                <a:srgbClr val="0000FF"/>
              </a:solidFill>
              <a:latin typeface="Trebuchet MS" pitchFamily="34" charset="0"/>
            </a:endParaRPr>
          </a:p>
          <a:p>
            <a:pPr marL="342900" indent="-342900" eaLnBrk="0" hangingPunct="0">
              <a:spcBef>
                <a:spcPct val="20000"/>
              </a:spcBef>
              <a:defRPr/>
            </a:pPr>
            <a:endParaRPr lang="en-IN" sz="2000" kern="0" dirty="0">
              <a:latin typeface="Trebuchet MS" pitchFamily="34" charset="0"/>
            </a:endParaRPr>
          </a:p>
        </p:txBody>
      </p:sp>
      <p:sp>
        <p:nvSpPr>
          <p:cNvPr id="14" name="Text Box 34"/>
          <p:cNvSpPr txBox="1">
            <a:spLocks noChangeArrowheads="1"/>
          </p:cNvSpPr>
          <p:nvPr/>
        </p:nvSpPr>
        <p:spPr bwMode="auto">
          <a:xfrm>
            <a:off x="5181600" y="1141469"/>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Literature Survey</a:t>
            </a:r>
          </a:p>
        </p:txBody>
      </p:sp>
      <p:graphicFrame>
        <p:nvGraphicFramePr>
          <p:cNvPr id="2" name="Table 2">
            <a:extLst>
              <a:ext uri="{FF2B5EF4-FFF2-40B4-BE49-F238E27FC236}">
                <a16:creationId xmlns="" xmlns:a16="http://schemas.microsoft.com/office/drawing/2014/main" id="{6F0F28C5-57CF-477E-BE3B-37103A0ED6D0}"/>
              </a:ext>
            </a:extLst>
          </p:cNvPr>
          <p:cNvGraphicFramePr>
            <a:graphicFrameLocks noGrp="1"/>
          </p:cNvGraphicFramePr>
          <p:nvPr>
            <p:extLst>
              <p:ext uri="{D42A27DB-BD31-4B8C-83A1-F6EECF244321}">
                <p14:modId xmlns:p14="http://schemas.microsoft.com/office/powerpoint/2010/main" val="3814219279"/>
              </p:ext>
            </p:extLst>
          </p:nvPr>
        </p:nvGraphicFramePr>
        <p:xfrm>
          <a:off x="457200" y="457200"/>
          <a:ext cx="8534400" cy="5799302"/>
        </p:xfrm>
        <a:graphic>
          <a:graphicData uri="http://schemas.openxmlformats.org/drawingml/2006/table">
            <a:tbl>
              <a:tblPr firstRow="1" bandRow="1">
                <a:tableStyleId>{5C22544A-7EE6-4342-B048-85BDC9FD1C3A}</a:tableStyleId>
              </a:tblPr>
              <a:tblGrid>
                <a:gridCol w="2667000">
                  <a:extLst>
                    <a:ext uri="{9D8B030D-6E8A-4147-A177-3AD203B41FA5}">
                      <a16:colId xmlns="" xmlns:a16="http://schemas.microsoft.com/office/drawing/2014/main" val="544568753"/>
                    </a:ext>
                  </a:extLst>
                </a:gridCol>
                <a:gridCol w="2209800">
                  <a:extLst>
                    <a:ext uri="{9D8B030D-6E8A-4147-A177-3AD203B41FA5}">
                      <a16:colId xmlns="" xmlns:a16="http://schemas.microsoft.com/office/drawing/2014/main" val="3641861079"/>
                    </a:ext>
                  </a:extLst>
                </a:gridCol>
                <a:gridCol w="1524000">
                  <a:extLst>
                    <a:ext uri="{9D8B030D-6E8A-4147-A177-3AD203B41FA5}">
                      <a16:colId xmlns="" xmlns:a16="http://schemas.microsoft.com/office/drawing/2014/main" val="2449920280"/>
                    </a:ext>
                  </a:extLst>
                </a:gridCol>
                <a:gridCol w="2133600">
                  <a:extLst>
                    <a:ext uri="{9D8B030D-6E8A-4147-A177-3AD203B41FA5}">
                      <a16:colId xmlns="" xmlns:a16="http://schemas.microsoft.com/office/drawing/2014/main" val="4093352871"/>
                    </a:ext>
                  </a:extLst>
                </a:gridCol>
              </a:tblGrid>
              <a:tr h="927904">
                <a:tc>
                  <a:txBody>
                    <a:bodyPr/>
                    <a:lstStyle/>
                    <a:p>
                      <a:r>
                        <a:rPr lang="en-IN" dirty="0"/>
                        <a:t>Paper Details</a:t>
                      </a:r>
                    </a:p>
                  </a:txBody>
                  <a:tcPr/>
                </a:tc>
                <a:tc>
                  <a:txBody>
                    <a:bodyPr/>
                    <a:lstStyle/>
                    <a:p>
                      <a:r>
                        <a:rPr lang="en-IN" dirty="0"/>
                        <a:t>Objective of paper, Techniques/Methods</a:t>
                      </a:r>
                    </a:p>
                  </a:txBody>
                  <a:tcPr/>
                </a:tc>
                <a:tc>
                  <a:txBody>
                    <a:bodyPr/>
                    <a:lstStyle/>
                    <a:p>
                      <a:r>
                        <a:rPr lang="en-IN" dirty="0"/>
                        <a:t>Advantages</a:t>
                      </a:r>
                    </a:p>
                  </a:txBody>
                  <a:tcPr/>
                </a:tc>
                <a:tc>
                  <a:txBody>
                    <a:bodyPr/>
                    <a:lstStyle/>
                    <a:p>
                      <a:r>
                        <a:rPr lang="en-IN" dirty="0"/>
                        <a:t>Limitations</a:t>
                      </a:r>
                    </a:p>
                  </a:txBody>
                  <a:tcPr/>
                </a:tc>
                <a:extLst>
                  <a:ext uri="{0D108BD9-81ED-4DB2-BD59-A6C34878D82A}">
                    <a16:rowId xmlns="" xmlns:a16="http://schemas.microsoft.com/office/drawing/2014/main" val="4162360280"/>
                  </a:ext>
                </a:extLst>
              </a:tr>
              <a:tr h="4139878">
                <a:tc>
                  <a:txBody>
                    <a:bodyPr/>
                    <a:lstStyle/>
                    <a:p>
                      <a:r>
                        <a:rPr lang="en-IN" dirty="0" smtClean="0"/>
                        <a:t>Proceedings of the 2008 Winter Simulation Conference S. J. Mason, R. R. Hill, L. Mönch, O. Rose, T. Jefferson, J. W. Fowler eds. INTRODUCTION TO MONTE CARLO SIMULATION Samik Raychaudhuri Oracle Crystal Ball Global Business Unit 390 Interlocken Crescent, Suite 130 Broomfield, C.O. 80021, U.S.A</a:t>
                      </a:r>
                      <a:endParaRPr lang="en-IN" dirty="0"/>
                    </a:p>
                  </a:txBody>
                  <a:tcPr/>
                </a:tc>
                <a:tc>
                  <a:txBody>
                    <a:bodyPr/>
                    <a:lstStyle/>
                    <a:p>
                      <a:r>
                        <a:rPr lang="en-GB" dirty="0" smtClean="0"/>
                        <a:t>introductory tutorial on Monte Carlo simulation, a type of simulation that relies on repeated random sampling and statistical analysis to compute the results.</a:t>
                      </a:r>
                      <a:endParaRPr lang="en-IN" dirty="0"/>
                    </a:p>
                  </a:txBody>
                  <a:tcPr/>
                </a:tc>
                <a:tc>
                  <a:txBody>
                    <a:bodyPr/>
                    <a:lstStyle/>
                    <a:p>
                      <a:r>
                        <a:rPr lang="en-GB" dirty="0" smtClean="0"/>
                        <a:t>Comprehensive</a:t>
                      </a:r>
                      <a:r>
                        <a:rPr lang="en-GB" baseline="0" dirty="0" smtClean="0"/>
                        <a:t> description of classical Monte Carlo algorithm</a:t>
                      </a:r>
                      <a:endParaRPr lang="en-IN" dirty="0"/>
                    </a:p>
                  </a:txBody>
                  <a:tcPr/>
                </a:tc>
                <a:tc>
                  <a:txBody>
                    <a:bodyPr/>
                    <a:lstStyle/>
                    <a:p>
                      <a:r>
                        <a:rPr lang="en-GB" dirty="0" smtClean="0"/>
                        <a:t>No</a:t>
                      </a:r>
                      <a:r>
                        <a:rPr lang="en-GB" baseline="0" dirty="0" smtClean="0"/>
                        <a:t> real innovations made to improve MC Algorithm</a:t>
                      </a:r>
                      <a:endParaRPr lang="en-IN" dirty="0"/>
                    </a:p>
                  </a:txBody>
                  <a:tcPr/>
                </a:tc>
                <a:extLst>
                  <a:ext uri="{0D108BD9-81ED-4DB2-BD59-A6C34878D82A}">
                    <a16:rowId xmlns="" xmlns:a16="http://schemas.microsoft.com/office/drawing/2014/main" val="2662010983"/>
                  </a:ext>
                </a:extLst>
              </a:tr>
              <a:tr h="285509">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 xmlns:a16="http://schemas.microsoft.com/office/drawing/2014/main" val="289772768"/>
                  </a:ext>
                </a:extLst>
              </a:tr>
              <a:tr h="285509">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 xmlns:a16="http://schemas.microsoft.com/office/drawing/2014/main" val="1810925201"/>
                  </a:ext>
                </a:extLst>
              </a:tr>
            </a:tbl>
          </a:graphicData>
        </a:graphic>
      </p:graphicFrame>
    </p:spTree>
    <p:extLst>
      <p:ext uri="{BB962C8B-B14F-4D97-AF65-F5344CB8AC3E}">
        <p14:creationId xmlns:p14="http://schemas.microsoft.com/office/powerpoint/2010/main" val="3029185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962400" y="1617668"/>
            <a:ext cx="7620000" cy="36513"/>
          </a:xfrm>
          <a:prstGeom prst="rect">
            <a:avLst/>
          </a:prstGeom>
          <a:solidFill>
            <a:srgbClr val="33CCCC"/>
          </a:solidFill>
          <a:ln w="9525">
            <a:noFill/>
            <a:miter lim="800000"/>
            <a:headEnd/>
            <a:tailEnd/>
          </a:ln>
        </p:spPr>
        <p:txBody>
          <a:bodyPr wrap="none" anchor="ctr"/>
          <a:lstStyle/>
          <a:p>
            <a:endParaRPr lang="en-US" dirty="0"/>
          </a:p>
        </p:txBody>
      </p:sp>
      <p:sp>
        <p:nvSpPr>
          <p:cNvPr id="10" name="Content Placeholder 2"/>
          <p:cNvSpPr txBox="1">
            <a:spLocks/>
          </p:cNvSpPr>
          <p:nvPr/>
        </p:nvSpPr>
        <p:spPr>
          <a:xfrm>
            <a:off x="1981200" y="1752600"/>
            <a:ext cx="8077200" cy="4724400"/>
          </a:xfrm>
          <a:prstGeom prst="rect">
            <a:avLst/>
          </a:prstGeom>
        </p:spPr>
        <p:txBody>
          <a:bodyPr/>
          <a:lstStyle/>
          <a:p>
            <a:pPr marL="989013" lvl="1" indent="-176213" algn="just" eaLnBrk="0" hangingPunct="0">
              <a:spcBef>
                <a:spcPct val="20000"/>
              </a:spcBef>
              <a:buFont typeface="Wingdings" pitchFamily="2" charset="2"/>
              <a:buChar char="§"/>
              <a:defRPr/>
            </a:pPr>
            <a:endParaRPr lang="en-IN" sz="2400" dirty="0">
              <a:solidFill>
                <a:srgbClr val="0000FF"/>
              </a:solidFill>
              <a:latin typeface="Trebuchet MS" pitchFamily="34" charset="0"/>
            </a:endParaRPr>
          </a:p>
          <a:p>
            <a:pPr marL="342900" indent="-342900" eaLnBrk="0" hangingPunct="0">
              <a:spcBef>
                <a:spcPct val="20000"/>
              </a:spcBef>
              <a:defRPr/>
            </a:pPr>
            <a:endParaRPr lang="en-IN" sz="2000" kern="0" dirty="0">
              <a:latin typeface="Trebuchet MS" pitchFamily="34" charset="0"/>
            </a:endParaRPr>
          </a:p>
        </p:txBody>
      </p:sp>
      <p:sp>
        <p:nvSpPr>
          <p:cNvPr id="14" name="Text Box 34"/>
          <p:cNvSpPr txBox="1">
            <a:spLocks noChangeArrowheads="1"/>
          </p:cNvSpPr>
          <p:nvPr/>
        </p:nvSpPr>
        <p:spPr bwMode="auto">
          <a:xfrm>
            <a:off x="5105400" y="1211796"/>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Literature Survey</a:t>
            </a:r>
          </a:p>
        </p:txBody>
      </p:sp>
      <p:graphicFrame>
        <p:nvGraphicFramePr>
          <p:cNvPr id="2" name="Table 2">
            <a:extLst>
              <a:ext uri="{FF2B5EF4-FFF2-40B4-BE49-F238E27FC236}">
                <a16:creationId xmlns="" xmlns:a16="http://schemas.microsoft.com/office/drawing/2014/main" id="{6F0F28C5-57CF-477E-BE3B-37103A0ED6D0}"/>
              </a:ext>
            </a:extLst>
          </p:cNvPr>
          <p:cNvGraphicFramePr>
            <a:graphicFrameLocks noGrp="1"/>
          </p:cNvGraphicFramePr>
          <p:nvPr>
            <p:extLst>
              <p:ext uri="{D42A27DB-BD31-4B8C-83A1-F6EECF244321}">
                <p14:modId xmlns:p14="http://schemas.microsoft.com/office/powerpoint/2010/main" val="1881232339"/>
              </p:ext>
            </p:extLst>
          </p:nvPr>
        </p:nvGraphicFramePr>
        <p:xfrm>
          <a:off x="457200" y="465064"/>
          <a:ext cx="7051978" cy="5852160"/>
        </p:xfrm>
        <a:graphic>
          <a:graphicData uri="http://schemas.openxmlformats.org/drawingml/2006/table">
            <a:tbl>
              <a:tblPr firstRow="1" bandRow="1">
                <a:tableStyleId>{5C22544A-7EE6-4342-B048-85BDC9FD1C3A}</a:tableStyleId>
              </a:tblPr>
              <a:tblGrid>
                <a:gridCol w="2092044">
                  <a:extLst>
                    <a:ext uri="{9D8B030D-6E8A-4147-A177-3AD203B41FA5}">
                      <a16:colId xmlns="" xmlns:a16="http://schemas.microsoft.com/office/drawing/2014/main" val="544568753"/>
                    </a:ext>
                  </a:extLst>
                </a:gridCol>
                <a:gridCol w="3808350">
                  <a:extLst>
                    <a:ext uri="{9D8B030D-6E8A-4147-A177-3AD203B41FA5}">
                      <a16:colId xmlns="" xmlns:a16="http://schemas.microsoft.com/office/drawing/2014/main" val="3641861079"/>
                    </a:ext>
                  </a:extLst>
                </a:gridCol>
                <a:gridCol w="208280">
                  <a:extLst>
                    <a:ext uri="{9D8B030D-6E8A-4147-A177-3AD203B41FA5}">
                      <a16:colId xmlns="" xmlns:a16="http://schemas.microsoft.com/office/drawing/2014/main" val="2449920280"/>
                    </a:ext>
                  </a:extLst>
                </a:gridCol>
                <a:gridCol w="943304">
                  <a:extLst>
                    <a:ext uri="{9D8B030D-6E8A-4147-A177-3AD203B41FA5}">
                      <a16:colId xmlns="" xmlns:a16="http://schemas.microsoft.com/office/drawing/2014/main" val="4093352871"/>
                    </a:ext>
                  </a:extLst>
                </a:gridCol>
              </a:tblGrid>
              <a:tr h="607628">
                <a:tc>
                  <a:txBody>
                    <a:bodyPr/>
                    <a:lstStyle/>
                    <a:p>
                      <a:r>
                        <a:rPr lang="en-IN" dirty="0"/>
                        <a:t>Paper Details</a:t>
                      </a:r>
                    </a:p>
                  </a:txBody>
                  <a:tcPr/>
                </a:tc>
                <a:tc>
                  <a:txBody>
                    <a:bodyPr/>
                    <a:lstStyle/>
                    <a:p>
                      <a:r>
                        <a:rPr lang="en-IN" dirty="0"/>
                        <a:t>Objective of paper, Techniques/Methods</a:t>
                      </a:r>
                    </a:p>
                  </a:txBody>
                  <a:tcPr/>
                </a:tc>
                <a:tc>
                  <a:txBody>
                    <a:bodyPr/>
                    <a:lstStyle/>
                    <a:p>
                      <a:endParaRPr lang="en-IN" dirty="0"/>
                    </a:p>
                  </a:txBody>
                  <a:tcPr/>
                </a:tc>
                <a:tc>
                  <a:txBody>
                    <a:bodyPr/>
                    <a:lstStyle/>
                    <a:p>
                      <a:endParaRPr lang="en-IN" dirty="0"/>
                    </a:p>
                  </a:txBody>
                  <a:tcPr/>
                </a:tc>
                <a:extLst>
                  <a:ext uri="{0D108BD9-81ED-4DB2-BD59-A6C34878D82A}">
                    <a16:rowId xmlns="" xmlns:a16="http://schemas.microsoft.com/office/drawing/2014/main" val="4162360280"/>
                  </a:ext>
                </a:extLst>
              </a:tr>
              <a:tr h="4405075">
                <a:tc>
                  <a:txBody>
                    <a:bodyPr/>
                    <a:lstStyle/>
                    <a:p>
                      <a:r>
                        <a:rPr lang="en-IN" sz="1800" b="0" i="0" kern="1200" dirty="0" smtClean="0">
                          <a:solidFill>
                            <a:schemeClr val="dk1"/>
                          </a:solidFill>
                          <a:effectLst/>
                          <a:latin typeface="+mn-lt"/>
                          <a:ea typeface="+mn-ea"/>
                          <a:cs typeface="+mn-cs"/>
                        </a:rPr>
                        <a:t>Q. Liu, B. Feng, Z. Liu, Z. </a:t>
                      </a:r>
                      <a:r>
                        <a:rPr lang="en-IN" sz="1800" b="0" i="0" kern="1200" dirty="0" err="1" smtClean="0">
                          <a:solidFill>
                            <a:schemeClr val="dk1"/>
                          </a:solidFill>
                          <a:effectLst/>
                          <a:latin typeface="+mn-lt"/>
                          <a:ea typeface="+mn-ea"/>
                          <a:cs typeface="+mn-cs"/>
                        </a:rPr>
                        <a:t>Hao</a:t>
                      </a:r>
                      <a:r>
                        <a:rPr lang="en-IN" sz="1800" b="0" i="0" kern="1200" dirty="0" smtClean="0">
                          <a:solidFill>
                            <a:schemeClr val="dk1"/>
                          </a:solidFill>
                          <a:effectLst/>
                          <a:latin typeface="+mn-lt"/>
                          <a:ea typeface="+mn-ea"/>
                          <a:cs typeface="+mn-cs"/>
                        </a:rPr>
                        <a:t> and H. Zhang, "The improvement of </a:t>
                      </a:r>
                      <a:r>
                        <a:rPr lang="en-IN" sz="1800" b="0" i="0" kern="1200" dirty="0" err="1" smtClean="0">
                          <a:solidFill>
                            <a:schemeClr val="dk1"/>
                          </a:solidFill>
                          <a:effectLst/>
                          <a:latin typeface="+mn-lt"/>
                          <a:ea typeface="+mn-ea"/>
                          <a:cs typeface="+mn-cs"/>
                        </a:rPr>
                        <a:t>sobol</a:t>
                      </a:r>
                      <a:r>
                        <a:rPr lang="en-IN" sz="1800" b="0" i="0" kern="1200" dirty="0" smtClean="0">
                          <a:solidFill>
                            <a:schemeClr val="dk1"/>
                          </a:solidFill>
                          <a:effectLst/>
                          <a:latin typeface="+mn-lt"/>
                          <a:ea typeface="+mn-ea"/>
                          <a:cs typeface="+mn-cs"/>
                        </a:rPr>
                        <a:t>' sensitivity analysis method," </a:t>
                      </a:r>
                      <a:r>
                        <a:rPr lang="en-IN" sz="1800" b="0" i="1" kern="1200" dirty="0" smtClean="0">
                          <a:solidFill>
                            <a:schemeClr val="dk1"/>
                          </a:solidFill>
                          <a:effectLst/>
                          <a:latin typeface="+mn-lt"/>
                          <a:ea typeface="+mn-ea"/>
                          <a:cs typeface="+mn-cs"/>
                        </a:rPr>
                        <a:t>2015 First International Conference on Reliability Systems Engineering (ICRSE)</a:t>
                      </a:r>
                      <a:r>
                        <a:rPr lang="en-IN" sz="1800" b="0" i="0" kern="1200" dirty="0" smtClean="0">
                          <a:solidFill>
                            <a:schemeClr val="dk1"/>
                          </a:solidFill>
                          <a:effectLst/>
                          <a:latin typeface="+mn-lt"/>
                          <a:ea typeface="+mn-ea"/>
                          <a:cs typeface="+mn-cs"/>
                        </a:rPr>
                        <a:t>, Beijing, China, 2015, pp. 1-5, </a:t>
                      </a:r>
                      <a:r>
                        <a:rPr lang="en-IN" sz="1800" b="0" i="0" kern="1200" dirty="0" err="1" smtClean="0">
                          <a:solidFill>
                            <a:schemeClr val="dk1"/>
                          </a:solidFill>
                          <a:effectLst/>
                          <a:latin typeface="+mn-lt"/>
                          <a:ea typeface="+mn-ea"/>
                          <a:cs typeface="+mn-cs"/>
                        </a:rPr>
                        <a:t>doi</a:t>
                      </a:r>
                      <a:r>
                        <a:rPr lang="en-IN" sz="1800" b="0" i="0" kern="1200" dirty="0" smtClean="0">
                          <a:solidFill>
                            <a:schemeClr val="dk1"/>
                          </a:solidFill>
                          <a:effectLst/>
                          <a:latin typeface="+mn-lt"/>
                          <a:ea typeface="+mn-ea"/>
                          <a:cs typeface="+mn-cs"/>
                        </a:rPr>
                        <a:t>: 10.1109/ICRSE.2015.7366460.</a:t>
                      </a:r>
                      <a:endParaRPr lang="en-IN" dirty="0" smtClean="0"/>
                    </a:p>
                  </a:txBody>
                  <a:tcPr/>
                </a:tc>
                <a:tc>
                  <a:txBody>
                    <a:bodyPr/>
                    <a:lstStyle/>
                    <a:p>
                      <a:r>
                        <a:rPr lang="en-GB" sz="1800" b="0" i="0" kern="1200" dirty="0" err="1" smtClean="0">
                          <a:solidFill>
                            <a:schemeClr val="dk1"/>
                          </a:solidFill>
                          <a:effectLst/>
                          <a:latin typeface="+mn-lt"/>
                          <a:ea typeface="+mn-ea"/>
                          <a:cs typeface="+mn-cs"/>
                        </a:rPr>
                        <a:t>Sobol</a:t>
                      </a:r>
                      <a:r>
                        <a:rPr lang="en-GB" sz="1800" b="0" i="0" kern="1200" dirty="0" smtClean="0">
                          <a:solidFill>
                            <a:schemeClr val="dk1"/>
                          </a:solidFill>
                          <a:effectLst/>
                          <a:latin typeface="+mn-lt"/>
                          <a:ea typeface="+mn-ea"/>
                          <a:cs typeface="+mn-cs"/>
                        </a:rPr>
                        <a:t>' sensitivity analysis method is widely used as a classical approach in global sensitivity analysis. this paper improves the integral used for calculating conditional variance, and proves that it can reduce error in the view of Monte Carlo method; besides, </a:t>
                      </a:r>
                      <a:r>
                        <a:rPr lang="en-GB" sz="1800" b="0" i="0" kern="1200" dirty="0" err="1" smtClean="0">
                          <a:solidFill>
                            <a:schemeClr val="dk1"/>
                          </a:solidFill>
                          <a:effectLst/>
                          <a:latin typeface="+mn-lt"/>
                          <a:ea typeface="+mn-ea"/>
                          <a:cs typeface="+mn-cs"/>
                        </a:rPr>
                        <a:t>Sobol</a:t>
                      </a:r>
                      <a:r>
                        <a:rPr lang="en-GB" sz="1800" b="0" i="0" kern="1200" dirty="0" smtClean="0">
                          <a:solidFill>
                            <a:schemeClr val="dk1"/>
                          </a:solidFill>
                          <a:effectLst/>
                          <a:latin typeface="+mn-lt"/>
                          <a:ea typeface="+mn-ea"/>
                          <a:cs typeface="+mn-cs"/>
                        </a:rPr>
                        <a:t>' low discrepancy sequence is replaced by another quasi-random numbers with lower star discrepancy generated by uniform design to increase accuracy of Quasi-Monte Carlo method. A numerical example verifies that both measures can effectively improve accuracy of estimation of sensitivity index for Quasi-Monte Carlo method.</a:t>
                      </a:r>
                      <a:r>
                        <a:rPr lang="en-GB" dirty="0" smtClean="0"/>
                        <a:t>.</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 xmlns:a16="http://schemas.microsoft.com/office/drawing/2014/main" val="2662010983"/>
                  </a:ext>
                </a:extLst>
              </a:tr>
              <a:tr h="347216">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 xmlns:a16="http://schemas.microsoft.com/office/drawing/2014/main" val="289772768"/>
                  </a:ext>
                </a:extLst>
              </a:tr>
              <a:tr h="347216">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 xmlns:a16="http://schemas.microsoft.com/office/drawing/2014/main" val="1810925201"/>
                  </a:ext>
                </a:extLst>
              </a:tr>
            </a:tbl>
          </a:graphicData>
        </a:graphic>
      </p:graphicFrame>
    </p:spTree>
    <p:extLst>
      <p:ext uri="{BB962C8B-B14F-4D97-AF65-F5344CB8AC3E}">
        <p14:creationId xmlns:p14="http://schemas.microsoft.com/office/powerpoint/2010/main" val="3244814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dirty="0"/>
          </a:p>
        </p:txBody>
      </p:sp>
      <p:sp>
        <p:nvSpPr>
          <p:cNvPr id="1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Summary of Literature Survey</a:t>
            </a:r>
          </a:p>
        </p:txBody>
      </p:sp>
      <p:sp>
        <p:nvSpPr>
          <p:cNvPr id="7" name="Content Placeholder 2"/>
          <p:cNvSpPr txBox="1">
            <a:spLocks/>
          </p:cNvSpPr>
          <p:nvPr/>
        </p:nvSpPr>
        <p:spPr>
          <a:xfrm>
            <a:off x="1905000" y="1828800"/>
            <a:ext cx="7772400" cy="4724400"/>
          </a:xfrm>
          <a:prstGeom prst="rect">
            <a:avLst/>
          </a:prstGeom>
        </p:spPr>
        <p:txBody>
          <a:bodyPr/>
          <a:lstStyle/>
          <a:p>
            <a:pPr algn="just">
              <a:buFont typeface="Wingdings" pitchFamily="2" charset="2"/>
              <a:buChar char="§"/>
            </a:pPr>
            <a:endParaRPr lang="en-US" sz="2400" dirty="0">
              <a:solidFill>
                <a:srgbClr val="0000FF"/>
              </a:solidFill>
              <a:latin typeface="Trebuchet MS" pitchFamily="34" charset="0"/>
            </a:endParaRPr>
          </a:p>
          <a:p>
            <a:r>
              <a:rPr lang="en-US" sz="2400" dirty="0" smtClean="0">
                <a:solidFill>
                  <a:srgbClr val="0000FF"/>
                </a:solidFill>
                <a:latin typeface="Trebuchet MS" pitchFamily="34" charset="0"/>
              </a:rPr>
              <a:t>In conclusion to phase 1 the key points are :</a:t>
            </a:r>
          </a:p>
          <a:p>
            <a:pPr marL="342900" indent="-342900">
              <a:buFont typeface="Wingdings" panose="05000000000000000000" pitchFamily="2" charset="2"/>
              <a:buChar char="§"/>
            </a:pPr>
            <a:r>
              <a:rPr lang="en-US" sz="2400" dirty="0" smtClean="0">
                <a:solidFill>
                  <a:srgbClr val="0000FF"/>
                </a:solidFill>
                <a:latin typeface="Trebuchet MS" pitchFamily="34" charset="0"/>
              </a:rPr>
              <a:t>Every problem model in Monte Carlo is unique </a:t>
            </a:r>
          </a:p>
          <a:p>
            <a:pPr algn="just">
              <a:buFont typeface="Wingdings" pitchFamily="2" charset="2"/>
              <a:buChar char="§"/>
            </a:pPr>
            <a:r>
              <a:rPr lang="en-US" sz="2400" dirty="0" smtClean="0">
                <a:solidFill>
                  <a:srgbClr val="0000FF"/>
                </a:solidFill>
                <a:latin typeface="Trebuchet MS" pitchFamily="34" charset="0"/>
              </a:rPr>
              <a:t>The changes that we can make are to the input distribution parameters and to the sampling methods to achieve better performance</a:t>
            </a:r>
          </a:p>
          <a:p>
            <a:pPr algn="just">
              <a:buFont typeface="Wingdings" pitchFamily="2" charset="2"/>
              <a:buChar char="§"/>
            </a:pPr>
            <a:r>
              <a:rPr lang="en-US" sz="2400" dirty="0" smtClean="0">
                <a:solidFill>
                  <a:srgbClr val="0000FF"/>
                </a:solidFill>
                <a:latin typeface="Trebuchet MS" pitchFamily="34" charset="0"/>
              </a:rPr>
              <a:t>Error correction at an earlier phase , QMC comparison ,QMC on pure quantum computer and data point prioritization are areas to be explored </a:t>
            </a:r>
          </a:p>
          <a:p>
            <a:pPr algn="just">
              <a:buFont typeface="Wingdings" pitchFamily="2" charset="2"/>
              <a:buChar char="§"/>
            </a:pPr>
            <a:endParaRPr lang="en-US" sz="2400" dirty="0" smtClean="0">
              <a:solidFill>
                <a:srgbClr val="0000FF"/>
              </a:solidFill>
              <a:latin typeface="Trebuchet MS" pitchFamily="34" charset="0"/>
            </a:endParaRPr>
          </a:p>
          <a:p>
            <a:pPr algn="just">
              <a:buFont typeface="Wingdings" pitchFamily="2" charset="2"/>
              <a:buChar char="§"/>
            </a:pPr>
            <a:endParaRPr lang="en-US" sz="2400" dirty="0">
              <a:solidFill>
                <a:srgbClr val="0000FF"/>
              </a:solidFill>
              <a:latin typeface="Trebuchet MS" pitchFamily="34" charset="0"/>
            </a:endParaRPr>
          </a:p>
        </p:txBody>
      </p:sp>
    </p:spTree>
    <p:extLst>
      <p:ext uri="{BB962C8B-B14F-4D97-AF65-F5344CB8AC3E}">
        <p14:creationId xmlns:p14="http://schemas.microsoft.com/office/powerpoint/2010/main" val="3361170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819400" y="838200"/>
            <a:ext cx="7620000" cy="36513"/>
          </a:xfrm>
          <a:prstGeom prst="rect">
            <a:avLst/>
          </a:prstGeom>
          <a:solidFill>
            <a:srgbClr val="33CCCC"/>
          </a:solidFill>
          <a:ln w="9525">
            <a:noFill/>
            <a:miter lim="800000"/>
            <a:headEnd/>
            <a:tailEnd/>
          </a:ln>
        </p:spPr>
        <p:txBody>
          <a:bodyPr wrap="none" anchor="ctr"/>
          <a:lstStyle/>
          <a:p>
            <a:endParaRPr lang="en-US" dirty="0"/>
          </a:p>
        </p:txBody>
      </p:sp>
      <p:sp>
        <p:nvSpPr>
          <p:cNvPr id="7" name="Content Placeholder 2"/>
          <p:cNvSpPr txBox="1">
            <a:spLocks/>
          </p:cNvSpPr>
          <p:nvPr/>
        </p:nvSpPr>
        <p:spPr>
          <a:xfrm>
            <a:off x="1981200" y="1752600"/>
            <a:ext cx="7772400" cy="4724400"/>
          </a:xfrm>
          <a:prstGeom prst="rect">
            <a:avLst/>
          </a:prstGeom>
        </p:spPr>
        <p:txBody>
          <a:bodyPr/>
          <a:lstStyle/>
          <a:p>
            <a:pPr>
              <a:buFont typeface="Wingdings" pitchFamily="2" charset="2"/>
              <a:buChar char="§"/>
            </a:pPr>
            <a:endParaRPr lang="en-US" sz="2400" dirty="0">
              <a:solidFill>
                <a:srgbClr val="0000FF"/>
              </a:solidFill>
              <a:latin typeface="Trebuchet MS"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874713"/>
            <a:ext cx="10210800" cy="5064649"/>
          </a:xfrm>
          <a:prstGeom prst="rect">
            <a:avLst/>
          </a:prstGeom>
        </p:spPr>
      </p:pic>
    </p:spTree>
    <p:extLst>
      <p:ext uri="{BB962C8B-B14F-4D97-AF65-F5344CB8AC3E}">
        <p14:creationId xmlns:p14="http://schemas.microsoft.com/office/powerpoint/2010/main" val="2315795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13416" y="2721114"/>
            <a:ext cx="2506584" cy="707886"/>
          </a:xfrm>
          <a:prstGeom prst="rect">
            <a:avLst/>
          </a:prstGeom>
        </p:spPr>
        <p:txBody>
          <a:bodyPr wrap="none">
            <a:spAutoFit/>
          </a:bodyPr>
          <a:lstStyle/>
          <a:p>
            <a:pPr algn="r"/>
            <a:r>
              <a:rPr lang="en-US" sz="4000" dirty="0">
                <a:solidFill>
                  <a:srgbClr val="FF0000"/>
                </a:solidFill>
                <a:latin typeface="Trebuchet MS" pitchFamily="34" charset="0"/>
              </a:rPr>
              <a:t>Thank You</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276600" y="1950487"/>
            <a:ext cx="7620000" cy="36513"/>
          </a:xfrm>
          <a:prstGeom prst="rect">
            <a:avLst/>
          </a:prstGeom>
          <a:solidFill>
            <a:srgbClr val="33CCCC"/>
          </a:solidFill>
          <a:ln w="9525">
            <a:noFill/>
            <a:miter lim="800000"/>
            <a:headEnd/>
            <a:tailEnd/>
          </a:ln>
        </p:spPr>
        <p:txBody>
          <a:bodyPr wrap="none" anchor="ctr"/>
          <a:lstStyle/>
          <a:p>
            <a:endParaRPr lang="en-US" dirty="0"/>
          </a:p>
        </p:txBody>
      </p:sp>
      <mc:AlternateContent xmlns:mc="http://schemas.openxmlformats.org/markup-compatibility/2006" xmlns:a14="http://schemas.microsoft.com/office/drawing/2010/main">
        <mc:Choice Requires="a14">
          <p:sp>
            <p:nvSpPr>
              <p:cNvPr id="10" name="Content Placeholder 2"/>
              <p:cNvSpPr txBox="1">
                <a:spLocks/>
              </p:cNvSpPr>
              <p:nvPr/>
            </p:nvSpPr>
            <p:spPr>
              <a:xfrm>
                <a:off x="685800" y="2133600"/>
                <a:ext cx="10972800" cy="3886200"/>
              </a:xfrm>
              <a:prstGeom prst="rect">
                <a:avLst/>
              </a:prstGeom>
            </p:spPr>
            <p:txBody>
              <a:bodyPr/>
              <a:lstStyle/>
              <a:p>
                <a:pPr marL="342891" indent="12700" algn="just" eaLnBrk="0" hangingPunct="0">
                  <a:spcBef>
                    <a:spcPct val="20000"/>
                  </a:spcBef>
                  <a:buFont typeface="Wingdings" pitchFamily="2" charset="2"/>
                  <a:buChar char="§"/>
                  <a:defRPr/>
                </a:pPr>
                <a:r>
                  <a:rPr lang="en-GB" sz="2400" kern="0" dirty="0" smtClean="0">
                    <a:solidFill>
                      <a:srgbClr val="0000FF"/>
                    </a:solidFill>
                    <a:latin typeface="Trebuchet MS" pitchFamily="34" charset="0"/>
                  </a:rPr>
                  <a:t>Phase 1 is the implementation of classical Monte</a:t>
                </a:r>
                <a:r>
                  <a:rPr lang="en-GB" sz="2400" dirty="0" smtClean="0">
                    <a:solidFill>
                      <a:srgbClr val="0000FF"/>
                    </a:solidFill>
                  </a:rPr>
                  <a:t> </a:t>
                </a:r>
                <a:r>
                  <a:rPr lang="en-GB" sz="2400" dirty="0">
                    <a:solidFill>
                      <a:srgbClr val="0000FF"/>
                    </a:solidFill>
                  </a:rPr>
                  <a:t>Carlo </a:t>
                </a:r>
                <a:r>
                  <a:rPr lang="en-GB" sz="2400" dirty="0" smtClean="0">
                    <a:solidFill>
                      <a:srgbClr val="0000FF"/>
                    </a:solidFill>
                  </a:rPr>
                  <a:t>algorithm</a:t>
                </a:r>
              </a:p>
              <a:p>
                <a:pPr marL="342891" indent="12700" algn="just" eaLnBrk="0" hangingPunct="0">
                  <a:spcBef>
                    <a:spcPct val="20000"/>
                  </a:spcBef>
                  <a:buFont typeface="Wingdings" pitchFamily="2" charset="2"/>
                  <a:buChar char="§"/>
                  <a:defRPr/>
                </a:pPr>
                <a:r>
                  <a:rPr lang="en-GB" sz="2400" dirty="0" smtClean="0">
                    <a:solidFill>
                      <a:srgbClr val="0000FF"/>
                    </a:solidFill>
                    <a:latin typeface="Trebuchet MS" pitchFamily="34" charset="0"/>
                    <a:sym typeface="Trebuchet MS"/>
                  </a:rPr>
                  <a:t>In Phase 1 we implement the well known estimation of </a:t>
                </a:r>
                <a14:m>
                  <m:oMath xmlns:m="http://schemas.openxmlformats.org/officeDocument/2006/math">
                    <m:r>
                      <a:rPr lang="en-GB" sz="2400" i="1" smtClean="0">
                        <a:solidFill>
                          <a:srgbClr val="0000FF"/>
                        </a:solidFill>
                        <a:latin typeface="Cambria Math" panose="02040503050406030204" pitchFamily="18" charset="0"/>
                        <a:ea typeface="Cambria Math" panose="02040503050406030204" pitchFamily="18" charset="0"/>
                        <a:sym typeface="Trebuchet MS"/>
                      </a:rPr>
                      <m:t>𝜋</m:t>
                    </m:r>
                  </m:oMath>
                </a14:m>
                <a:r>
                  <a:rPr lang="en-GB" sz="2400" dirty="0" smtClean="0">
                    <a:solidFill>
                      <a:srgbClr val="0000FF"/>
                    </a:solidFill>
                    <a:latin typeface="Trebuchet MS" pitchFamily="34" charset="0"/>
                    <a:sym typeface="Trebuchet MS"/>
                  </a:rPr>
                  <a:t> problem to know the parameters and bottle necks in describing a Monte Carlo problem</a:t>
                </a:r>
              </a:p>
              <a:p>
                <a:pPr marL="342891" indent="12700" algn="just" eaLnBrk="0" hangingPunct="0">
                  <a:spcBef>
                    <a:spcPct val="20000"/>
                  </a:spcBef>
                  <a:buFont typeface="Wingdings" pitchFamily="2" charset="2"/>
                  <a:buChar char="§"/>
                  <a:defRPr/>
                </a:pPr>
                <a:r>
                  <a:rPr lang="en-GB" sz="2400" dirty="0" smtClean="0">
                    <a:solidFill>
                      <a:srgbClr val="0000FF"/>
                    </a:solidFill>
                    <a:latin typeface="Trebuchet MS" pitchFamily="34" charset="0"/>
                    <a:sym typeface="Trebuchet MS"/>
                  </a:rPr>
                  <a:t> We check the variations in output and error rates for different no of iterations are studied</a:t>
                </a:r>
                <a:endParaRPr lang="en-US" sz="2400" dirty="0" smtClean="0">
                  <a:solidFill>
                    <a:srgbClr val="0000FF"/>
                  </a:solidFill>
                  <a:latin typeface="Trebuchet MS" pitchFamily="34" charset="0"/>
                  <a:sym typeface="Trebuchet MS"/>
                </a:endParaRPr>
              </a:p>
              <a:p>
                <a:pPr marL="342891" indent="12700" algn="just" eaLnBrk="0" hangingPunct="0">
                  <a:spcBef>
                    <a:spcPct val="20000"/>
                  </a:spcBef>
                  <a:buFont typeface="Wingdings" pitchFamily="2" charset="2"/>
                  <a:buChar char="§"/>
                  <a:defRPr/>
                </a:pPr>
                <a:endParaRPr lang="en-IN" sz="2400" kern="0" dirty="0">
                  <a:solidFill>
                    <a:srgbClr val="0000FF"/>
                  </a:solidFill>
                  <a:latin typeface="Trebuchet MS" pitchFamily="34" charset="0"/>
                </a:endParaRPr>
              </a:p>
            </p:txBody>
          </p:sp>
        </mc:Choice>
        <mc:Fallback xmlns="">
          <p:sp>
            <p:nvSpPr>
              <p:cNvPr id="10" name="Content Placeholder 2"/>
              <p:cNvSpPr txBox="1">
                <a:spLocks noRot="1" noChangeAspect="1" noMove="1" noResize="1" noEditPoints="1" noAdjustHandles="1" noChangeArrowheads="1" noChangeShapeType="1" noTextEdit="1"/>
              </p:cNvSpPr>
              <p:nvPr/>
            </p:nvSpPr>
            <p:spPr>
              <a:xfrm>
                <a:off x="685800" y="2133600"/>
                <a:ext cx="10972800" cy="3886200"/>
              </a:xfrm>
              <a:prstGeom prst="rect">
                <a:avLst/>
              </a:prstGeom>
              <a:blipFill rotWithShape="0">
                <a:blip r:embed="rId3"/>
                <a:stretch>
                  <a:fillRect t="-1254" r="-833"/>
                </a:stretch>
              </a:blipFill>
            </p:spPr>
            <p:txBody>
              <a:bodyPr/>
              <a:lstStyle/>
              <a:p>
                <a:r>
                  <a:rPr lang="en-IN">
                    <a:noFill/>
                  </a:rPr>
                  <a:t> </a:t>
                </a:r>
              </a:p>
            </p:txBody>
          </p:sp>
        </mc:Fallback>
      </mc:AlternateContent>
      <p:sp>
        <p:nvSpPr>
          <p:cNvPr id="14" name="Text Box 34"/>
          <p:cNvSpPr txBox="1">
            <a:spLocks noChangeArrowheads="1"/>
          </p:cNvSpPr>
          <p:nvPr/>
        </p:nvSpPr>
        <p:spPr bwMode="auto">
          <a:xfrm>
            <a:off x="457200" y="1119490"/>
            <a:ext cx="104394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smtClean="0">
                <a:solidFill>
                  <a:srgbClr val="FF0000"/>
                </a:solidFill>
                <a:latin typeface="Trebuchet MS" pitchFamily="34" charset="0"/>
                <a:sym typeface="Trebuchet MS"/>
              </a:rPr>
              <a:t>Phase 1- implementation of classical </a:t>
            </a:r>
            <a:r>
              <a:rPr lang="en-GB" sz="2400" dirty="0">
                <a:solidFill>
                  <a:srgbClr val="FF0000"/>
                </a:solidFill>
              </a:rPr>
              <a:t>classical Monte Carlo algorithm</a:t>
            </a:r>
            <a:r>
              <a:rPr lang="en-US" sz="2400" dirty="0" smtClean="0">
                <a:solidFill>
                  <a:srgbClr val="FF0000"/>
                </a:solidFill>
                <a:latin typeface="Trebuchet MS" pitchFamily="34" charset="0"/>
                <a:sym typeface="Trebuchet MS"/>
              </a:rPr>
              <a:t>    </a:t>
            </a:r>
            <a:endParaRPr lang="en-US" sz="2400" dirty="0">
              <a:solidFill>
                <a:srgbClr val="FF0000"/>
              </a:solidFill>
              <a:latin typeface="Trebuchet MS" pitchFamily="34" charset="0"/>
            </a:endParaRPr>
          </a:p>
        </p:txBody>
      </p:sp>
    </p:spTree>
    <p:extLst>
      <p:ext uri="{BB962C8B-B14F-4D97-AF65-F5344CB8AC3E}">
        <p14:creationId xmlns:p14="http://schemas.microsoft.com/office/powerpoint/2010/main" val="3811030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276600" y="1950487"/>
            <a:ext cx="7620000" cy="36513"/>
          </a:xfrm>
          <a:prstGeom prst="rect">
            <a:avLst/>
          </a:prstGeom>
          <a:solidFill>
            <a:srgbClr val="33CCCC"/>
          </a:solidFill>
          <a:ln w="9525">
            <a:noFill/>
            <a:miter lim="800000"/>
            <a:headEnd/>
            <a:tailEnd/>
          </a:ln>
        </p:spPr>
        <p:txBody>
          <a:bodyPr wrap="none" anchor="ctr"/>
          <a:lstStyle/>
          <a:p>
            <a:endParaRPr lang="en-US" dirty="0"/>
          </a:p>
        </p:txBody>
      </p:sp>
      <p:sp>
        <p:nvSpPr>
          <p:cNvPr id="10" name="Content Placeholder 2"/>
          <p:cNvSpPr txBox="1">
            <a:spLocks/>
          </p:cNvSpPr>
          <p:nvPr/>
        </p:nvSpPr>
        <p:spPr>
          <a:xfrm>
            <a:off x="685800" y="2133600"/>
            <a:ext cx="10972800" cy="3886200"/>
          </a:xfrm>
          <a:prstGeom prst="rect">
            <a:avLst/>
          </a:prstGeom>
        </p:spPr>
        <p:txBody>
          <a:bodyPr/>
          <a:lstStyle/>
          <a:p>
            <a:pPr marL="342900" indent="-342900">
              <a:buFont typeface="Wingdings" panose="05000000000000000000" pitchFamily="2" charset="2"/>
              <a:buChar char="Ø"/>
            </a:pPr>
            <a:r>
              <a:rPr lang="en-GB" sz="2400" dirty="0">
                <a:solidFill>
                  <a:srgbClr val="0000FF"/>
                </a:solidFill>
              </a:rPr>
              <a:t>Deterministic model description of the problem :We build a deterministic model description of the problem statement (That uses the best case input parameters</a:t>
            </a:r>
            <a:r>
              <a:rPr lang="en-GB" sz="2400" dirty="0" smtClean="0">
                <a:solidFill>
                  <a:srgbClr val="0000FF"/>
                </a:solidFill>
              </a:rPr>
              <a:t>).This is unique each problem statement.</a:t>
            </a:r>
          </a:p>
          <a:p>
            <a:pPr marL="342900" indent="-342900">
              <a:buFont typeface="Wingdings" panose="05000000000000000000" pitchFamily="2" charset="2"/>
              <a:buChar char="Ø"/>
            </a:pPr>
            <a:r>
              <a:rPr lang="en-IN" sz="2400" dirty="0">
                <a:solidFill>
                  <a:srgbClr val="0000FF"/>
                </a:solidFill>
              </a:rPr>
              <a:t>We add the risk components to the model. As mentioned before, since the risks originate from the stochastic nature of the input variables, we try to identify the underlying distributions, if any, which govern the input variables.</a:t>
            </a:r>
          </a:p>
          <a:p>
            <a:pPr marL="342900" indent="-342900">
              <a:buFont typeface="Wingdings" panose="05000000000000000000" pitchFamily="2" charset="2"/>
              <a:buChar char="Ø"/>
            </a:pPr>
            <a:r>
              <a:rPr lang="en-IN" sz="2400" dirty="0" smtClean="0">
                <a:solidFill>
                  <a:srgbClr val="0000FF"/>
                </a:solidFill>
              </a:rPr>
              <a:t>Random </a:t>
            </a:r>
            <a:r>
              <a:rPr lang="en-IN" sz="2400" dirty="0">
                <a:solidFill>
                  <a:srgbClr val="0000FF"/>
                </a:solidFill>
              </a:rPr>
              <a:t>Variable Generation: After we have identified the underlying distributions for the input variables, we create a set of random numbers from these distributions. These random inputs will be used in the deterministic model, to deliver one set of output </a:t>
            </a:r>
            <a:r>
              <a:rPr lang="en-IN" sz="2400" dirty="0" smtClean="0">
                <a:solidFill>
                  <a:srgbClr val="0000FF"/>
                </a:solidFill>
              </a:rPr>
              <a:t>values.</a:t>
            </a:r>
            <a:endParaRPr lang="en-IN" sz="2400" dirty="0">
              <a:solidFill>
                <a:srgbClr val="0000FF"/>
              </a:solidFill>
            </a:endParaRPr>
          </a:p>
          <a:p>
            <a:pPr marL="342900" indent="-342900">
              <a:buFont typeface="Wingdings" panose="05000000000000000000" pitchFamily="2" charset="2"/>
              <a:buChar char="Ø"/>
            </a:pPr>
            <a:endParaRPr lang="en-GB" sz="2400" dirty="0">
              <a:solidFill>
                <a:srgbClr val="0000FF"/>
              </a:solidFill>
            </a:endParaRPr>
          </a:p>
          <a:p>
            <a:pPr marL="342891" algn="just" eaLnBrk="0" hangingPunct="0">
              <a:spcBef>
                <a:spcPct val="20000"/>
              </a:spcBef>
              <a:defRPr/>
            </a:pPr>
            <a:endParaRPr lang="en-IN" sz="2400" kern="0" dirty="0">
              <a:solidFill>
                <a:srgbClr val="0000FF"/>
              </a:solidFill>
              <a:latin typeface="Trebuchet MS" pitchFamily="34" charset="0"/>
            </a:endParaRPr>
          </a:p>
        </p:txBody>
      </p:sp>
      <p:sp>
        <p:nvSpPr>
          <p:cNvPr id="14" name="Text Box 34"/>
          <p:cNvSpPr txBox="1">
            <a:spLocks noChangeArrowheads="1"/>
          </p:cNvSpPr>
          <p:nvPr/>
        </p:nvSpPr>
        <p:spPr bwMode="auto">
          <a:xfrm>
            <a:off x="457200" y="1119490"/>
            <a:ext cx="104394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smtClean="0">
                <a:solidFill>
                  <a:srgbClr val="FF0000"/>
                </a:solidFill>
                <a:latin typeface="Trebuchet MS" pitchFamily="34" charset="0"/>
                <a:sym typeface="Trebuchet MS"/>
              </a:rPr>
              <a:t>Steps in classical </a:t>
            </a:r>
            <a:r>
              <a:rPr lang="en-GB" sz="2400" dirty="0" smtClean="0">
                <a:solidFill>
                  <a:srgbClr val="FF0000"/>
                </a:solidFill>
              </a:rPr>
              <a:t>classical Monte Carlo algorithm</a:t>
            </a:r>
            <a:r>
              <a:rPr lang="en-US" sz="2400" dirty="0" smtClean="0">
                <a:solidFill>
                  <a:srgbClr val="FF0000"/>
                </a:solidFill>
                <a:latin typeface="Trebuchet MS" pitchFamily="34" charset="0"/>
                <a:sym typeface="Trebuchet MS"/>
              </a:rPr>
              <a:t>    </a:t>
            </a:r>
            <a:endParaRPr lang="en-US" sz="2400" dirty="0">
              <a:solidFill>
                <a:srgbClr val="FF0000"/>
              </a:solidFill>
              <a:latin typeface="Trebuchet MS" pitchFamily="34" charset="0"/>
            </a:endParaRPr>
          </a:p>
        </p:txBody>
      </p:sp>
    </p:spTree>
    <p:extLst>
      <p:ext uri="{BB962C8B-B14F-4D97-AF65-F5344CB8AC3E}">
        <p14:creationId xmlns:p14="http://schemas.microsoft.com/office/powerpoint/2010/main" val="2712139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14400" y="990600"/>
            <a:ext cx="9423647" cy="4525119"/>
          </a:xfrm>
          <a:prstGeom prst="rect">
            <a:avLst/>
          </a:prstGeom>
        </p:spPr>
      </p:pic>
      <p:sp>
        <p:nvSpPr>
          <p:cNvPr id="3" name="Rectangle 2"/>
          <p:cNvSpPr/>
          <p:nvPr/>
        </p:nvSpPr>
        <p:spPr>
          <a:xfrm>
            <a:off x="762000" y="5867400"/>
            <a:ext cx="3313728" cy="369332"/>
          </a:xfrm>
          <a:prstGeom prst="rect">
            <a:avLst/>
          </a:prstGeom>
        </p:spPr>
        <p:txBody>
          <a:bodyPr wrap="none">
            <a:spAutoFit/>
          </a:bodyPr>
          <a:lstStyle/>
          <a:p>
            <a:r>
              <a:rPr lang="en-IN" dirty="0"/>
              <a:t>Estimated value of Pi: 3.16240</a:t>
            </a:r>
          </a:p>
        </p:txBody>
      </p:sp>
    </p:spTree>
    <p:extLst>
      <p:ext uri="{BB962C8B-B14F-4D97-AF65-F5344CB8AC3E}">
        <p14:creationId xmlns:p14="http://schemas.microsoft.com/office/powerpoint/2010/main" val="3132119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dirty="0">
              <a:solidFill>
                <a:schemeClr val="dk1"/>
              </a:solidFill>
              <a:latin typeface="Arial"/>
              <a:ea typeface="Arial"/>
              <a:cs typeface="Arial"/>
              <a:sym typeface="Arial"/>
            </a:endParaRPr>
          </a:p>
        </p:txBody>
      </p:sp>
      <p:sp>
        <p:nvSpPr>
          <p:cNvPr id="53" name="Google Shape;53;p7"/>
          <p:cNvSpPr txBox="1"/>
          <p:nvPr/>
        </p:nvSpPr>
        <p:spPr>
          <a:xfrm>
            <a:off x="1828800" y="1137750"/>
            <a:ext cx="90678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GB" sz="2800" dirty="0" smtClean="0">
                <a:solidFill>
                  <a:srgbClr val="FF0000"/>
                </a:solidFill>
                <a:latin typeface="Arial"/>
                <a:ea typeface="Arial"/>
                <a:cs typeface="Arial"/>
                <a:sym typeface="Arial"/>
              </a:rPr>
              <a:t>Limitations of MC Algorithm</a:t>
            </a:r>
            <a:endParaRPr sz="2800" dirty="0">
              <a:solidFill>
                <a:srgbClr val="FF0000"/>
              </a:solidFill>
              <a:latin typeface="Arial"/>
              <a:ea typeface="Arial"/>
              <a:cs typeface="Arial"/>
              <a:sym typeface="Arial"/>
            </a:endParaRPr>
          </a:p>
        </p:txBody>
      </p:sp>
      <p:sp>
        <p:nvSpPr>
          <p:cNvPr id="54" name="Google Shape;54;p7"/>
          <p:cNvSpPr txBox="1"/>
          <p:nvPr/>
        </p:nvSpPr>
        <p:spPr>
          <a:xfrm>
            <a:off x="1986000" y="3429000"/>
            <a:ext cx="7005600" cy="2939774"/>
          </a:xfrm>
          <a:prstGeom prst="rect">
            <a:avLst/>
          </a:prstGeom>
          <a:noFill/>
          <a:ln>
            <a:noFill/>
          </a:ln>
        </p:spPr>
        <p:txBody>
          <a:bodyPr spcFirstLastPara="1" wrap="square" lIns="91425" tIns="45700" rIns="91425" bIns="45700" anchor="ctr" anchorCtr="0">
            <a:noAutofit/>
          </a:bodyPr>
          <a:lstStyle/>
          <a:p>
            <a:pPr marL="285750" indent="-285750" algn="just">
              <a:spcBef>
                <a:spcPts val="480"/>
              </a:spcBef>
              <a:spcAft>
                <a:spcPts val="0"/>
              </a:spcAft>
              <a:buClr>
                <a:schemeClr val="dk1"/>
              </a:buClr>
              <a:buSzPts val="1100"/>
              <a:buFont typeface="Wingdings" panose="05000000000000000000" pitchFamily="2" charset="2"/>
              <a:buChar char="q"/>
            </a:pPr>
            <a:r>
              <a:rPr lang="en-GB" sz="2400" b="0" i="0" u="none" strike="noStrike" cap="none" dirty="0" smtClean="0">
                <a:solidFill>
                  <a:srgbClr val="0000FF"/>
                </a:solidFill>
                <a:latin typeface="Arial"/>
                <a:ea typeface="Arial"/>
                <a:cs typeface="Arial"/>
                <a:sym typeface="Arial"/>
              </a:rPr>
              <a:t>High time complexity</a:t>
            </a:r>
          </a:p>
          <a:p>
            <a:pPr marL="285750" indent="-285750" algn="just">
              <a:spcBef>
                <a:spcPts val="480"/>
              </a:spcBef>
              <a:spcAft>
                <a:spcPts val="0"/>
              </a:spcAft>
              <a:buClr>
                <a:schemeClr val="dk1"/>
              </a:buClr>
              <a:buSzPts val="1100"/>
              <a:buFont typeface="Wingdings" panose="05000000000000000000" pitchFamily="2" charset="2"/>
              <a:buChar char="q"/>
            </a:pPr>
            <a:r>
              <a:rPr lang="en-GB" sz="2400" b="0" i="0" u="none" strike="noStrike" cap="none" dirty="0" smtClean="0">
                <a:solidFill>
                  <a:srgbClr val="0000FF"/>
                </a:solidFill>
                <a:latin typeface="Arial"/>
                <a:ea typeface="Arial"/>
                <a:cs typeface="Arial"/>
                <a:sym typeface="Arial"/>
              </a:rPr>
              <a:t>Trade-off between algorithm efficiency and accuracy</a:t>
            </a:r>
          </a:p>
          <a:p>
            <a:pPr marL="285750" indent="-285750" algn="just">
              <a:spcBef>
                <a:spcPts val="480"/>
              </a:spcBef>
              <a:spcAft>
                <a:spcPts val="0"/>
              </a:spcAft>
              <a:buClr>
                <a:schemeClr val="dk1"/>
              </a:buClr>
              <a:buSzPts val="1100"/>
              <a:buFont typeface="Wingdings" panose="05000000000000000000" pitchFamily="2" charset="2"/>
              <a:buChar char="q"/>
            </a:pPr>
            <a:r>
              <a:rPr lang="en-GB" sz="2400" b="0" i="0" u="none" strike="noStrike" cap="none" dirty="0" smtClean="0">
                <a:solidFill>
                  <a:srgbClr val="0000FF"/>
                </a:solidFill>
                <a:latin typeface="Arial"/>
                <a:ea typeface="Arial"/>
                <a:cs typeface="Arial"/>
                <a:sym typeface="Arial"/>
              </a:rPr>
              <a:t>As no of iterations increase the algorithm execution time increases</a:t>
            </a:r>
          </a:p>
          <a:p>
            <a:pPr marL="285750" indent="-285750" algn="just">
              <a:spcBef>
                <a:spcPts val="480"/>
              </a:spcBef>
              <a:spcAft>
                <a:spcPts val="0"/>
              </a:spcAft>
              <a:buClr>
                <a:schemeClr val="dk1"/>
              </a:buClr>
              <a:buSzPts val="1100"/>
              <a:buFont typeface="Wingdings" panose="05000000000000000000" pitchFamily="2" charset="2"/>
              <a:buChar char="q"/>
            </a:pPr>
            <a:r>
              <a:rPr lang="en-GB" sz="2400" b="0" i="0" u="none" strike="noStrike" cap="none" dirty="0" smtClean="0">
                <a:solidFill>
                  <a:srgbClr val="0000FF"/>
                </a:solidFill>
                <a:latin typeface="Arial"/>
                <a:ea typeface="Arial"/>
                <a:cs typeface="Arial"/>
                <a:sym typeface="Arial"/>
              </a:rPr>
              <a:t>Low accuracy and higher error rates at lower no </a:t>
            </a:r>
            <a:r>
              <a:rPr lang="en-GB" sz="2400" dirty="0" smtClean="0">
                <a:solidFill>
                  <a:srgbClr val="0000FF"/>
                </a:solidFill>
                <a:latin typeface="Arial"/>
                <a:ea typeface="Arial"/>
                <a:cs typeface="Arial"/>
                <a:sym typeface="Arial"/>
              </a:rPr>
              <a:t>of iterations</a:t>
            </a:r>
            <a:endParaRPr lang="en-GB" sz="2400" b="0" i="0" u="none" strike="noStrike" cap="none" dirty="0" smtClean="0">
              <a:solidFill>
                <a:srgbClr val="0000FF"/>
              </a:solidFill>
              <a:latin typeface="Arial"/>
              <a:ea typeface="Arial"/>
              <a:cs typeface="Arial"/>
              <a:sym typeface="Arial"/>
            </a:endParaRPr>
          </a:p>
          <a:p>
            <a:pPr marL="285750" indent="-285750" algn="just">
              <a:spcBef>
                <a:spcPts val="480"/>
              </a:spcBef>
              <a:spcAft>
                <a:spcPts val="0"/>
              </a:spcAft>
              <a:buClr>
                <a:schemeClr val="dk1"/>
              </a:buClr>
              <a:buSzPts val="1100"/>
              <a:buFont typeface="Arial" panose="020B0604020202020204" pitchFamily="34" charset="0"/>
              <a:buChar char="•"/>
            </a:pPr>
            <a:endParaRPr lang="en-GB" sz="2400" b="0" i="0" u="none" strike="noStrike" cap="none" dirty="0" smtClean="0">
              <a:solidFill>
                <a:srgbClr val="0033CC"/>
              </a:solidFill>
              <a:latin typeface="Arial"/>
              <a:ea typeface="Arial"/>
              <a:cs typeface="Arial"/>
              <a:sym typeface="Arial"/>
            </a:endParaRPr>
          </a:p>
          <a:p>
            <a:pPr marL="285750" indent="-285750" algn="just">
              <a:spcBef>
                <a:spcPts val="480"/>
              </a:spcBef>
              <a:spcAft>
                <a:spcPts val="0"/>
              </a:spcAft>
              <a:buClr>
                <a:schemeClr val="dk1"/>
              </a:buClr>
              <a:buSzPts val="1100"/>
              <a:buFont typeface="Arial" panose="020B0604020202020204" pitchFamily="34" charset="0"/>
              <a:buChar char="•"/>
            </a:pPr>
            <a:endParaRPr lang="en-GB" sz="2400" b="0" i="0" u="none" strike="noStrike" cap="none" dirty="0" smtClean="0">
              <a:solidFill>
                <a:srgbClr val="0033CC"/>
              </a:solidFill>
              <a:latin typeface="Arial"/>
              <a:ea typeface="Arial"/>
              <a:cs typeface="Arial"/>
              <a:sym typeface="Arial"/>
            </a:endParaRPr>
          </a:p>
          <a:p>
            <a:pPr marL="285750" indent="-285750" algn="just">
              <a:spcBef>
                <a:spcPts val="480"/>
              </a:spcBef>
              <a:spcAft>
                <a:spcPts val="0"/>
              </a:spcAft>
              <a:buClr>
                <a:schemeClr val="dk1"/>
              </a:buClr>
              <a:buSzPts val="1100"/>
              <a:buFont typeface="Arial" panose="020B0604020202020204" pitchFamily="34" charset="0"/>
              <a:buChar char="•"/>
            </a:pPr>
            <a:endParaRPr lang="en-GB" dirty="0">
              <a:solidFill>
                <a:srgbClr val="0033CC"/>
              </a:solidFill>
              <a:latin typeface="Arial"/>
              <a:ea typeface="Arial"/>
              <a:cs typeface="Arial"/>
              <a:sym typeface="Arial"/>
            </a:endParaRPr>
          </a:p>
          <a:p>
            <a:pPr marL="285750" indent="-285750" algn="just">
              <a:spcBef>
                <a:spcPts val="480"/>
              </a:spcBef>
              <a:spcAft>
                <a:spcPts val="0"/>
              </a:spcAft>
              <a:buClr>
                <a:schemeClr val="dk1"/>
              </a:buClr>
              <a:buSzPts val="1100"/>
              <a:buFont typeface="Arial" panose="020B0604020202020204" pitchFamily="34" charset="0"/>
              <a:buChar char="•"/>
            </a:pPr>
            <a:endParaRPr lang="en-GB" b="0" i="0" u="none" strike="noStrike" cap="none" dirty="0" smtClean="0">
              <a:solidFill>
                <a:srgbClr val="0033CC"/>
              </a:solidFill>
              <a:latin typeface="Arial"/>
              <a:ea typeface="Arial"/>
              <a:cs typeface="Arial"/>
              <a:sym typeface="Arial"/>
            </a:endParaRPr>
          </a:p>
          <a:p>
            <a:pPr marL="285750" indent="-285750" algn="just">
              <a:spcBef>
                <a:spcPts val="480"/>
              </a:spcBef>
              <a:spcAft>
                <a:spcPts val="0"/>
              </a:spcAft>
              <a:buClr>
                <a:schemeClr val="dk1"/>
              </a:buClr>
              <a:buSzPts val="1100"/>
              <a:buFont typeface="Arial" panose="020B0604020202020204" pitchFamily="34" charset="0"/>
              <a:buChar char="•"/>
            </a:pPr>
            <a:endParaRPr lang="en-GB" dirty="0">
              <a:solidFill>
                <a:srgbClr val="0033CC"/>
              </a:solidFill>
              <a:latin typeface="Arial"/>
              <a:ea typeface="Arial"/>
              <a:cs typeface="Arial"/>
              <a:sym typeface="Arial"/>
            </a:endParaRPr>
          </a:p>
          <a:p>
            <a:pPr marL="285750" indent="-285750" algn="just">
              <a:spcBef>
                <a:spcPts val="480"/>
              </a:spcBef>
              <a:spcAft>
                <a:spcPts val="0"/>
              </a:spcAft>
              <a:buClr>
                <a:schemeClr val="dk1"/>
              </a:buClr>
              <a:buSzPts val="1100"/>
              <a:buFont typeface="Arial" panose="020B0604020202020204" pitchFamily="34" charset="0"/>
              <a:buChar char="•"/>
            </a:pPr>
            <a:endParaRPr lang="en-GB" b="0" i="0" u="none" strike="noStrike" cap="none" dirty="0" smtClean="0">
              <a:solidFill>
                <a:srgbClr val="0033CC"/>
              </a:solidFill>
              <a:latin typeface="Arial"/>
              <a:ea typeface="Arial"/>
              <a:cs typeface="Arial"/>
              <a:sym typeface="Arial"/>
            </a:endParaRPr>
          </a:p>
          <a:p>
            <a:pPr marL="285750" indent="-285750" algn="just">
              <a:spcBef>
                <a:spcPts val="480"/>
              </a:spcBef>
              <a:spcAft>
                <a:spcPts val="0"/>
              </a:spcAft>
              <a:buClr>
                <a:schemeClr val="dk1"/>
              </a:buClr>
              <a:buSzPts val="1100"/>
              <a:buFont typeface="Arial" panose="020B0604020202020204" pitchFamily="34" charset="0"/>
              <a:buChar char="•"/>
            </a:pPr>
            <a:endParaRPr lang="en-GB" b="0" i="0" u="none" strike="noStrike" cap="none" dirty="0" smtClean="0">
              <a:solidFill>
                <a:srgbClr val="0033CC"/>
              </a:solidFill>
              <a:latin typeface="Arial"/>
              <a:ea typeface="Arial"/>
              <a:cs typeface="Arial"/>
              <a:sym typeface="Arial"/>
            </a:endParaRPr>
          </a:p>
          <a:p>
            <a:pPr algn="just">
              <a:spcBef>
                <a:spcPts val="480"/>
              </a:spcBef>
              <a:spcAft>
                <a:spcPts val="0"/>
              </a:spcAft>
              <a:buClr>
                <a:schemeClr val="dk1"/>
              </a:buClr>
              <a:buSzPts val="1100"/>
            </a:pPr>
            <a:endParaRPr b="0" i="0" u="none" strike="noStrike" cap="none" dirty="0">
              <a:solidFill>
                <a:srgbClr val="0033CC"/>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8"/>
          <p:cNvSpPr/>
          <p:nvPr/>
        </p:nvSpPr>
        <p:spPr>
          <a:xfrm>
            <a:off x="3048000" y="1581151"/>
            <a:ext cx="7620000" cy="36513"/>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dirty="0">
              <a:solidFill>
                <a:schemeClr val="dk1"/>
              </a:solidFill>
              <a:latin typeface="Arial"/>
              <a:ea typeface="Arial"/>
              <a:cs typeface="Arial"/>
              <a:sym typeface="Arial"/>
            </a:endParaRPr>
          </a:p>
        </p:txBody>
      </p:sp>
      <p:sp>
        <p:nvSpPr>
          <p:cNvPr id="61" name="Google Shape;61;p8"/>
          <p:cNvSpPr txBox="1"/>
          <p:nvPr/>
        </p:nvSpPr>
        <p:spPr>
          <a:xfrm>
            <a:off x="2895600" y="1005851"/>
            <a:ext cx="7772400" cy="507832"/>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GB" sz="2400" dirty="0" smtClean="0">
                <a:solidFill>
                  <a:srgbClr val="FF0000"/>
                </a:solidFill>
                <a:latin typeface="Arial"/>
                <a:ea typeface="Arial"/>
                <a:cs typeface="Arial"/>
                <a:sym typeface="Arial"/>
              </a:rPr>
              <a:t>Possible solutions to limitations in classical MC</a:t>
            </a:r>
            <a:endParaRPr sz="2400" dirty="0">
              <a:solidFill>
                <a:srgbClr val="FF0000"/>
              </a:solidFill>
              <a:latin typeface="Arial"/>
              <a:ea typeface="Arial"/>
              <a:cs typeface="Arial"/>
              <a:sym typeface="Arial"/>
            </a:endParaRPr>
          </a:p>
        </p:txBody>
      </p:sp>
      <mc:AlternateContent xmlns:mc="http://schemas.openxmlformats.org/markup-compatibility/2006">
        <mc:Choice xmlns:a14="http://schemas.microsoft.com/office/drawing/2010/main" Requires="a14">
          <p:sp>
            <p:nvSpPr>
              <p:cNvPr id="62" name="Google Shape;62;p8"/>
              <p:cNvSpPr txBox="1"/>
              <p:nvPr/>
            </p:nvSpPr>
            <p:spPr>
              <a:xfrm>
                <a:off x="1447800" y="1752600"/>
                <a:ext cx="7935344" cy="3962400"/>
              </a:xfrm>
              <a:prstGeom prst="rect">
                <a:avLst/>
              </a:prstGeom>
              <a:noFill/>
              <a:ln>
                <a:noFill/>
              </a:ln>
            </p:spPr>
            <p:txBody>
              <a:bodyPr spcFirstLastPara="1" wrap="square" lIns="91425" tIns="45700" rIns="91425" bIns="45700" anchor="ctr" anchorCtr="0">
                <a:noAutofit/>
              </a:bodyPr>
              <a:lstStyle/>
              <a:p>
                <a:pPr algn="just">
                  <a:spcBef>
                    <a:spcPts val="480"/>
                  </a:spcBef>
                  <a:spcAft>
                    <a:spcPts val="0"/>
                  </a:spcAft>
                  <a:buClr>
                    <a:schemeClr val="dk1"/>
                  </a:buClr>
                  <a:buSzPts val="1100"/>
                </a:pPr>
                <a:r>
                  <a:rPr lang="en-US" sz="2000" dirty="0" smtClean="0">
                    <a:solidFill>
                      <a:srgbClr val="0000FF"/>
                    </a:solidFill>
                    <a:latin typeface="Trebuchet MS"/>
                    <a:ea typeface="Trebuchet MS"/>
                    <a:cs typeface="Trebuchet MS"/>
                    <a:sym typeface="Trebuchet MS"/>
                  </a:rPr>
                  <a:t>Using Different sampling methords:Using </a:t>
                </a:r>
                <a:r>
                  <a:rPr lang="en-US" sz="2000" dirty="0" err="1" smtClean="0">
                    <a:solidFill>
                      <a:srgbClr val="0000FF"/>
                    </a:solidFill>
                    <a:latin typeface="Trebuchet MS"/>
                    <a:ea typeface="Trebuchet MS"/>
                    <a:cs typeface="Trebuchet MS"/>
                    <a:sym typeface="Trebuchet MS"/>
                  </a:rPr>
                  <a:t>Sobol</a:t>
                </a:r>
                <a:r>
                  <a:rPr lang="en-US" sz="2000" dirty="0" smtClean="0">
                    <a:solidFill>
                      <a:srgbClr val="0000FF"/>
                    </a:solidFill>
                    <a:latin typeface="Trebuchet MS"/>
                    <a:ea typeface="Trebuchet MS"/>
                    <a:cs typeface="Trebuchet MS"/>
                    <a:sym typeface="Trebuchet MS"/>
                  </a:rPr>
                  <a:t> or </a:t>
                </a:r>
                <a:r>
                  <a:rPr lang="en-US" sz="2000" dirty="0" err="1" smtClean="0">
                    <a:solidFill>
                      <a:srgbClr val="0000FF"/>
                    </a:solidFill>
                    <a:latin typeface="Trebuchet MS"/>
                    <a:ea typeface="Trebuchet MS"/>
                    <a:cs typeface="Trebuchet MS"/>
                    <a:sym typeface="Trebuchet MS"/>
                  </a:rPr>
                  <a:t>Halton</a:t>
                </a:r>
                <a:r>
                  <a:rPr lang="en-US" sz="2000" dirty="0" smtClean="0">
                    <a:solidFill>
                      <a:srgbClr val="0000FF"/>
                    </a:solidFill>
                    <a:latin typeface="Trebuchet MS"/>
                    <a:ea typeface="Trebuchet MS"/>
                    <a:cs typeface="Trebuchet MS"/>
                    <a:sym typeface="Trebuchet MS"/>
                  </a:rPr>
                  <a:t> Sampling instead of random sampling to reduce the no of iterations </a:t>
                </a:r>
              </a:p>
              <a:p>
                <a:pPr marL="342900" indent="-342900">
                  <a:buFont typeface="Arial" panose="020B0604020202020204" pitchFamily="34" charset="0"/>
                  <a:buChar char="•"/>
                </a:pPr>
                <a:r>
                  <a:rPr lang="en-US" sz="2000" dirty="0" smtClean="0">
                    <a:solidFill>
                      <a:srgbClr val="0000FF"/>
                    </a:solidFill>
                    <a:latin typeface="Trebuchet MS"/>
                    <a:ea typeface="Trebuchet MS"/>
                    <a:cs typeface="Trebuchet MS"/>
                    <a:sym typeface="Trebuchet MS"/>
                  </a:rPr>
                  <a:t> </a:t>
                </a:r>
                <a:r>
                  <a:rPr lang="en-GB" sz="2000" dirty="0">
                    <a:solidFill>
                      <a:srgbClr val="0000FF"/>
                    </a:solidFill>
                  </a:rPr>
                  <a:t>Random Sampling Has Clustering and Gaps</a:t>
                </a:r>
              </a:p>
              <a:p>
                <a:pPr marL="342900" indent="-342900">
                  <a:buFont typeface="Arial" panose="020B0604020202020204" pitchFamily="34" charset="0"/>
                  <a:buChar char="•"/>
                </a:pPr>
                <a:r>
                  <a:rPr lang="en-GB" sz="2000" dirty="0">
                    <a:solidFill>
                      <a:srgbClr val="0000FF"/>
                    </a:solidFill>
                  </a:rPr>
                  <a:t>Random numbers can form clusters, leaving other areas under-sampled.</a:t>
                </a:r>
              </a:p>
              <a:p>
                <a:pPr marL="342900" indent="-342900">
                  <a:buFont typeface="Arial" panose="020B0604020202020204" pitchFamily="34" charset="0"/>
                  <a:buChar char="•"/>
                </a:pPr>
                <a:r>
                  <a:rPr lang="en-GB" sz="2000" dirty="0">
                    <a:solidFill>
                      <a:srgbClr val="0000FF"/>
                    </a:solidFill>
                  </a:rPr>
                  <a:t>This uneven distribution increases variance and slows convergence.</a:t>
                </a:r>
              </a:p>
              <a:p>
                <a:pPr marL="285750" indent="-285750">
                  <a:buFont typeface="Arial" panose="020B0604020202020204" pitchFamily="34" charset="0"/>
                  <a:buChar char="•"/>
                </a:pPr>
                <a:r>
                  <a:rPr lang="en-IN" sz="2000" dirty="0" smtClean="0">
                    <a:solidFill>
                      <a:srgbClr val="0000FF"/>
                    </a:solidFill>
                  </a:rPr>
                  <a:t>Faster Convergence Rate Monte </a:t>
                </a:r>
                <a:r>
                  <a:rPr lang="en-IN" sz="2000" dirty="0">
                    <a:solidFill>
                      <a:srgbClr val="0000FF"/>
                    </a:solidFill>
                  </a:rPr>
                  <a:t>Carlo (Random): Converges at </a:t>
                </a:r>
                <a:r>
                  <a:rPr lang="en-IN" sz="2000" dirty="0" smtClean="0">
                    <a:solidFill>
                      <a:srgbClr val="0000FF"/>
                    </a:solidFill>
                  </a:rPr>
                  <a:t>O(</a:t>
                </a:r>
                <a14:m>
                  <m:oMath xmlns:m="http://schemas.openxmlformats.org/officeDocument/2006/math">
                    <m:sSup>
                      <m:sSupPr>
                        <m:ctrlPr>
                          <a:rPr lang="en-IN" sz="2000" i="1" smtClean="0">
                            <a:solidFill>
                              <a:srgbClr val="0000FF"/>
                            </a:solidFill>
                            <a:latin typeface="Cambria Math" panose="02040503050406030204" pitchFamily="18" charset="0"/>
                          </a:rPr>
                        </m:ctrlPr>
                      </m:sSupPr>
                      <m:e>
                        <m:r>
                          <a:rPr lang="en-GB" sz="2000" b="0" i="1" smtClean="0">
                            <a:solidFill>
                              <a:srgbClr val="0000FF"/>
                            </a:solidFill>
                            <a:latin typeface="Cambria Math" panose="02040503050406030204" pitchFamily="18" charset="0"/>
                          </a:rPr>
                          <m:t>𝑁</m:t>
                        </m:r>
                      </m:e>
                      <m:sup>
                        <m:r>
                          <a:rPr lang="en-GB" sz="2000" b="0" i="1" smtClean="0">
                            <a:solidFill>
                              <a:srgbClr val="0000FF"/>
                            </a:solidFill>
                            <a:latin typeface="Cambria Math" panose="02040503050406030204" pitchFamily="18" charset="0"/>
                          </a:rPr>
                          <m:t>−</m:t>
                        </m:r>
                        <m:r>
                          <a:rPr lang="en-GB" sz="2000" b="0" i="1" smtClean="0">
                            <a:solidFill>
                              <a:srgbClr val="0000FF"/>
                            </a:solidFill>
                            <a:latin typeface="Cambria Math" panose="02040503050406030204" pitchFamily="18" charset="0"/>
                          </a:rPr>
                          <m:t>1/2</m:t>
                        </m:r>
                      </m:sup>
                    </m:sSup>
                  </m:oMath>
                </a14:m>
                <a:r>
                  <a:rPr lang="en-IN" sz="2000" dirty="0" smtClean="0">
                    <a:solidFill>
                      <a:srgbClr val="0000FF"/>
                    </a:solidFill>
                  </a:rPr>
                  <a:t>).Quasi-Monte </a:t>
                </a:r>
                <a:r>
                  <a:rPr lang="en-IN" sz="2000" dirty="0">
                    <a:solidFill>
                      <a:srgbClr val="0000FF"/>
                    </a:solidFill>
                  </a:rPr>
                  <a:t>Carlo (</a:t>
                </a:r>
                <a:r>
                  <a:rPr lang="en-IN" sz="2000" dirty="0" err="1">
                    <a:solidFill>
                      <a:srgbClr val="0000FF"/>
                    </a:solidFill>
                  </a:rPr>
                  <a:t>Sobol</a:t>
                </a:r>
                <a:r>
                  <a:rPr lang="en-IN" sz="2000" dirty="0">
                    <a:solidFill>
                      <a:srgbClr val="0000FF"/>
                    </a:solidFill>
                  </a:rPr>
                  <a:t>/</a:t>
                </a:r>
                <a:r>
                  <a:rPr lang="en-IN" sz="2000" dirty="0" err="1">
                    <a:solidFill>
                      <a:srgbClr val="0000FF"/>
                    </a:solidFill>
                  </a:rPr>
                  <a:t>Halton</a:t>
                </a:r>
                <a:r>
                  <a:rPr lang="en-IN" sz="2000" dirty="0">
                    <a:solidFill>
                      <a:srgbClr val="0000FF"/>
                    </a:solidFill>
                  </a:rPr>
                  <a:t>): Converges at O(</a:t>
                </a:r>
                <a14:m>
                  <m:oMath xmlns:m="http://schemas.openxmlformats.org/officeDocument/2006/math">
                    <m:sSup>
                      <m:sSupPr>
                        <m:ctrlPr>
                          <a:rPr lang="en-IN" sz="2000" i="1">
                            <a:solidFill>
                              <a:srgbClr val="0000FF"/>
                            </a:solidFill>
                            <a:latin typeface="Cambria Math" panose="02040503050406030204" pitchFamily="18" charset="0"/>
                          </a:rPr>
                        </m:ctrlPr>
                      </m:sSupPr>
                      <m:e>
                        <m:r>
                          <a:rPr lang="en-GB" sz="2000" b="0" i="1">
                            <a:solidFill>
                              <a:srgbClr val="0000FF"/>
                            </a:solidFill>
                            <a:latin typeface="Cambria Math" panose="02040503050406030204" pitchFamily="18" charset="0"/>
                          </a:rPr>
                          <m:t>𝑁</m:t>
                        </m:r>
                      </m:e>
                      <m:sup>
                        <m:r>
                          <a:rPr lang="en-GB" sz="2000" b="0" i="1" smtClean="0">
                            <a:solidFill>
                              <a:srgbClr val="0000FF"/>
                            </a:solidFill>
                            <a:latin typeface="Cambria Math" panose="02040503050406030204" pitchFamily="18" charset="0"/>
                          </a:rPr>
                          <m:t>−</m:t>
                        </m:r>
                        <m:r>
                          <a:rPr lang="en-GB" sz="2000" b="0" i="1">
                            <a:solidFill>
                              <a:srgbClr val="0000FF"/>
                            </a:solidFill>
                            <a:latin typeface="Cambria Math" panose="02040503050406030204" pitchFamily="18" charset="0"/>
                          </a:rPr>
                          <m:t>1</m:t>
                        </m:r>
                      </m:sup>
                    </m:sSup>
                    <m:r>
                      <a:rPr lang="en-GB" sz="2000" b="0" i="1" smtClean="0">
                        <a:solidFill>
                          <a:srgbClr val="0000FF"/>
                        </a:solidFill>
                        <a:latin typeface="Cambria Math" panose="02040503050406030204" pitchFamily="18" charset="0"/>
                      </a:rPr>
                      <m:t>)</m:t>
                    </m:r>
                  </m:oMath>
                </a14:m>
                <a:endParaRPr lang="en-GB" sz="2000" dirty="0" smtClean="0">
                  <a:solidFill>
                    <a:srgbClr val="0000FF"/>
                  </a:solidFill>
                </a:endParaRPr>
              </a:p>
              <a:p>
                <a:pPr marL="285750" indent="-285750">
                  <a:buFont typeface="Arial" panose="020B0604020202020204" pitchFamily="34" charset="0"/>
                  <a:buChar char="•"/>
                </a:pPr>
                <a:r>
                  <a:rPr lang="en-IN" sz="2000" dirty="0">
                    <a:solidFill>
                      <a:srgbClr val="0000FF"/>
                    </a:solidFill>
                  </a:rPr>
                  <a:t>. Uniform Coverage Reduces </a:t>
                </a:r>
                <a:r>
                  <a:rPr lang="en-IN" sz="2000" dirty="0" smtClean="0">
                    <a:solidFill>
                      <a:srgbClr val="0000FF"/>
                    </a:solidFill>
                  </a:rPr>
                  <a:t>Variance</a:t>
                </a:r>
              </a:p>
              <a:p>
                <a:pPr marL="285750" indent="-285750">
                  <a:buFont typeface="Arial" panose="020B0604020202020204" pitchFamily="34" charset="0"/>
                  <a:buChar char="•"/>
                </a:pPr>
                <a:endParaRPr lang="en-IN" sz="2000" dirty="0">
                  <a:solidFill>
                    <a:srgbClr val="0000FF"/>
                  </a:solidFill>
                </a:endParaRPr>
              </a:p>
              <a:p>
                <a:pPr algn="just">
                  <a:spcBef>
                    <a:spcPts val="480"/>
                  </a:spcBef>
                  <a:spcAft>
                    <a:spcPts val="0"/>
                  </a:spcAft>
                  <a:buClr>
                    <a:schemeClr val="dk1"/>
                  </a:buClr>
                  <a:buSzPts val="1100"/>
                </a:pPr>
                <a:endParaRPr lang="en-US" dirty="0" smtClean="0">
                  <a:solidFill>
                    <a:srgbClr val="0033CC"/>
                  </a:solidFill>
                  <a:latin typeface="Trebuchet MS"/>
                  <a:ea typeface="Trebuchet MS"/>
                  <a:cs typeface="Trebuchet MS"/>
                  <a:sym typeface="Trebuchet MS"/>
                </a:endParaRPr>
              </a:p>
              <a:p>
                <a:pPr algn="just">
                  <a:spcBef>
                    <a:spcPts val="480"/>
                  </a:spcBef>
                  <a:spcAft>
                    <a:spcPts val="0"/>
                  </a:spcAft>
                  <a:buClr>
                    <a:schemeClr val="dk1"/>
                  </a:buClr>
                  <a:buSzPts val="1100"/>
                </a:pPr>
                <a:endParaRPr lang="en-US" dirty="0">
                  <a:solidFill>
                    <a:srgbClr val="0033CC"/>
                  </a:solidFill>
                  <a:latin typeface="Trebuchet MS"/>
                  <a:ea typeface="Trebuchet MS"/>
                  <a:cs typeface="Trebuchet MS"/>
                  <a:sym typeface="Trebuchet MS"/>
                </a:endParaRPr>
              </a:p>
            </p:txBody>
          </p:sp>
        </mc:Choice>
        <mc:Fallback>
          <p:sp>
            <p:nvSpPr>
              <p:cNvPr id="62" name="Google Shape;62;p8"/>
              <p:cNvSpPr txBox="1">
                <a:spLocks noRot="1" noChangeAspect="1" noMove="1" noResize="1" noEditPoints="1" noAdjustHandles="1" noChangeArrowheads="1" noChangeShapeType="1" noTextEdit="1"/>
              </p:cNvSpPr>
              <p:nvPr/>
            </p:nvSpPr>
            <p:spPr>
              <a:xfrm>
                <a:off x="1447800" y="1752600"/>
                <a:ext cx="7935344" cy="3962400"/>
              </a:xfrm>
              <a:prstGeom prst="rect">
                <a:avLst/>
              </a:prstGeom>
              <a:blipFill rotWithShape="0">
                <a:blip r:embed="rId3"/>
                <a:stretch>
                  <a:fillRect l="-846" t="-6154" r="-846"/>
                </a:stretch>
              </a:blipFill>
              <a:ln>
                <a:noFill/>
              </a:ln>
            </p:spPr>
            <p:txBody>
              <a:bodyPr/>
              <a:lstStyle/>
              <a:p>
                <a:r>
                  <a:rPr lang="en-IN">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p8"/>
          <p:cNvSpPr txBox="1"/>
          <p:nvPr/>
        </p:nvSpPr>
        <p:spPr>
          <a:xfrm>
            <a:off x="2057400" y="685800"/>
            <a:ext cx="7772400" cy="461665"/>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GB" sz="2400" dirty="0" smtClean="0">
                <a:solidFill>
                  <a:srgbClr val="FF0000"/>
                </a:solidFill>
                <a:latin typeface="Arial"/>
                <a:ea typeface="Arial"/>
                <a:cs typeface="Arial"/>
                <a:sym typeface="Arial"/>
              </a:rPr>
              <a:t>Comparison between random </a:t>
            </a:r>
            <a:r>
              <a:rPr lang="en-GB" sz="2400" dirty="0" err="1" smtClean="0">
                <a:solidFill>
                  <a:srgbClr val="FF0000"/>
                </a:solidFill>
                <a:latin typeface="Arial"/>
                <a:ea typeface="Arial"/>
                <a:cs typeface="Arial"/>
                <a:sym typeface="Arial"/>
              </a:rPr>
              <a:t>sobol</a:t>
            </a:r>
            <a:r>
              <a:rPr lang="en-GB" sz="2400" dirty="0" smtClean="0">
                <a:solidFill>
                  <a:srgbClr val="FF0000"/>
                </a:solidFill>
                <a:latin typeface="Arial"/>
                <a:ea typeface="Arial"/>
                <a:cs typeface="Arial"/>
                <a:sym typeface="Arial"/>
              </a:rPr>
              <a:t> and </a:t>
            </a:r>
            <a:r>
              <a:rPr lang="en-GB" sz="2400" dirty="0" err="1" smtClean="0">
                <a:solidFill>
                  <a:srgbClr val="FF0000"/>
                </a:solidFill>
                <a:latin typeface="Arial"/>
                <a:ea typeface="Arial"/>
                <a:cs typeface="Arial"/>
                <a:sym typeface="Arial"/>
              </a:rPr>
              <a:t>halton</a:t>
            </a:r>
            <a:r>
              <a:rPr lang="en-GB" sz="2400" dirty="0" smtClean="0">
                <a:solidFill>
                  <a:srgbClr val="FF0000"/>
                </a:solidFill>
                <a:latin typeface="Arial"/>
                <a:ea typeface="Arial"/>
                <a:cs typeface="Arial"/>
                <a:sym typeface="Arial"/>
              </a:rPr>
              <a:t> sampling</a:t>
            </a:r>
          </a:p>
          <a:p>
            <a:pPr marL="342900" indent="-342900" algn="r">
              <a:spcBef>
                <a:spcPts val="0"/>
              </a:spcBef>
              <a:spcAft>
                <a:spcPts val="0"/>
              </a:spcAft>
              <a:buClr>
                <a:srgbClr val="000000"/>
              </a:buClr>
              <a:buSzPts val="2400"/>
            </a:pPr>
            <a:endParaRPr sz="2400" dirty="0">
              <a:solidFill>
                <a:srgbClr val="FF0000"/>
              </a:solidFill>
              <a:latin typeface="Arial"/>
              <a:ea typeface="Arial"/>
              <a:cs typeface="Arial"/>
              <a:sym typeface="Arial"/>
            </a:endParaRPr>
          </a:p>
        </p:txBody>
      </p:sp>
      <p:sp>
        <p:nvSpPr>
          <p:cNvPr id="3" name="Google Shape;60;p8"/>
          <p:cNvSpPr/>
          <p:nvPr/>
        </p:nvSpPr>
        <p:spPr>
          <a:xfrm>
            <a:off x="3048000" y="1581151"/>
            <a:ext cx="7620000" cy="36513"/>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dirty="0">
              <a:solidFill>
                <a:schemeClr val="dk1"/>
              </a:solidFill>
              <a:latin typeface="Arial"/>
              <a:ea typeface="Arial"/>
              <a:cs typeface="Arial"/>
              <a:sym typeface="Arial"/>
            </a:endParaRPr>
          </a:p>
        </p:txBody>
      </p:sp>
      <p:graphicFrame>
        <p:nvGraphicFramePr>
          <p:cNvPr id="4" name="Table 3"/>
          <p:cNvGraphicFramePr>
            <a:graphicFrameLocks noGrp="1"/>
          </p:cNvGraphicFramePr>
          <p:nvPr>
            <p:extLst>
              <p:ext uri="{D42A27DB-BD31-4B8C-83A1-F6EECF244321}">
                <p14:modId xmlns:p14="http://schemas.microsoft.com/office/powerpoint/2010/main" val="2912184816"/>
              </p:ext>
            </p:extLst>
          </p:nvPr>
        </p:nvGraphicFramePr>
        <p:xfrm>
          <a:off x="1295400" y="2514600"/>
          <a:ext cx="9601200" cy="2844800"/>
        </p:xfrm>
        <a:graphic>
          <a:graphicData uri="http://schemas.openxmlformats.org/drawingml/2006/table">
            <a:tbl>
              <a:tblPr/>
              <a:tblGrid>
                <a:gridCol w="2400300"/>
                <a:gridCol w="2400300"/>
                <a:gridCol w="2400300"/>
                <a:gridCol w="2400300"/>
              </a:tblGrid>
              <a:tr h="455168">
                <a:tc>
                  <a:txBody>
                    <a:bodyPr/>
                    <a:lstStyle/>
                    <a:p>
                      <a:r>
                        <a:rPr lang="en-IN" dirty="0"/>
                        <a:t>Feature</a:t>
                      </a:r>
                    </a:p>
                  </a:txBody>
                  <a:tcPr anchor="ctr">
                    <a:lnL>
                      <a:noFill/>
                    </a:lnL>
                    <a:lnR>
                      <a:noFill/>
                    </a:lnR>
                    <a:lnT>
                      <a:noFill/>
                    </a:lnT>
                    <a:lnB>
                      <a:noFill/>
                    </a:lnB>
                  </a:tcPr>
                </a:tc>
                <a:tc>
                  <a:txBody>
                    <a:bodyPr/>
                    <a:lstStyle/>
                    <a:p>
                      <a:r>
                        <a:rPr lang="en-IN" dirty="0">
                          <a:solidFill>
                            <a:srgbClr val="0000FF"/>
                          </a:solidFill>
                        </a:rPr>
                        <a:t>Sobol</a:t>
                      </a:r>
                    </a:p>
                  </a:txBody>
                  <a:tcPr anchor="ctr">
                    <a:lnL>
                      <a:noFill/>
                    </a:lnL>
                    <a:lnR>
                      <a:noFill/>
                    </a:lnR>
                    <a:lnT>
                      <a:noFill/>
                    </a:lnT>
                    <a:lnB>
                      <a:noFill/>
                    </a:lnB>
                  </a:tcPr>
                </a:tc>
                <a:tc>
                  <a:txBody>
                    <a:bodyPr/>
                    <a:lstStyle/>
                    <a:p>
                      <a:r>
                        <a:rPr lang="en-IN" dirty="0">
                          <a:solidFill>
                            <a:schemeClr val="tx1"/>
                          </a:solidFill>
                        </a:rPr>
                        <a:t>Halton</a:t>
                      </a:r>
                    </a:p>
                  </a:txBody>
                  <a:tcPr anchor="ctr">
                    <a:lnL>
                      <a:noFill/>
                    </a:lnL>
                    <a:lnR>
                      <a:noFill/>
                    </a:lnR>
                    <a:lnT>
                      <a:noFill/>
                    </a:lnT>
                    <a:lnB>
                      <a:noFill/>
                    </a:lnB>
                  </a:tcPr>
                </a:tc>
                <a:tc>
                  <a:txBody>
                    <a:bodyPr/>
                    <a:lstStyle/>
                    <a:p>
                      <a:r>
                        <a:rPr lang="en-IN" dirty="0">
                          <a:solidFill>
                            <a:schemeClr val="accent1">
                              <a:lumMod val="75000"/>
                            </a:schemeClr>
                          </a:solidFill>
                        </a:rPr>
                        <a:t>Random</a:t>
                      </a:r>
                    </a:p>
                  </a:txBody>
                  <a:tcPr anchor="ctr">
                    <a:lnL>
                      <a:noFill/>
                    </a:lnL>
                    <a:lnR>
                      <a:noFill/>
                    </a:lnR>
                    <a:lnT>
                      <a:noFill/>
                    </a:lnT>
                    <a:lnB>
                      <a:noFill/>
                    </a:lnB>
                  </a:tcPr>
                </a:tc>
              </a:tr>
              <a:tr h="796544">
                <a:tc>
                  <a:txBody>
                    <a:bodyPr/>
                    <a:lstStyle/>
                    <a:p>
                      <a:r>
                        <a:rPr lang="en-IN" b="1"/>
                        <a:t>Best for</a:t>
                      </a:r>
                      <a:endParaRPr lang="en-IN"/>
                    </a:p>
                  </a:txBody>
                  <a:tcPr anchor="ctr">
                    <a:lnL>
                      <a:noFill/>
                    </a:lnL>
                    <a:lnR>
                      <a:noFill/>
                    </a:lnR>
                    <a:lnT>
                      <a:noFill/>
                    </a:lnT>
                    <a:lnB>
                      <a:noFill/>
                    </a:lnB>
                  </a:tcPr>
                </a:tc>
                <a:tc>
                  <a:txBody>
                    <a:bodyPr/>
                    <a:lstStyle/>
                    <a:p>
                      <a:r>
                        <a:rPr lang="en-IN" dirty="0">
                          <a:solidFill>
                            <a:srgbClr val="FF0066"/>
                          </a:solidFill>
                        </a:rPr>
                        <a:t>High-dimensional (</a:t>
                      </a:r>
                      <a:r>
                        <a:rPr lang="en-IN" dirty="0" smtClean="0">
                          <a:solidFill>
                            <a:srgbClr val="FF0066"/>
                          </a:solidFill>
                        </a:rPr>
                        <a:t>d&gt;10)</a:t>
                      </a:r>
                      <a:endParaRPr lang="en-IN" dirty="0">
                        <a:solidFill>
                          <a:srgbClr val="FF0066"/>
                        </a:solidFill>
                      </a:endParaRPr>
                    </a:p>
                  </a:txBody>
                  <a:tcPr anchor="ctr">
                    <a:lnL>
                      <a:noFill/>
                    </a:lnL>
                    <a:lnR>
                      <a:noFill/>
                    </a:lnR>
                    <a:lnT>
                      <a:noFill/>
                    </a:lnT>
                    <a:lnB>
                      <a:noFill/>
                    </a:lnB>
                  </a:tcPr>
                </a:tc>
                <a:tc>
                  <a:txBody>
                    <a:bodyPr/>
                    <a:lstStyle/>
                    <a:p>
                      <a:r>
                        <a:rPr lang="en-IN" dirty="0">
                          <a:solidFill>
                            <a:srgbClr val="FF0066"/>
                          </a:solidFill>
                        </a:rPr>
                        <a:t>Low-dimensional (d≤</a:t>
                      </a:r>
                      <a:r>
                        <a:rPr lang="en-IN" dirty="0" smtClean="0">
                          <a:solidFill>
                            <a:srgbClr val="FF0066"/>
                          </a:solidFill>
                        </a:rPr>
                        <a:t>5)</a:t>
                      </a:r>
                      <a:endParaRPr lang="en-IN" dirty="0">
                        <a:solidFill>
                          <a:srgbClr val="FF0066"/>
                        </a:solidFill>
                      </a:endParaRPr>
                    </a:p>
                  </a:txBody>
                  <a:tcPr anchor="ctr">
                    <a:lnL>
                      <a:noFill/>
                    </a:lnL>
                    <a:lnR>
                      <a:noFill/>
                    </a:lnR>
                    <a:lnT>
                      <a:noFill/>
                    </a:lnT>
                    <a:lnB>
                      <a:noFill/>
                    </a:lnB>
                  </a:tcPr>
                </a:tc>
                <a:tc>
                  <a:txBody>
                    <a:bodyPr/>
                    <a:lstStyle/>
                    <a:p>
                      <a:r>
                        <a:rPr lang="en-IN" dirty="0">
                          <a:solidFill>
                            <a:srgbClr val="FF0066"/>
                          </a:solidFill>
                        </a:rPr>
                        <a:t>General use</a:t>
                      </a:r>
                    </a:p>
                  </a:txBody>
                  <a:tcPr anchor="ctr">
                    <a:lnL>
                      <a:noFill/>
                    </a:lnL>
                    <a:lnR>
                      <a:noFill/>
                    </a:lnR>
                    <a:lnT>
                      <a:noFill/>
                    </a:lnT>
                    <a:lnB>
                      <a:noFill/>
                    </a:lnB>
                  </a:tcPr>
                </a:tc>
              </a:tr>
              <a:tr h="796544">
                <a:tc>
                  <a:txBody>
                    <a:bodyPr/>
                    <a:lstStyle/>
                    <a:p>
                      <a:r>
                        <a:rPr lang="en-IN" b="1" dirty="0"/>
                        <a:t>Distribution</a:t>
                      </a:r>
                      <a:endParaRPr lang="en-IN" dirty="0"/>
                    </a:p>
                  </a:txBody>
                  <a:tcPr anchor="ctr">
                    <a:lnL>
                      <a:noFill/>
                    </a:lnL>
                    <a:lnR>
                      <a:noFill/>
                    </a:lnR>
                    <a:lnT>
                      <a:noFill/>
                    </a:lnT>
                    <a:lnB>
                      <a:noFill/>
                    </a:lnB>
                  </a:tcPr>
                </a:tc>
                <a:tc>
                  <a:txBody>
                    <a:bodyPr/>
                    <a:lstStyle/>
                    <a:p>
                      <a:r>
                        <a:rPr lang="en-IN" dirty="0">
                          <a:solidFill>
                            <a:srgbClr val="FF0066"/>
                          </a:solidFill>
                        </a:rPr>
                        <a:t>Highly uniform</a:t>
                      </a:r>
                    </a:p>
                  </a:txBody>
                  <a:tcPr anchor="ctr">
                    <a:lnL>
                      <a:noFill/>
                    </a:lnL>
                    <a:lnR>
                      <a:noFill/>
                    </a:lnR>
                    <a:lnT>
                      <a:noFill/>
                    </a:lnT>
                    <a:lnB>
                      <a:noFill/>
                    </a:lnB>
                  </a:tcPr>
                </a:tc>
                <a:tc>
                  <a:txBody>
                    <a:bodyPr/>
                    <a:lstStyle/>
                    <a:p>
                      <a:r>
                        <a:rPr lang="en-GB" dirty="0">
                          <a:solidFill>
                            <a:srgbClr val="FF0066"/>
                          </a:solidFill>
                        </a:rPr>
                        <a:t>Uniform but correlated in high </a:t>
                      </a:r>
                      <a:r>
                        <a:rPr lang="en-GB" dirty="0" smtClean="0">
                          <a:solidFill>
                            <a:srgbClr val="FF0066"/>
                          </a:solidFill>
                        </a:rPr>
                        <a:t>dimensions</a:t>
                      </a:r>
                      <a:endParaRPr lang="en-GB" dirty="0">
                        <a:solidFill>
                          <a:srgbClr val="FF0066"/>
                        </a:solidFill>
                      </a:endParaRPr>
                    </a:p>
                  </a:txBody>
                  <a:tcPr anchor="ctr">
                    <a:lnL>
                      <a:noFill/>
                    </a:lnL>
                    <a:lnR>
                      <a:noFill/>
                    </a:lnR>
                    <a:lnT>
                      <a:noFill/>
                    </a:lnT>
                    <a:lnB>
                      <a:noFill/>
                    </a:lnB>
                  </a:tcPr>
                </a:tc>
                <a:tc>
                  <a:txBody>
                    <a:bodyPr/>
                    <a:lstStyle/>
                    <a:p>
                      <a:r>
                        <a:rPr lang="en-IN" dirty="0">
                          <a:solidFill>
                            <a:srgbClr val="FF0066"/>
                          </a:solidFill>
                        </a:rPr>
                        <a:t>Clustering &amp; gaps</a:t>
                      </a:r>
                    </a:p>
                  </a:txBody>
                  <a:tcPr anchor="ctr">
                    <a:lnL>
                      <a:noFill/>
                    </a:lnL>
                    <a:lnR>
                      <a:noFill/>
                    </a:lnR>
                    <a:lnT>
                      <a:noFill/>
                    </a:lnT>
                    <a:lnB>
                      <a:noFill/>
                    </a:lnB>
                  </a:tcPr>
                </a:tc>
              </a:tr>
              <a:tr h="796544">
                <a:tc>
                  <a:txBody>
                    <a:bodyPr/>
                    <a:lstStyle/>
                    <a:p>
                      <a:r>
                        <a:rPr lang="en-IN" b="1" dirty="0"/>
                        <a:t>Performance</a:t>
                      </a:r>
                      <a:endParaRPr lang="en-IN" dirty="0"/>
                    </a:p>
                  </a:txBody>
                  <a:tcPr anchor="ctr">
                    <a:lnL>
                      <a:noFill/>
                    </a:lnL>
                    <a:lnR>
                      <a:noFill/>
                    </a:lnR>
                    <a:lnT>
                      <a:noFill/>
                    </a:lnT>
                    <a:lnB>
                      <a:noFill/>
                    </a:lnB>
                  </a:tcPr>
                </a:tc>
                <a:tc>
                  <a:txBody>
                    <a:bodyPr/>
                    <a:lstStyle/>
                    <a:p>
                      <a:r>
                        <a:rPr lang="en-IN">
                          <a:solidFill>
                            <a:srgbClr val="FF0066"/>
                          </a:solidFill>
                        </a:rPr>
                        <a:t>Best for large-scale problems</a:t>
                      </a:r>
                    </a:p>
                  </a:txBody>
                  <a:tcPr anchor="ctr">
                    <a:lnL>
                      <a:noFill/>
                    </a:lnL>
                    <a:lnR>
                      <a:noFill/>
                    </a:lnR>
                    <a:lnT>
                      <a:noFill/>
                    </a:lnT>
                    <a:lnB>
                      <a:noFill/>
                    </a:lnB>
                  </a:tcPr>
                </a:tc>
                <a:tc>
                  <a:txBody>
                    <a:bodyPr/>
                    <a:lstStyle/>
                    <a:p>
                      <a:r>
                        <a:rPr lang="en-IN" dirty="0">
                          <a:solidFill>
                            <a:srgbClr val="FF0066"/>
                          </a:solidFill>
                        </a:rPr>
                        <a:t>Good for 2D/3D problems</a:t>
                      </a:r>
                    </a:p>
                  </a:txBody>
                  <a:tcPr anchor="ctr">
                    <a:lnL>
                      <a:noFill/>
                    </a:lnL>
                    <a:lnR>
                      <a:noFill/>
                    </a:lnR>
                    <a:lnT>
                      <a:noFill/>
                    </a:lnT>
                    <a:lnB>
                      <a:noFill/>
                    </a:lnB>
                  </a:tcPr>
                </a:tc>
                <a:tc>
                  <a:txBody>
                    <a:bodyPr/>
                    <a:lstStyle/>
                    <a:p>
                      <a:r>
                        <a:rPr lang="en-IN" dirty="0">
                          <a:solidFill>
                            <a:srgbClr val="FF0066"/>
                          </a:solidFill>
                        </a:rPr>
                        <a:t>Slower convergence</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330256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22593" y="914399"/>
            <a:ext cx="10226407" cy="4270437"/>
          </a:xfrm>
          <a:prstGeom prst="rect">
            <a:avLst/>
          </a:prstGeom>
        </p:spPr>
      </p:pic>
      <p:sp>
        <p:nvSpPr>
          <p:cNvPr id="6" name="Rectangle 5"/>
          <p:cNvSpPr/>
          <p:nvPr/>
        </p:nvSpPr>
        <p:spPr>
          <a:xfrm>
            <a:off x="838200" y="5181600"/>
            <a:ext cx="5562600" cy="954107"/>
          </a:xfrm>
          <a:prstGeom prst="rect">
            <a:avLst/>
          </a:prstGeom>
        </p:spPr>
        <p:txBody>
          <a:bodyPr wrap="square">
            <a:spAutoFit/>
          </a:bodyPr>
          <a:lstStyle/>
          <a:p>
            <a:r>
              <a:rPr lang="en-IN" sz="1400" dirty="0"/>
              <a:t>Exact π: 3.141593</a:t>
            </a:r>
          </a:p>
          <a:p>
            <a:r>
              <a:rPr lang="en-IN" sz="1400" dirty="0"/>
              <a:t>Random Sampling Estimate: 3.160000</a:t>
            </a:r>
          </a:p>
          <a:p>
            <a:r>
              <a:rPr lang="en-IN" sz="1400" dirty="0"/>
              <a:t>Sobol Sampling Estimate: 3.148000</a:t>
            </a:r>
          </a:p>
          <a:p>
            <a:r>
              <a:rPr lang="en-IN" sz="1400" dirty="0"/>
              <a:t>Halton Sampling Estimate: 3.144000</a:t>
            </a:r>
          </a:p>
        </p:txBody>
      </p:sp>
    </p:spTree>
    <p:extLst>
      <p:ext uri="{BB962C8B-B14F-4D97-AF65-F5344CB8AC3E}">
        <p14:creationId xmlns:p14="http://schemas.microsoft.com/office/powerpoint/2010/main" val="2355194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9600" y="609600"/>
            <a:ext cx="10305345" cy="4495800"/>
          </a:xfrm>
          <a:prstGeom prst="rect">
            <a:avLst/>
          </a:prstGeom>
        </p:spPr>
      </p:pic>
      <p:sp>
        <p:nvSpPr>
          <p:cNvPr id="3" name="Rectangle 2"/>
          <p:cNvSpPr/>
          <p:nvPr/>
        </p:nvSpPr>
        <p:spPr>
          <a:xfrm>
            <a:off x="914400" y="5257800"/>
            <a:ext cx="6096000" cy="738664"/>
          </a:xfrm>
          <a:prstGeom prst="rect">
            <a:avLst/>
          </a:prstGeom>
        </p:spPr>
        <p:txBody>
          <a:bodyPr>
            <a:spAutoFit/>
          </a:bodyPr>
          <a:lstStyle/>
          <a:p>
            <a:r>
              <a:rPr lang="en-IN" sz="1400" dirty="0"/>
              <a:t>Random Sampling Pi Estimate: 3.180000</a:t>
            </a:r>
          </a:p>
          <a:p>
            <a:r>
              <a:rPr lang="en-IN" sz="1400" dirty="0"/>
              <a:t>Sobol Sampling Pi Estimate: 3.160000</a:t>
            </a:r>
          </a:p>
          <a:p>
            <a:r>
              <a:rPr lang="en-IN" sz="1400" dirty="0"/>
              <a:t>Halton Sampling Pi Estimate: 3.140000</a:t>
            </a:r>
          </a:p>
        </p:txBody>
      </p:sp>
    </p:spTree>
    <p:extLst>
      <p:ext uri="{BB962C8B-B14F-4D97-AF65-F5344CB8AC3E}">
        <p14:creationId xmlns:p14="http://schemas.microsoft.com/office/powerpoint/2010/main" val="668311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pstone Project - Review 3 - Template.pptx" id="{77E64785-C4AC-D447-9F20-AA3556BA4DEA}" vid="{211B08FD-A304-1146-A3C3-5229E601B305}"/>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1899</TotalTime>
  <Words>752</Words>
  <Application>Microsoft Office PowerPoint</Application>
  <PresentationFormat>Widescreen</PresentationFormat>
  <Paragraphs>90</Paragraphs>
  <Slides>14</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Calibri</vt:lpstr>
      <vt:lpstr>Calibri Light</vt:lpstr>
      <vt:lpstr>Cambria Math</vt:lpstr>
      <vt:lpstr>Garamond</vt:lpstr>
      <vt:lpstr>Trebuchet MS</vt:lpstr>
      <vt:lpstr>Wingdings</vt:lpstr>
      <vt:lpstr>Custom Design</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KTwo Technology Solutions</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Sunitha R</dc:creator>
  <cp:lastModifiedBy>Microsoft account</cp:lastModifiedBy>
  <cp:revision>170</cp:revision>
  <dcterms:created xsi:type="dcterms:W3CDTF">2020-11-22T08:14:37Z</dcterms:created>
  <dcterms:modified xsi:type="dcterms:W3CDTF">2025-02-03T08:59:44Z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