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63" r:id="rId2"/>
  </p:sldMasterIdLst>
  <p:notesMasterIdLst>
    <p:notesMasterId r:id="rId12"/>
  </p:notesMasterIdLst>
  <p:handoutMasterIdLst>
    <p:handoutMasterId r:id="rId13"/>
  </p:handoutMasterIdLst>
  <p:sldIdLst>
    <p:sldId id="538" r:id="rId3"/>
    <p:sldId id="569" r:id="rId4"/>
    <p:sldId id="580" r:id="rId5"/>
    <p:sldId id="563" r:id="rId6"/>
    <p:sldId id="583" r:id="rId7"/>
    <p:sldId id="564" r:id="rId8"/>
    <p:sldId id="556" r:id="rId9"/>
    <p:sldId id="584" r:id="rId10"/>
    <p:sldId id="549" r:id="rId1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0066"/>
    <a:srgbClr val="D60093"/>
    <a:srgbClr val="FF33CC"/>
    <a:srgbClr val="33CC33"/>
    <a:srgbClr val="00FFFF"/>
    <a:srgbClr val="6600FF"/>
    <a:srgbClr val="CC66FF"/>
    <a:srgbClr val="6283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37" autoAdjust="0"/>
    <p:restoredTop sz="86811" autoAdjust="0"/>
  </p:normalViewPr>
  <p:slideViewPr>
    <p:cSldViewPr>
      <p:cViewPr>
        <p:scale>
          <a:sx n="53" d="100"/>
          <a:sy n="53" d="100"/>
        </p:scale>
        <p:origin x="548" y="3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6A7C97D-3554-44E0-8E72-665D45387ACC}" type="datetimeFigureOut">
              <a:rPr lang="en-US"/>
              <a:pPr>
                <a:defRPr/>
              </a:pPr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86DC43-659C-4A17-BDC0-5684401D4F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135" y="0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973BE83-6A1D-4DA3-83D0-ED76C71EFE38}" type="datetimeFigureOut">
              <a:rPr lang="en-US"/>
              <a:pPr>
                <a:defRPr/>
              </a:pPr>
              <a:t>3/23/2025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1C81575-24DE-4F6C-A73E-0331B3B2E4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723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6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47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279" cy="4182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0" name="Google Shape;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100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6012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6:notes"/>
          <p:cNvSpPr txBox="1">
            <a:spLocks noGrp="1"/>
          </p:cNvSpPr>
          <p:nvPr>
            <p:ph type="body" idx="1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8" name="Google Shape;58;p6:notes"/>
          <p:cNvSpPr txBox="1">
            <a:spLocks noGrp="1"/>
          </p:cNvSpPr>
          <p:nvPr>
            <p:ph type="sldNum" idx="12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5566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696913"/>
            <a:ext cx="6196012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81575-24DE-4F6C-A73E-0331B3B2E41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6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2713C8-F183-1D43-AE77-BF9BD4D2A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E7AF752-0EC0-CF4D-965A-5129A913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E32540-0688-DC4A-809A-52FB3313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2CA43E-0611-D047-BC7B-31F920B65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B6E4123-5713-BC41-BBD0-42ADF35D9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70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5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587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83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505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740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83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6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02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8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1DED43-C903-1F44-A779-40DF9AEF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9975D8-34AD-544B-B0E2-83FA77D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9D24DD5-B8E0-534E-B68A-EF415575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096688-5BB1-5E48-BD14-BBC9FA67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1DC407C-3003-DB44-98B5-0DEC6272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916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02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1691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88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4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253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907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4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C5630D-09E2-0742-AED8-D3F732546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15B2CD3-A564-8044-A4EC-7EBA262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2A64EE-79C1-8B46-BA9C-199117C7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51AAB2-DA47-AE48-A088-6FC7C1694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48FF9C-19C9-FA46-8C21-74202499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7CBAF5-C913-024F-8BE6-64C58F97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95E6DB7-D3D7-1443-A583-8730715E2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CEB82F-3E99-7441-9B06-6D7C2156A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26D282-1572-D344-87D1-785DA857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723D760-065F-6442-AF7E-1A7AAFFC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6BF4C15-EC3A-7E41-A2B3-D2AB7D70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0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72CC90-B8AE-8A46-A8A5-F7E8DA615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8E152C5-AA77-4B47-965C-21A00C1E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C466F8D-3502-5242-9160-E1CDE38E0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9754302-8F9A-5648-9C5E-6D037F1C7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A9FC9CD-8823-F145-9952-EFBA9ACD2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5EF4D9-655F-4842-A6B8-D44A05012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8E68A74-725F-8F40-8F80-E9628770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9D868FA-8565-A740-9B9C-B3CD6AB3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5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8DFCE3-1C1E-7448-AF7E-5E46BB14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19D5C9-50F6-8546-8D8C-AFACC1BC1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DEA0D0C-FCAF-4F4C-AAF5-C9B78C03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68836A-EEA3-7347-A63C-8E66DF7B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28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E7A43C1-2303-5A41-B234-90D15E2A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EA77971-B281-6149-9884-0E9C45F8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1D0F6F3-1061-E842-B540-6BD0D6CB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3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9EB970D-13D5-B346-968D-400B0BCC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9FFE0-37CD-7644-A007-76E5304F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0210BE7-EA92-B44F-9EEC-94E6F6955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B6D810-D2A1-B549-A5BC-25CCA5CD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D872D2-2005-3043-A02D-3E2DB9334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9F9F01D-1164-4249-AD67-1D51D33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8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2D3B30-2A71-A043-9BD7-3B8C66BF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2B08A9-6B45-4340-8859-996D9B949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6B1F4B2-96C1-614B-9110-8D1AEE080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7DF3EB-6252-5845-AE7D-FB94ECF9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2D65DB7-EFE7-7446-8DEC-69F1FB47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A0E09F-0F32-5644-881A-A61CD824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26E61B7-8DCD-1544-BC5D-B4592F60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AB61D9-7FB3-1343-9555-936FC603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C2A79E-2DF5-4E41-BDCF-90E9D26B7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6D5DC5-E1CB-B84F-BCAB-EB319B371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9712A2C-5C91-4B43-A114-209348A1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2" descr="PESSAT - All India Online Entrance Exam for Admission to PES University">
            <a:extLst>
              <a:ext uri="{FF2B5EF4-FFF2-40B4-BE49-F238E27FC236}">
                <a16:creationId xmlns="" xmlns:a16="http://schemas.microsoft.com/office/drawing/2014/main" id="{F146DE4C-1628-7F84-E9E6-B10F131EDD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336" y="325369"/>
            <a:ext cx="1162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8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D1A7037-0853-0447-B5BA-F1548123F733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02F0E29-F314-934F-92DB-8EEB8DA688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PESSAT - All India Online Entrance Exam for Admission to PES University">
            <a:extLst>
              <a:ext uri="{FF2B5EF4-FFF2-40B4-BE49-F238E27FC236}">
                <a16:creationId xmlns="" xmlns:a16="http://schemas.microsoft.com/office/drawing/2014/main" id="{F146DE4C-1628-7F84-E9E6-B10F131EDD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336" y="325369"/>
            <a:ext cx="116205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7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600200"/>
            <a:ext cx="7924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91" indent="-342891" algn="ctr" eaLnBrk="0" hangingPunct="0">
              <a:defRPr/>
            </a:pPr>
            <a:r>
              <a:rPr lang="en-IN" sz="2800" b="1" dirty="0">
                <a:solidFill>
                  <a:srgbClr val="FF0000"/>
                </a:solidFill>
                <a:latin typeface="Trebuchet MS" pitchFamily="34" charset="0"/>
              </a:rPr>
              <a:t>Capstone </a:t>
            </a:r>
            <a:r>
              <a:rPr lang="en-US" sz="2800" b="1" dirty="0" smtClean="0">
                <a:solidFill>
                  <a:srgbClr val="FF0000"/>
                </a:solidFill>
                <a:latin typeface="Trebuchet MS" pitchFamily="34" charset="0"/>
              </a:rPr>
              <a:t>Project ISA </a:t>
            </a:r>
            <a:r>
              <a:rPr lang="en-US" sz="2800" b="1" dirty="0">
                <a:solidFill>
                  <a:srgbClr val="FF0000"/>
                </a:solidFill>
                <a:latin typeface="Trebuchet MS" pitchFamily="34" charset="0"/>
              </a:rPr>
              <a:t>Review </a:t>
            </a:r>
            <a:r>
              <a:rPr lang="en-US" sz="2800" b="1" dirty="0" smtClean="0">
                <a:solidFill>
                  <a:srgbClr val="FF0000"/>
                </a:solidFill>
                <a:latin typeface="Trebuchet MS" pitchFamily="34" charset="0"/>
              </a:rPr>
              <a:t>#2</a:t>
            </a:r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  <a:p>
            <a:pPr marL="342891" indent="-342891" algn="ctr" eaLnBrk="0" hangingPunct="0">
              <a:defRPr/>
            </a:pPr>
            <a:r>
              <a:rPr lang="en-US" sz="2800" dirty="0" smtClean="0">
                <a:solidFill>
                  <a:srgbClr val="FF0000"/>
                </a:solidFill>
                <a:latin typeface="Trebuchet MS" pitchFamily="34" charset="0"/>
              </a:rPr>
              <a:t>(Final application procedure)</a:t>
            </a:r>
          </a:p>
          <a:p>
            <a:pPr marL="342891" indent="-342891" algn="ctr" eaLnBrk="0" hangingPunct="0">
              <a:defRPr/>
            </a:pPr>
            <a:r>
              <a:rPr lang="en-GB" sz="2800" dirty="0"/>
              <a:t>Classical Monte Carlo analysis </a:t>
            </a:r>
            <a:endParaRPr lang="en-GB" sz="2800" dirty="0" smtClean="0"/>
          </a:p>
          <a:p>
            <a:pPr marL="342891" indent="-342891" algn="ctr" eaLnBrk="0" hangingPunct="0">
              <a:defRPr/>
            </a:pPr>
            <a:r>
              <a:rPr lang="en-GB" sz="2800" dirty="0" smtClean="0"/>
              <a:t>(Markov chain Monte </a:t>
            </a:r>
            <a:r>
              <a:rPr lang="en-GB" sz="2800" dirty="0" smtClean="0"/>
              <a:t>Carlo </a:t>
            </a:r>
            <a:r>
              <a:rPr lang="en-GB" sz="2800" dirty="0" smtClean="0"/>
              <a:t>simulations)</a:t>
            </a:r>
            <a:endParaRPr lang="en-US" sz="2800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marL="342891" indent="-342891" algn="ctr" eaLnBrk="0" hangingPunct="0">
              <a:defRPr/>
            </a:pP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marL="342891" indent="-342891" algn="r" eaLnBrk="0" hangingPunct="0">
              <a:defRPr/>
            </a:pPr>
            <a:endParaRPr lang="en-US" sz="2800" b="1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4" name="Google Shape;26;p3"/>
          <p:cNvSpPr txBox="1"/>
          <p:nvPr/>
        </p:nvSpPr>
        <p:spPr>
          <a:xfrm>
            <a:off x="1828800" y="4343401"/>
            <a:ext cx="8458200" cy="190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66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</a:t>
            </a:r>
            <a:r>
              <a:rPr lang="en-US" sz="2000" dirty="0" smtClean="0">
                <a:solidFill>
                  <a:srgbClr val="0066FF"/>
                </a:solidFill>
                <a:latin typeface="Trebuchet MS"/>
                <a:ea typeface="Trebuchet MS"/>
                <a:cs typeface="Trebuchet MS"/>
                <a:sym typeface="Trebuchet MS"/>
              </a:rPr>
              <a:t>: Quantum Monte Carlo Algorithm</a:t>
            </a:r>
            <a:endParaRPr lang="en-US" sz="2000" dirty="0">
              <a:solidFill>
                <a:srgbClr val="0066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solidFill>
                  <a:srgbClr val="0066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</a:t>
            </a:r>
            <a:r>
              <a:rPr lang="en-GB" sz="2000" dirty="0" smtClean="0">
                <a:solidFill>
                  <a:srgbClr val="0066FF"/>
                </a:solidFill>
              </a:rPr>
              <a:t>Dr</a:t>
            </a:r>
            <a:r>
              <a:rPr lang="en-GB" sz="2000" dirty="0">
                <a:solidFill>
                  <a:srgbClr val="0066FF"/>
                </a:solidFill>
              </a:rPr>
              <a:t>. Gajanan Honnavar</a:t>
            </a:r>
            <a:endParaRPr lang="en-IN" sz="2000" dirty="0">
              <a:solidFill>
                <a:srgbClr val="0066FF"/>
              </a:solidFill>
            </a:endParaRPr>
          </a:p>
          <a:p>
            <a:r>
              <a:rPr lang="en-US" sz="2000" dirty="0" smtClean="0">
                <a:solidFill>
                  <a:srgbClr val="0066FF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</a:t>
            </a:r>
            <a:r>
              <a:rPr lang="en-US" sz="2000" dirty="0">
                <a:solidFill>
                  <a:srgbClr val="0066FF"/>
                </a:solidFill>
                <a:latin typeface="Trebuchet MS"/>
                <a:ea typeface="Trebuchet MS"/>
                <a:cs typeface="Trebuchet MS"/>
                <a:sym typeface="Trebuchet MS"/>
              </a:rPr>
              <a:t>Team  : </a:t>
            </a:r>
            <a:r>
              <a:rPr lang="en-IN" sz="2000" dirty="0" smtClean="0">
                <a:solidFill>
                  <a:srgbClr val="0066FF"/>
                </a:solidFill>
              </a:rPr>
              <a:t>Danush </a:t>
            </a:r>
            <a:r>
              <a:rPr lang="en-IN" sz="2000" dirty="0">
                <a:solidFill>
                  <a:srgbClr val="0066FF"/>
                </a:solidFill>
              </a:rPr>
              <a:t>Vikraman PES2UG22EC049</a:t>
            </a:r>
          </a:p>
          <a:p>
            <a:r>
              <a:rPr lang="en-IN" sz="2000" dirty="0">
                <a:solidFill>
                  <a:srgbClr val="0066FF"/>
                </a:solidFill>
              </a:rPr>
              <a:t>Hannah abagail PES2UG22EC058</a:t>
            </a:r>
          </a:p>
          <a:p>
            <a:r>
              <a:rPr lang="en-IN" sz="2000" dirty="0">
                <a:solidFill>
                  <a:srgbClr val="0066FF"/>
                </a:solidFill>
              </a:rPr>
              <a:t>Prasanna kesavraj PES2UG22EC099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000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400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76600" y="1950487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133600"/>
                <a:ext cx="10972800" cy="3886200"/>
              </a:xfrm>
              <a:prstGeom prst="rect">
                <a:avLst/>
              </a:prstGeom>
            </p:spPr>
            <p:txBody>
              <a:bodyPr/>
              <a:lstStyle/>
              <a:p>
                <a:pPr marL="342891" indent="12700" algn="just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GB" sz="2400" kern="0" dirty="0" smtClean="0">
                    <a:solidFill>
                      <a:srgbClr val="0000FF"/>
                    </a:solidFill>
                    <a:latin typeface="Trebuchet MS" pitchFamily="34" charset="0"/>
                  </a:rPr>
                  <a:t>Phase 2 is the steps taken towards final applications of data point prioritization</a:t>
                </a:r>
                <a:endParaRPr lang="en-GB" sz="2400" dirty="0" smtClean="0">
                  <a:solidFill>
                    <a:srgbClr val="0000FF"/>
                  </a:solidFill>
                </a:endParaRPr>
              </a:p>
              <a:p>
                <a:pPr marL="342891" indent="12700" algn="just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GB" sz="240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In </a:t>
                </a:r>
                <a:r>
                  <a:rPr lang="en-GB" sz="240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Phase </a:t>
                </a:r>
                <a:r>
                  <a:rPr lang="en-GB" sz="240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2 </a:t>
                </a:r>
                <a:r>
                  <a:rPr lang="en-GB" sz="240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we implement the well known estimation of </a:t>
                </a:r>
                <a14:m>
                  <m:oMath xmlns:m="http://schemas.openxmlformats.org/officeDocument/2006/math">
                    <m:r>
                      <a:rPr lang="en-GB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Trebuchet MS"/>
                      </a:rPr>
                      <m:t>𝜋</m:t>
                    </m:r>
                  </m:oMath>
                </a14:m>
                <a:r>
                  <a:rPr lang="en-GB" sz="240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 problem </a:t>
                </a:r>
                <a:r>
                  <a:rPr lang="en-GB" sz="240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using Markov chain Monte Carlo procedure.</a:t>
                </a:r>
              </a:p>
              <a:p>
                <a:pPr marL="342891" indent="12700" algn="just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GB" sz="240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 We first implement an </a:t>
                </a:r>
                <a:r>
                  <a:rPr lang="en-GB" sz="240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1D icing problem simulation .</a:t>
                </a:r>
              </a:p>
              <a:p>
                <a:pPr marL="342891" indent="12700" algn="just" eaLnBrk="0" hangingPunct="0">
                  <a:spcBef>
                    <a:spcPct val="20000"/>
                  </a:spcBef>
                  <a:buFont typeface="Wingdings" pitchFamily="2" charset="2"/>
                  <a:buChar char="§"/>
                  <a:defRPr/>
                </a:pPr>
                <a:r>
                  <a:rPr lang="en-GB" sz="2400" kern="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Then estimation of pi as 2D </a:t>
                </a:r>
                <a:r>
                  <a:rPr lang="en-GB" sz="2400" dirty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Markov chain Monte Carlo </a:t>
                </a:r>
                <a:r>
                  <a:rPr lang="en-GB" sz="2400" dirty="0" smtClean="0">
                    <a:solidFill>
                      <a:srgbClr val="0000FF"/>
                    </a:solidFill>
                    <a:latin typeface="Trebuchet MS" pitchFamily="34" charset="0"/>
                    <a:sym typeface="Trebuchet MS"/>
                  </a:rPr>
                  <a:t>problem .</a:t>
                </a:r>
                <a:endParaRPr lang="en-IN" sz="2400" kern="0" dirty="0">
                  <a:solidFill>
                    <a:srgbClr val="0000FF"/>
                  </a:solidFill>
                  <a:latin typeface="Trebuchet MS" pitchFamily="34" charset="0"/>
                </a:endParaRPr>
              </a:p>
            </p:txBody>
          </p:sp>
        </mc:Choice>
        <mc:Fallback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133600"/>
                <a:ext cx="10972800" cy="3886200"/>
              </a:xfrm>
              <a:prstGeom prst="rect">
                <a:avLst/>
              </a:prstGeom>
              <a:blipFill rotWithShape="0">
                <a:blip r:embed="rId3"/>
                <a:stretch>
                  <a:fillRect t="-1254" r="-8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57200" y="1119490"/>
            <a:ext cx="1043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  <a:sym typeface="Trebuchet MS"/>
              </a:rPr>
              <a:t>Phase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  <a:sym typeface="Trebuchet MS"/>
              </a:rPr>
              <a:t>2-Steps taken towards final application procedure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03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685800" y="2133600"/>
            <a:ext cx="10972800" cy="388620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00FF"/>
                </a:solidFill>
              </a:rPr>
              <a:t>.</a:t>
            </a:r>
            <a:endParaRPr lang="en-IN" sz="2400" dirty="0">
              <a:solidFill>
                <a:srgbClr val="0000FF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GB" sz="2400" dirty="0">
              <a:solidFill>
                <a:srgbClr val="0000FF"/>
              </a:solidFill>
            </a:endParaRPr>
          </a:p>
          <a:p>
            <a:pPr marL="342891" algn="just" eaLnBrk="0" hangingPunct="0">
              <a:spcBef>
                <a:spcPct val="20000"/>
              </a:spcBef>
              <a:defRPr/>
            </a:pPr>
            <a:endParaRPr lang="en-IN" sz="2400" kern="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4" name="Text Box 34"/>
          <p:cNvSpPr txBox="1">
            <a:spLocks noChangeArrowheads="1"/>
          </p:cNvSpPr>
          <p:nvPr/>
        </p:nvSpPr>
        <p:spPr bwMode="auto">
          <a:xfrm>
            <a:off x="457200" y="1172658"/>
            <a:ext cx="1043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GB" sz="2400" dirty="0" smtClean="0">
                <a:solidFill>
                  <a:srgbClr val="FF0000"/>
                </a:solidFill>
                <a:latin typeface="Trebuchet MS" pitchFamily="34" charset="0"/>
                <a:sym typeface="Trebuchet MS"/>
              </a:rPr>
              <a:t>1D icing model simulation 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21703"/>
            <a:ext cx="9525000" cy="470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3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3048000" y="1581150"/>
            <a:ext cx="7620000" cy="36600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endParaRPr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1066800" y="2133600"/>
            <a:ext cx="518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GB" sz="28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Limitations of </a:t>
            </a:r>
            <a:r>
              <a:rPr lang="en-GB" sz="28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MCMC </a:t>
            </a:r>
            <a:r>
              <a:rPr lang="en-GB" sz="28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endParaRPr sz="28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914400" y="4114800"/>
            <a:ext cx="8839200" cy="77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2400" b="0" i="0" u="none" strike="noStrike" cap="none" dirty="0" smtClean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Higher error rates as samples are not inherently</a:t>
            </a:r>
            <a:r>
              <a:rPr lang="en-GB" sz="2400" dirty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400" b="0" i="0" u="none" strike="noStrike" cap="none" dirty="0" smtClean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Independent </a:t>
            </a:r>
          </a:p>
          <a:p>
            <a:pPr marL="285750" indent="-28575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Solution </a:t>
            </a:r>
            <a:endParaRPr lang="en-GB" sz="2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sz="2400" b="0" i="0" u="none" strike="noStrike" cap="none" dirty="0" smtClean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We discard the first n samples which in tis case have hig</a:t>
            </a:r>
            <a:r>
              <a:rPr lang="en-GB" sz="2400" dirty="0" smtClean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h error rates . This is called burn in period</a:t>
            </a:r>
            <a:endParaRPr lang="en-GB" sz="2400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b="0" i="0" u="none" strike="noStrike" cap="none" dirty="0" smtClean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b="0" i="0" u="none" strike="noStrike" cap="none" dirty="0" smtClean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GB" b="0" i="0" u="none" strike="noStrike" cap="none" dirty="0" smtClean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b="0" i="0" u="none" strike="noStrike" cap="none" dirty="0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562600"/>
            <a:ext cx="45239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Final Estimated π (post burn-in): 3.136000</a:t>
            </a:r>
          </a:p>
          <a:p>
            <a:r>
              <a:rPr lang="en-GB" dirty="0"/>
              <a:t>π Estimation Error: 0.005593</a:t>
            </a:r>
          </a:p>
          <a:p>
            <a:r>
              <a:rPr lang="en-GB" dirty="0"/>
              <a:t>Time Taken: 0.08 seconds</a:t>
            </a:r>
          </a:p>
          <a:p>
            <a:r>
              <a:rPr lang="en-GB" dirty="0" smtClean="0"/>
              <a:t>Percentage error</a:t>
            </a:r>
            <a:r>
              <a:rPr lang="en-GB" dirty="0"/>
              <a:t>: 0.18%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1"/>
            <a:ext cx="10058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/>
        </p:nvSpPr>
        <p:spPr>
          <a:xfrm>
            <a:off x="2362200" y="304800"/>
            <a:ext cx="7772400" cy="50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</a:pPr>
            <a:r>
              <a:rPr lang="en-GB" sz="2400" dirty="0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Methods to improve the accuracy of MCMC</a:t>
            </a:r>
            <a:endParaRPr sz="2400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2057400" y="1219200"/>
            <a:ext cx="9220200" cy="26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00FF"/>
                </a:solidFill>
              </a:rPr>
              <a:t>We can use multiple </a:t>
            </a:r>
            <a:r>
              <a:rPr lang="en-GB" sz="2000" dirty="0" err="1" smtClean="0">
                <a:solidFill>
                  <a:srgbClr val="0000FF"/>
                </a:solidFill>
              </a:rPr>
              <a:t>markov</a:t>
            </a:r>
            <a:r>
              <a:rPr lang="en-GB" sz="2000" dirty="0" smtClean="0">
                <a:solidFill>
                  <a:srgbClr val="0000FF"/>
                </a:solidFill>
              </a:rPr>
              <a:t> chains with a burn in period and the final result is an average of the multiple chains </a:t>
            </a:r>
            <a:endParaRPr lang="en-IN" sz="2000" dirty="0">
              <a:solidFill>
                <a:srgbClr val="0000FF"/>
              </a:solidFill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 smtClean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 dirty="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352039"/>
            <a:ext cx="8915400" cy="45649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5892922"/>
            <a:ext cx="11734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FF0000"/>
                </a:solidFill>
              </a:rPr>
              <a:t>Chain 1 π estimate: 3.177333 | Error: 0.035741 (True π: 3.141593)</a:t>
            </a:r>
          </a:p>
          <a:p>
            <a:r>
              <a:rPr lang="en-IN" sz="1200" dirty="0">
                <a:solidFill>
                  <a:srgbClr val="FF0000"/>
                </a:solidFill>
              </a:rPr>
              <a:t>Chain 2 π estimate: 3.120000 | Error: 0.021593 (True π: 3.141593)</a:t>
            </a:r>
          </a:p>
          <a:p>
            <a:r>
              <a:rPr lang="en-IN" sz="1200" dirty="0">
                <a:solidFill>
                  <a:srgbClr val="FF0000"/>
                </a:solidFill>
              </a:rPr>
              <a:t>Chain 3 π estimate: 3.136889 | Error: 0.004704 (True π: 3.141593</a:t>
            </a:r>
            <a:r>
              <a:rPr lang="en-IN" sz="1200" dirty="0" smtClean="0">
                <a:solidFill>
                  <a:srgbClr val="FF0000"/>
                </a:solidFill>
              </a:rPr>
              <a:t>)</a:t>
            </a:r>
            <a:endParaRPr lang="en-IN" sz="1200" dirty="0">
              <a:solidFill>
                <a:srgbClr val="FF0000"/>
              </a:solidFill>
            </a:endParaRPr>
          </a:p>
          <a:p>
            <a:r>
              <a:rPr lang="en-IN" sz="1200" dirty="0">
                <a:solidFill>
                  <a:srgbClr val="FF0000"/>
                </a:solidFill>
              </a:rPr>
              <a:t>Final Average Estimated π over 3 chains: </a:t>
            </a:r>
            <a:r>
              <a:rPr lang="en-IN" sz="1200" dirty="0" smtClean="0">
                <a:solidFill>
                  <a:srgbClr val="FF0000"/>
                </a:solidFill>
              </a:rPr>
              <a:t>3.144741   Total </a:t>
            </a:r>
            <a:r>
              <a:rPr lang="en-IN" sz="1200" dirty="0">
                <a:solidFill>
                  <a:srgbClr val="FF0000"/>
                </a:solidFill>
              </a:rPr>
              <a:t>computation time: 0.19 </a:t>
            </a:r>
            <a:r>
              <a:rPr lang="en-IN" sz="1200" dirty="0" smtClean="0">
                <a:solidFill>
                  <a:srgbClr val="FF0000"/>
                </a:solidFill>
              </a:rPr>
              <a:t>seconds   Absolute </a:t>
            </a:r>
            <a:r>
              <a:rPr lang="en-IN" sz="1200" dirty="0">
                <a:solidFill>
                  <a:srgbClr val="FF0000"/>
                </a:solidFill>
              </a:rPr>
              <a:t>Error of Average π: 0.003148</a:t>
            </a:r>
          </a:p>
          <a:p>
            <a:r>
              <a:rPr lang="en-IN" sz="1200" dirty="0">
                <a:solidFill>
                  <a:srgbClr val="FF0000"/>
                </a:solidFill>
              </a:rPr>
              <a:t>Percentage Error of Average π: 0.1002%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048000" y="1581155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2895600" y="1143002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>
                <a:solidFill>
                  <a:srgbClr val="FF0000"/>
                </a:solidFill>
                <a:latin typeface="Trebuchet MS" pitchFamily="34" charset="0"/>
              </a:rPr>
              <a:t>Summary </a:t>
            </a: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of Phase 2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905000" y="1828800"/>
            <a:ext cx="7772400" cy="4724400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In conclusion to phase </a:t>
            </a: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2 </a:t>
            </a: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the key points are </a:t>
            </a: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To proceed towards Data point prioritization problem we modify the classical Monte Carlo with </a:t>
            </a: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Markov chains fitted with burn in error correction </a:t>
            </a:r>
          </a:p>
          <a:p>
            <a:endParaRPr lang="en-US" sz="2400" dirty="0" smtClean="0">
              <a:solidFill>
                <a:srgbClr val="0000FF"/>
              </a:solidFill>
              <a:latin typeface="Trebuchet MS" pitchFamily="34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This vastly improves time complexity and also improves the error %</a:t>
            </a: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70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00" y="1255866"/>
            <a:ext cx="7620000" cy="36513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1600200" y="1866940"/>
            <a:ext cx="8077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eaLnBrk="0" hangingPunct="0">
              <a:defRPr/>
            </a:pP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The next phase of our project involves 3 Approaches</a:t>
            </a:r>
          </a:p>
          <a:p>
            <a:pPr marL="342891" indent="-342891" eaLnBrk="0" hangingPunct="0">
              <a:defRPr/>
            </a:pP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1)We solve pure 3D lattice using Quantum MCMC</a:t>
            </a:r>
          </a:p>
          <a:p>
            <a:pPr marL="342891" indent="-342891" eaLnBrk="0" hangingPunct="0">
              <a:defRPr/>
            </a:pP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2)We convert the 3D lattice into N 2d lattices solve them via Classical MCMC and integrate the results via Quantum computing</a:t>
            </a:r>
          </a:p>
          <a:p>
            <a:pPr marL="342891" indent="-342891" eaLnBrk="0" hangingPunct="0">
              <a:defRPr/>
            </a:pP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3)We make a comparison between the 2 and give comprehensive analysis</a:t>
            </a:r>
          </a:p>
          <a:p>
            <a:pPr marL="342891" indent="-342891" eaLnBrk="0" hangingPunct="0">
              <a:defRPr/>
            </a:pPr>
            <a:r>
              <a:rPr lang="en-US" sz="2400" dirty="0" smtClean="0">
                <a:solidFill>
                  <a:srgbClr val="0000FF"/>
                </a:solidFill>
                <a:latin typeface="Trebuchet MS" pitchFamily="34" charset="0"/>
              </a:rPr>
              <a:t>4)We will have an algorithm that is able to process data points and prioritize them with lower error rates</a:t>
            </a:r>
            <a:endParaRPr lang="en-US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sp>
        <p:nvSpPr>
          <p:cNvPr id="11" name="Text Box 34"/>
          <p:cNvSpPr txBox="1">
            <a:spLocks noChangeArrowheads="1"/>
          </p:cNvSpPr>
          <p:nvPr/>
        </p:nvSpPr>
        <p:spPr bwMode="auto">
          <a:xfrm>
            <a:off x="1371600" y="1866941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  <p:sp>
        <p:nvSpPr>
          <p:cNvPr id="13" name="Text Box 34"/>
          <p:cNvSpPr txBox="1">
            <a:spLocks noChangeArrowheads="1"/>
          </p:cNvSpPr>
          <p:nvPr/>
        </p:nvSpPr>
        <p:spPr bwMode="auto">
          <a:xfrm>
            <a:off x="3048000" y="830714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891" indent="-342891" algn="r" eaLnBrk="0" hangingPunct="0">
              <a:defRPr/>
            </a:pPr>
            <a:r>
              <a:rPr lang="en-US" sz="2400" dirty="0" smtClean="0">
                <a:solidFill>
                  <a:srgbClr val="FF0000"/>
                </a:solidFill>
                <a:latin typeface="Trebuchet MS" pitchFamily="34" charset="0"/>
              </a:rPr>
              <a:t>Future execution plans</a:t>
            </a:r>
            <a:endParaRPr lang="en-US" sz="2400" dirty="0">
              <a:solidFill>
                <a:srgbClr val="FF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81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13416" y="2721114"/>
            <a:ext cx="25065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  <a:latin typeface="Trebuchet MS" pitchFamily="34" charset="0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stone Project - Review 3 - Template.pptx" id="{77E64785-C4AC-D447-9F20-AA3556BA4DEA}" vid="{211B08FD-A304-1146-A3C3-5229E601B305}"/>
    </a:ext>
  </a:extLst>
</a:theme>
</file>

<file path=ppt/theme/theme2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2266</TotalTime>
  <Words>403</Words>
  <Application>Microsoft Office PowerPoint</Application>
  <PresentationFormat>Widescreen</PresentationFormat>
  <Paragraphs>53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Tw Cen MT</vt:lpstr>
      <vt:lpstr>Wingdings</vt:lpstr>
      <vt:lpstr>Custom Design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KTwo Technology Solutions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Sunitha R</dc:creator>
  <cp:lastModifiedBy>Microsoft account</cp:lastModifiedBy>
  <cp:revision>179</cp:revision>
  <dcterms:created xsi:type="dcterms:W3CDTF">2020-11-22T08:14:37Z</dcterms:created>
  <dcterms:modified xsi:type="dcterms:W3CDTF">2025-03-23T18:51:54Z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