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599E1-8578-54BC-FEE3-0905EFD199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7D399D-DAA5-F169-63AA-D5441B8C81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3C7B50-749B-505C-0FC0-22FBDBB9B480}"/>
              </a:ext>
            </a:extLst>
          </p:cNvPr>
          <p:cNvSpPr>
            <a:spLocks noGrp="1"/>
          </p:cNvSpPr>
          <p:nvPr>
            <p:ph type="dt" sz="half" idx="10"/>
          </p:nvPr>
        </p:nvSpPr>
        <p:spPr/>
        <p:txBody>
          <a:bodyPr/>
          <a:lstStyle/>
          <a:p>
            <a:fld id="{417A2B62-2AB6-4E94-A625-01E494F424D9}" type="datetimeFigureOut">
              <a:rPr lang="en-US" smtClean="0"/>
              <a:t>6/12/2023</a:t>
            </a:fld>
            <a:endParaRPr lang="en-US"/>
          </a:p>
        </p:txBody>
      </p:sp>
      <p:sp>
        <p:nvSpPr>
          <p:cNvPr id="5" name="Footer Placeholder 4">
            <a:extLst>
              <a:ext uri="{FF2B5EF4-FFF2-40B4-BE49-F238E27FC236}">
                <a16:creationId xmlns:a16="http://schemas.microsoft.com/office/drawing/2014/main" id="{8848F5AE-42EB-CDEE-1DB2-413D6FCAD4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76A06-9AC5-D515-5E1F-F4E80D3A99DE}"/>
              </a:ext>
            </a:extLst>
          </p:cNvPr>
          <p:cNvSpPr>
            <a:spLocks noGrp="1"/>
          </p:cNvSpPr>
          <p:nvPr>
            <p:ph type="sldNum" sz="quarter" idx="12"/>
          </p:nvPr>
        </p:nvSpPr>
        <p:spPr/>
        <p:txBody>
          <a:bodyPr/>
          <a:lstStyle/>
          <a:p>
            <a:fld id="{DFCFAE1B-8474-422F-9F66-5694B75D7329}" type="slidenum">
              <a:rPr lang="en-US" smtClean="0"/>
              <a:t>‹#›</a:t>
            </a:fld>
            <a:endParaRPr lang="en-US"/>
          </a:p>
        </p:txBody>
      </p:sp>
    </p:spTree>
    <p:extLst>
      <p:ext uri="{BB962C8B-B14F-4D97-AF65-F5344CB8AC3E}">
        <p14:creationId xmlns:p14="http://schemas.microsoft.com/office/powerpoint/2010/main" val="2469682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59F0B-9E46-7935-E72C-5212BEAC7A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593A31-022D-070D-73C9-9B0F31D157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9BF91F-FF1D-0B85-270A-CF76C12CA53E}"/>
              </a:ext>
            </a:extLst>
          </p:cNvPr>
          <p:cNvSpPr>
            <a:spLocks noGrp="1"/>
          </p:cNvSpPr>
          <p:nvPr>
            <p:ph type="dt" sz="half" idx="10"/>
          </p:nvPr>
        </p:nvSpPr>
        <p:spPr/>
        <p:txBody>
          <a:bodyPr/>
          <a:lstStyle/>
          <a:p>
            <a:fld id="{417A2B62-2AB6-4E94-A625-01E494F424D9}" type="datetimeFigureOut">
              <a:rPr lang="en-US" smtClean="0"/>
              <a:t>6/12/2023</a:t>
            </a:fld>
            <a:endParaRPr lang="en-US"/>
          </a:p>
        </p:txBody>
      </p:sp>
      <p:sp>
        <p:nvSpPr>
          <p:cNvPr id="5" name="Footer Placeholder 4">
            <a:extLst>
              <a:ext uri="{FF2B5EF4-FFF2-40B4-BE49-F238E27FC236}">
                <a16:creationId xmlns:a16="http://schemas.microsoft.com/office/drawing/2014/main" id="{2ECBE284-59B1-567D-52B9-B6B4EE49DB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C8BF9D-5BEA-2D86-9CD8-DC367C28395D}"/>
              </a:ext>
            </a:extLst>
          </p:cNvPr>
          <p:cNvSpPr>
            <a:spLocks noGrp="1"/>
          </p:cNvSpPr>
          <p:nvPr>
            <p:ph type="sldNum" sz="quarter" idx="12"/>
          </p:nvPr>
        </p:nvSpPr>
        <p:spPr/>
        <p:txBody>
          <a:bodyPr/>
          <a:lstStyle/>
          <a:p>
            <a:fld id="{DFCFAE1B-8474-422F-9F66-5694B75D7329}" type="slidenum">
              <a:rPr lang="en-US" smtClean="0"/>
              <a:t>‹#›</a:t>
            </a:fld>
            <a:endParaRPr lang="en-US"/>
          </a:p>
        </p:txBody>
      </p:sp>
    </p:spTree>
    <p:extLst>
      <p:ext uri="{BB962C8B-B14F-4D97-AF65-F5344CB8AC3E}">
        <p14:creationId xmlns:p14="http://schemas.microsoft.com/office/powerpoint/2010/main" val="3142115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596A60-D0DD-0BF4-54E5-AAB019147D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2A5AF3-D592-7C5D-280D-52A1CB2D32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D85E92-FE9C-88BF-E997-206145F0B528}"/>
              </a:ext>
            </a:extLst>
          </p:cNvPr>
          <p:cNvSpPr>
            <a:spLocks noGrp="1"/>
          </p:cNvSpPr>
          <p:nvPr>
            <p:ph type="dt" sz="half" idx="10"/>
          </p:nvPr>
        </p:nvSpPr>
        <p:spPr/>
        <p:txBody>
          <a:bodyPr/>
          <a:lstStyle/>
          <a:p>
            <a:fld id="{417A2B62-2AB6-4E94-A625-01E494F424D9}" type="datetimeFigureOut">
              <a:rPr lang="en-US" smtClean="0"/>
              <a:t>6/12/2023</a:t>
            </a:fld>
            <a:endParaRPr lang="en-US"/>
          </a:p>
        </p:txBody>
      </p:sp>
      <p:sp>
        <p:nvSpPr>
          <p:cNvPr id="5" name="Footer Placeholder 4">
            <a:extLst>
              <a:ext uri="{FF2B5EF4-FFF2-40B4-BE49-F238E27FC236}">
                <a16:creationId xmlns:a16="http://schemas.microsoft.com/office/drawing/2014/main" id="{360D777C-FA9F-D587-EFE4-813D6E0B4E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492FAF-A163-AD69-BD6C-2B39A291464E}"/>
              </a:ext>
            </a:extLst>
          </p:cNvPr>
          <p:cNvSpPr>
            <a:spLocks noGrp="1"/>
          </p:cNvSpPr>
          <p:nvPr>
            <p:ph type="sldNum" sz="quarter" idx="12"/>
          </p:nvPr>
        </p:nvSpPr>
        <p:spPr/>
        <p:txBody>
          <a:bodyPr/>
          <a:lstStyle/>
          <a:p>
            <a:fld id="{DFCFAE1B-8474-422F-9F66-5694B75D7329}" type="slidenum">
              <a:rPr lang="en-US" smtClean="0"/>
              <a:t>‹#›</a:t>
            </a:fld>
            <a:endParaRPr lang="en-US"/>
          </a:p>
        </p:txBody>
      </p:sp>
    </p:spTree>
    <p:extLst>
      <p:ext uri="{BB962C8B-B14F-4D97-AF65-F5344CB8AC3E}">
        <p14:creationId xmlns:p14="http://schemas.microsoft.com/office/powerpoint/2010/main" val="631426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BE976-308E-B01C-C1C8-B004EBE156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7DCC32-7382-EA10-36EF-D183B7B65D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91E177-3EB2-0518-CA2C-64A6952DD2DF}"/>
              </a:ext>
            </a:extLst>
          </p:cNvPr>
          <p:cNvSpPr>
            <a:spLocks noGrp="1"/>
          </p:cNvSpPr>
          <p:nvPr>
            <p:ph type="dt" sz="half" idx="10"/>
          </p:nvPr>
        </p:nvSpPr>
        <p:spPr/>
        <p:txBody>
          <a:bodyPr/>
          <a:lstStyle/>
          <a:p>
            <a:fld id="{417A2B62-2AB6-4E94-A625-01E494F424D9}" type="datetimeFigureOut">
              <a:rPr lang="en-US" smtClean="0"/>
              <a:t>6/12/2023</a:t>
            </a:fld>
            <a:endParaRPr lang="en-US"/>
          </a:p>
        </p:txBody>
      </p:sp>
      <p:sp>
        <p:nvSpPr>
          <p:cNvPr id="5" name="Footer Placeholder 4">
            <a:extLst>
              <a:ext uri="{FF2B5EF4-FFF2-40B4-BE49-F238E27FC236}">
                <a16:creationId xmlns:a16="http://schemas.microsoft.com/office/drawing/2014/main" id="{0E6158BC-8A8A-E416-6F59-E700CFEBB7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589650-70E2-722A-7E7A-3251B5DD4A6B}"/>
              </a:ext>
            </a:extLst>
          </p:cNvPr>
          <p:cNvSpPr>
            <a:spLocks noGrp="1"/>
          </p:cNvSpPr>
          <p:nvPr>
            <p:ph type="sldNum" sz="quarter" idx="12"/>
          </p:nvPr>
        </p:nvSpPr>
        <p:spPr/>
        <p:txBody>
          <a:bodyPr/>
          <a:lstStyle/>
          <a:p>
            <a:fld id="{DFCFAE1B-8474-422F-9F66-5694B75D7329}" type="slidenum">
              <a:rPr lang="en-US" smtClean="0"/>
              <a:t>‹#›</a:t>
            </a:fld>
            <a:endParaRPr lang="en-US"/>
          </a:p>
        </p:txBody>
      </p:sp>
    </p:spTree>
    <p:extLst>
      <p:ext uri="{BB962C8B-B14F-4D97-AF65-F5344CB8AC3E}">
        <p14:creationId xmlns:p14="http://schemas.microsoft.com/office/powerpoint/2010/main" val="555152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74F0E-CB75-34F3-C2BF-BB6E4EA5CF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83F7AA-FF10-A587-21E9-437D9800C2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CD1E97-5084-1513-D390-873733DC318E}"/>
              </a:ext>
            </a:extLst>
          </p:cNvPr>
          <p:cNvSpPr>
            <a:spLocks noGrp="1"/>
          </p:cNvSpPr>
          <p:nvPr>
            <p:ph type="dt" sz="half" idx="10"/>
          </p:nvPr>
        </p:nvSpPr>
        <p:spPr/>
        <p:txBody>
          <a:bodyPr/>
          <a:lstStyle/>
          <a:p>
            <a:fld id="{417A2B62-2AB6-4E94-A625-01E494F424D9}" type="datetimeFigureOut">
              <a:rPr lang="en-US" smtClean="0"/>
              <a:t>6/12/2023</a:t>
            </a:fld>
            <a:endParaRPr lang="en-US"/>
          </a:p>
        </p:txBody>
      </p:sp>
      <p:sp>
        <p:nvSpPr>
          <p:cNvPr id="5" name="Footer Placeholder 4">
            <a:extLst>
              <a:ext uri="{FF2B5EF4-FFF2-40B4-BE49-F238E27FC236}">
                <a16:creationId xmlns:a16="http://schemas.microsoft.com/office/drawing/2014/main" id="{F34B6D12-919B-1396-4C44-93008E1FBB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02F7E0-133B-912E-CD1F-911E5BF07524}"/>
              </a:ext>
            </a:extLst>
          </p:cNvPr>
          <p:cNvSpPr>
            <a:spLocks noGrp="1"/>
          </p:cNvSpPr>
          <p:nvPr>
            <p:ph type="sldNum" sz="quarter" idx="12"/>
          </p:nvPr>
        </p:nvSpPr>
        <p:spPr/>
        <p:txBody>
          <a:bodyPr/>
          <a:lstStyle/>
          <a:p>
            <a:fld id="{DFCFAE1B-8474-422F-9F66-5694B75D7329}" type="slidenum">
              <a:rPr lang="en-US" smtClean="0"/>
              <a:t>‹#›</a:t>
            </a:fld>
            <a:endParaRPr lang="en-US"/>
          </a:p>
        </p:txBody>
      </p:sp>
    </p:spTree>
    <p:extLst>
      <p:ext uri="{BB962C8B-B14F-4D97-AF65-F5344CB8AC3E}">
        <p14:creationId xmlns:p14="http://schemas.microsoft.com/office/powerpoint/2010/main" val="1745466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585EF-770F-3A9A-9D03-828E81781B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F2ACEF-BFE6-4345-2367-FB8B6A1577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5BF5FA-A2C2-E614-7640-A0745E1CC4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9F307A-4058-A413-B3F9-49E03FCDDACD}"/>
              </a:ext>
            </a:extLst>
          </p:cNvPr>
          <p:cNvSpPr>
            <a:spLocks noGrp="1"/>
          </p:cNvSpPr>
          <p:nvPr>
            <p:ph type="dt" sz="half" idx="10"/>
          </p:nvPr>
        </p:nvSpPr>
        <p:spPr/>
        <p:txBody>
          <a:bodyPr/>
          <a:lstStyle/>
          <a:p>
            <a:fld id="{417A2B62-2AB6-4E94-A625-01E494F424D9}" type="datetimeFigureOut">
              <a:rPr lang="en-US" smtClean="0"/>
              <a:t>6/12/2023</a:t>
            </a:fld>
            <a:endParaRPr lang="en-US"/>
          </a:p>
        </p:txBody>
      </p:sp>
      <p:sp>
        <p:nvSpPr>
          <p:cNvPr id="6" name="Footer Placeholder 5">
            <a:extLst>
              <a:ext uri="{FF2B5EF4-FFF2-40B4-BE49-F238E27FC236}">
                <a16:creationId xmlns:a16="http://schemas.microsoft.com/office/drawing/2014/main" id="{D63246C4-0015-551B-0837-41BDC480BE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E8704A-22C3-5863-7932-E84A3A6DA79B}"/>
              </a:ext>
            </a:extLst>
          </p:cNvPr>
          <p:cNvSpPr>
            <a:spLocks noGrp="1"/>
          </p:cNvSpPr>
          <p:nvPr>
            <p:ph type="sldNum" sz="quarter" idx="12"/>
          </p:nvPr>
        </p:nvSpPr>
        <p:spPr/>
        <p:txBody>
          <a:bodyPr/>
          <a:lstStyle/>
          <a:p>
            <a:fld id="{DFCFAE1B-8474-422F-9F66-5694B75D7329}" type="slidenum">
              <a:rPr lang="en-US" smtClean="0"/>
              <a:t>‹#›</a:t>
            </a:fld>
            <a:endParaRPr lang="en-US"/>
          </a:p>
        </p:txBody>
      </p:sp>
    </p:spTree>
    <p:extLst>
      <p:ext uri="{BB962C8B-B14F-4D97-AF65-F5344CB8AC3E}">
        <p14:creationId xmlns:p14="http://schemas.microsoft.com/office/powerpoint/2010/main" val="2776676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46999-24B6-2318-4FFE-2DAF607568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05BCF3-2F51-D598-A6ED-EC164C8A17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62755A-8634-9962-77D7-8647F03FB4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8A0A79-A188-62AB-F394-BBD4AEBEC7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A682D4-0B33-0FC9-AF7E-00A10B7E44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3A753B-D5AB-2054-F895-F5618FA161A1}"/>
              </a:ext>
            </a:extLst>
          </p:cNvPr>
          <p:cNvSpPr>
            <a:spLocks noGrp="1"/>
          </p:cNvSpPr>
          <p:nvPr>
            <p:ph type="dt" sz="half" idx="10"/>
          </p:nvPr>
        </p:nvSpPr>
        <p:spPr/>
        <p:txBody>
          <a:bodyPr/>
          <a:lstStyle/>
          <a:p>
            <a:fld id="{417A2B62-2AB6-4E94-A625-01E494F424D9}" type="datetimeFigureOut">
              <a:rPr lang="en-US" smtClean="0"/>
              <a:t>6/12/2023</a:t>
            </a:fld>
            <a:endParaRPr lang="en-US"/>
          </a:p>
        </p:txBody>
      </p:sp>
      <p:sp>
        <p:nvSpPr>
          <p:cNvPr id="8" name="Footer Placeholder 7">
            <a:extLst>
              <a:ext uri="{FF2B5EF4-FFF2-40B4-BE49-F238E27FC236}">
                <a16:creationId xmlns:a16="http://schemas.microsoft.com/office/drawing/2014/main" id="{CAD4736B-B373-F3D8-CDB1-972DD745E5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9AE3C0-437F-2C03-B4FE-5351502573DB}"/>
              </a:ext>
            </a:extLst>
          </p:cNvPr>
          <p:cNvSpPr>
            <a:spLocks noGrp="1"/>
          </p:cNvSpPr>
          <p:nvPr>
            <p:ph type="sldNum" sz="quarter" idx="12"/>
          </p:nvPr>
        </p:nvSpPr>
        <p:spPr/>
        <p:txBody>
          <a:bodyPr/>
          <a:lstStyle/>
          <a:p>
            <a:fld id="{DFCFAE1B-8474-422F-9F66-5694B75D7329}" type="slidenum">
              <a:rPr lang="en-US" smtClean="0"/>
              <a:t>‹#›</a:t>
            </a:fld>
            <a:endParaRPr lang="en-US"/>
          </a:p>
        </p:txBody>
      </p:sp>
    </p:spTree>
    <p:extLst>
      <p:ext uri="{BB962C8B-B14F-4D97-AF65-F5344CB8AC3E}">
        <p14:creationId xmlns:p14="http://schemas.microsoft.com/office/powerpoint/2010/main" val="1947689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151A5-B53F-05CE-1438-15B719C8E25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6D7F9A-4A9E-CB7E-3FD6-1099AD54FD23}"/>
              </a:ext>
            </a:extLst>
          </p:cNvPr>
          <p:cNvSpPr>
            <a:spLocks noGrp="1"/>
          </p:cNvSpPr>
          <p:nvPr>
            <p:ph type="dt" sz="half" idx="10"/>
          </p:nvPr>
        </p:nvSpPr>
        <p:spPr/>
        <p:txBody>
          <a:bodyPr/>
          <a:lstStyle/>
          <a:p>
            <a:fld id="{417A2B62-2AB6-4E94-A625-01E494F424D9}" type="datetimeFigureOut">
              <a:rPr lang="en-US" smtClean="0"/>
              <a:t>6/12/2023</a:t>
            </a:fld>
            <a:endParaRPr lang="en-US"/>
          </a:p>
        </p:txBody>
      </p:sp>
      <p:sp>
        <p:nvSpPr>
          <p:cNvPr id="4" name="Footer Placeholder 3">
            <a:extLst>
              <a:ext uri="{FF2B5EF4-FFF2-40B4-BE49-F238E27FC236}">
                <a16:creationId xmlns:a16="http://schemas.microsoft.com/office/drawing/2014/main" id="{37BBF3A8-6994-9C23-5CBE-643EDBA9A2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F4ED45-35BA-77AF-FA42-C239AD55D48F}"/>
              </a:ext>
            </a:extLst>
          </p:cNvPr>
          <p:cNvSpPr>
            <a:spLocks noGrp="1"/>
          </p:cNvSpPr>
          <p:nvPr>
            <p:ph type="sldNum" sz="quarter" idx="12"/>
          </p:nvPr>
        </p:nvSpPr>
        <p:spPr/>
        <p:txBody>
          <a:bodyPr/>
          <a:lstStyle/>
          <a:p>
            <a:fld id="{DFCFAE1B-8474-422F-9F66-5694B75D7329}" type="slidenum">
              <a:rPr lang="en-US" smtClean="0"/>
              <a:t>‹#›</a:t>
            </a:fld>
            <a:endParaRPr lang="en-US"/>
          </a:p>
        </p:txBody>
      </p:sp>
    </p:spTree>
    <p:extLst>
      <p:ext uri="{BB962C8B-B14F-4D97-AF65-F5344CB8AC3E}">
        <p14:creationId xmlns:p14="http://schemas.microsoft.com/office/powerpoint/2010/main" val="3087471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B3624C-128C-B96F-F30B-2B874618A46C}"/>
              </a:ext>
            </a:extLst>
          </p:cNvPr>
          <p:cNvSpPr>
            <a:spLocks noGrp="1"/>
          </p:cNvSpPr>
          <p:nvPr>
            <p:ph type="dt" sz="half" idx="10"/>
          </p:nvPr>
        </p:nvSpPr>
        <p:spPr/>
        <p:txBody>
          <a:bodyPr/>
          <a:lstStyle/>
          <a:p>
            <a:fld id="{417A2B62-2AB6-4E94-A625-01E494F424D9}" type="datetimeFigureOut">
              <a:rPr lang="en-US" smtClean="0"/>
              <a:t>6/12/2023</a:t>
            </a:fld>
            <a:endParaRPr lang="en-US"/>
          </a:p>
        </p:txBody>
      </p:sp>
      <p:sp>
        <p:nvSpPr>
          <p:cNvPr id="3" name="Footer Placeholder 2">
            <a:extLst>
              <a:ext uri="{FF2B5EF4-FFF2-40B4-BE49-F238E27FC236}">
                <a16:creationId xmlns:a16="http://schemas.microsoft.com/office/drawing/2014/main" id="{E0111091-2722-413A-20F4-6742B790AB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0AB0DE-898F-C418-59C6-624550609209}"/>
              </a:ext>
            </a:extLst>
          </p:cNvPr>
          <p:cNvSpPr>
            <a:spLocks noGrp="1"/>
          </p:cNvSpPr>
          <p:nvPr>
            <p:ph type="sldNum" sz="quarter" idx="12"/>
          </p:nvPr>
        </p:nvSpPr>
        <p:spPr/>
        <p:txBody>
          <a:bodyPr/>
          <a:lstStyle/>
          <a:p>
            <a:fld id="{DFCFAE1B-8474-422F-9F66-5694B75D7329}" type="slidenum">
              <a:rPr lang="en-US" smtClean="0"/>
              <a:t>‹#›</a:t>
            </a:fld>
            <a:endParaRPr lang="en-US"/>
          </a:p>
        </p:txBody>
      </p:sp>
    </p:spTree>
    <p:extLst>
      <p:ext uri="{BB962C8B-B14F-4D97-AF65-F5344CB8AC3E}">
        <p14:creationId xmlns:p14="http://schemas.microsoft.com/office/powerpoint/2010/main" val="1632767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98AB5-A2CF-3917-A65F-3FA3ACA203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C59A44-F359-E013-7914-2262789B09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61606F-DD77-2831-B590-E25976AFCA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51EF68-FA66-3B8B-2D31-DADDC121C30B}"/>
              </a:ext>
            </a:extLst>
          </p:cNvPr>
          <p:cNvSpPr>
            <a:spLocks noGrp="1"/>
          </p:cNvSpPr>
          <p:nvPr>
            <p:ph type="dt" sz="half" idx="10"/>
          </p:nvPr>
        </p:nvSpPr>
        <p:spPr/>
        <p:txBody>
          <a:bodyPr/>
          <a:lstStyle/>
          <a:p>
            <a:fld id="{417A2B62-2AB6-4E94-A625-01E494F424D9}" type="datetimeFigureOut">
              <a:rPr lang="en-US" smtClean="0"/>
              <a:t>6/12/2023</a:t>
            </a:fld>
            <a:endParaRPr lang="en-US"/>
          </a:p>
        </p:txBody>
      </p:sp>
      <p:sp>
        <p:nvSpPr>
          <p:cNvPr id="6" name="Footer Placeholder 5">
            <a:extLst>
              <a:ext uri="{FF2B5EF4-FFF2-40B4-BE49-F238E27FC236}">
                <a16:creationId xmlns:a16="http://schemas.microsoft.com/office/drawing/2014/main" id="{486A2525-E9B4-4D16-FD5E-8596567CC0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6FAD33-A6BE-40F8-9C4C-C48249D2BE44}"/>
              </a:ext>
            </a:extLst>
          </p:cNvPr>
          <p:cNvSpPr>
            <a:spLocks noGrp="1"/>
          </p:cNvSpPr>
          <p:nvPr>
            <p:ph type="sldNum" sz="quarter" idx="12"/>
          </p:nvPr>
        </p:nvSpPr>
        <p:spPr/>
        <p:txBody>
          <a:bodyPr/>
          <a:lstStyle/>
          <a:p>
            <a:fld id="{DFCFAE1B-8474-422F-9F66-5694B75D7329}" type="slidenum">
              <a:rPr lang="en-US" smtClean="0"/>
              <a:t>‹#›</a:t>
            </a:fld>
            <a:endParaRPr lang="en-US"/>
          </a:p>
        </p:txBody>
      </p:sp>
    </p:spTree>
    <p:extLst>
      <p:ext uri="{BB962C8B-B14F-4D97-AF65-F5344CB8AC3E}">
        <p14:creationId xmlns:p14="http://schemas.microsoft.com/office/powerpoint/2010/main" val="3550094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E5A18-A727-CF33-7F16-C066ABA040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43B644-5CDA-7214-E355-E9A516C623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354D75E-5000-103C-395E-9A7AAD9A80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EC6089-D091-A9FE-49E9-F21C32ADF081}"/>
              </a:ext>
            </a:extLst>
          </p:cNvPr>
          <p:cNvSpPr>
            <a:spLocks noGrp="1"/>
          </p:cNvSpPr>
          <p:nvPr>
            <p:ph type="dt" sz="half" idx="10"/>
          </p:nvPr>
        </p:nvSpPr>
        <p:spPr/>
        <p:txBody>
          <a:bodyPr/>
          <a:lstStyle/>
          <a:p>
            <a:fld id="{417A2B62-2AB6-4E94-A625-01E494F424D9}" type="datetimeFigureOut">
              <a:rPr lang="en-US" smtClean="0"/>
              <a:t>6/12/2023</a:t>
            </a:fld>
            <a:endParaRPr lang="en-US"/>
          </a:p>
        </p:txBody>
      </p:sp>
      <p:sp>
        <p:nvSpPr>
          <p:cNvPr id="6" name="Footer Placeholder 5">
            <a:extLst>
              <a:ext uri="{FF2B5EF4-FFF2-40B4-BE49-F238E27FC236}">
                <a16:creationId xmlns:a16="http://schemas.microsoft.com/office/drawing/2014/main" id="{FE32FCCE-C158-4FD0-BC53-80BA84CC5D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24C76-96CF-04A9-F436-8A7E6C887785}"/>
              </a:ext>
            </a:extLst>
          </p:cNvPr>
          <p:cNvSpPr>
            <a:spLocks noGrp="1"/>
          </p:cNvSpPr>
          <p:nvPr>
            <p:ph type="sldNum" sz="quarter" idx="12"/>
          </p:nvPr>
        </p:nvSpPr>
        <p:spPr/>
        <p:txBody>
          <a:bodyPr/>
          <a:lstStyle/>
          <a:p>
            <a:fld id="{DFCFAE1B-8474-422F-9F66-5694B75D7329}" type="slidenum">
              <a:rPr lang="en-US" smtClean="0"/>
              <a:t>‹#›</a:t>
            </a:fld>
            <a:endParaRPr lang="en-US"/>
          </a:p>
        </p:txBody>
      </p:sp>
    </p:spTree>
    <p:extLst>
      <p:ext uri="{BB962C8B-B14F-4D97-AF65-F5344CB8AC3E}">
        <p14:creationId xmlns:p14="http://schemas.microsoft.com/office/powerpoint/2010/main" val="911440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A6866-8D37-FCA4-DC06-6861C8F7B6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12C51E-27D0-F0D0-24A9-A072AB05C1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CD931F-435A-C060-B492-96C4BDD56F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7A2B62-2AB6-4E94-A625-01E494F424D9}" type="datetimeFigureOut">
              <a:rPr lang="en-US" smtClean="0"/>
              <a:t>6/12/2023</a:t>
            </a:fld>
            <a:endParaRPr lang="en-US"/>
          </a:p>
        </p:txBody>
      </p:sp>
      <p:sp>
        <p:nvSpPr>
          <p:cNvPr id="5" name="Footer Placeholder 4">
            <a:extLst>
              <a:ext uri="{FF2B5EF4-FFF2-40B4-BE49-F238E27FC236}">
                <a16:creationId xmlns:a16="http://schemas.microsoft.com/office/drawing/2014/main" id="{26D7F311-ED17-89B5-6121-7CC6C60D22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5BA6DC2-9A5A-204C-62FC-76E02C8A06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CFAE1B-8474-422F-9F66-5694B75D7329}" type="slidenum">
              <a:rPr lang="en-US" smtClean="0"/>
              <a:t>‹#›</a:t>
            </a:fld>
            <a:endParaRPr lang="en-US"/>
          </a:p>
        </p:txBody>
      </p:sp>
    </p:spTree>
    <p:extLst>
      <p:ext uri="{BB962C8B-B14F-4D97-AF65-F5344CB8AC3E}">
        <p14:creationId xmlns:p14="http://schemas.microsoft.com/office/powerpoint/2010/main" val="36417569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BE921-F281-8A42-8B98-CF87E3DFBF83}"/>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0E4570DE-E71B-3D62-0416-10233134396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40501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D7AA25-9998-47DC-7F69-2F2B78DF6F63}"/>
              </a:ext>
            </a:extLst>
          </p:cNvPr>
          <p:cNvSpPr>
            <a:spLocks noGrp="1"/>
          </p:cNvSpPr>
          <p:nvPr>
            <p:ph type="title"/>
          </p:nvPr>
        </p:nvSpPr>
        <p:spPr>
          <a:xfrm>
            <a:off x="804671" y="802956"/>
            <a:ext cx="5013567" cy="830536"/>
          </a:xfrm>
        </p:spPr>
        <p:txBody>
          <a:bodyPr>
            <a:normAutofit/>
          </a:bodyPr>
          <a:lstStyle/>
          <a:p>
            <a:r>
              <a:rPr lang="en-US" sz="3600" b="0" i="0" dirty="0">
                <a:effectLst/>
                <a:latin typeface="Times New Roman" panose="02020603050405020304" pitchFamily="18" charset="0"/>
                <a:cs typeface="Times New Roman" panose="02020603050405020304" pitchFamily="18" charset="0"/>
              </a:rPr>
              <a:t>Data Analysis Techniques</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7359F4A-47F5-0586-57DB-1D969328D833}"/>
              </a:ext>
            </a:extLst>
          </p:cNvPr>
          <p:cNvSpPr>
            <a:spLocks noGrp="1"/>
          </p:cNvSpPr>
          <p:nvPr>
            <p:ph idx="1"/>
          </p:nvPr>
        </p:nvSpPr>
        <p:spPr>
          <a:xfrm>
            <a:off x="683581" y="1988598"/>
            <a:ext cx="4887041" cy="4066446"/>
          </a:xfrm>
        </p:spPr>
        <p:txBody>
          <a:bodyPr anchor="t">
            <a:normAutofit fontScale="92500" lnSpcReduction="10000"/>
          </a:bodyPr>
          <a:lstStyle/>
          <a:p>
            <a:r>
              <a:rPr lang="en-US" sz="1600" dirty="0">
                <a:latin typeface="Times New Roman" panose="02020603050405020304" pitchFamily="18" charset="0"/>
                <a:cs typeface="Times New Roman" panose="02020603050405020304" pitchFamily="18" charset="0"/>
              </a:rPr>
              <a:t>The techniques used are </a:t>
            </a:r>
            <a:r>
              <a:rPr lang="en-US" sz="1600" b="0" i="0" dirty="0">
                <a:effectLst/>
                <a:latin typeface="Times New Roman" panose="02020603050405020304" pitchFamily="18" charset="0"/>
                <a:cs typeface="Times New Roman" panose="02020603050405020304" pitchFamily="18" charset="0"/>
              </a:rPr>
              <a:t>data cleaning, pivot tables, and graphing</a:t>
            </a:r>
            <a:r>
              <a:rPr lang="en-US" sz="1600" dirty="0">
                <a:latin typeface="Times New Roman" panose="02020603050405020304" pitchFamily="18" charset="0"/>
                <a:cs typeface="Times New Roman" panose="02020603050405020304" pitchFamily="18" charset="0"/>
              </a:rPr>
              <a:t>. </a:t>
            </a:r>
          </a:p>
          <a:p>
            <a:r>
              <a:rPr lang="en-US" sz="1600" b="0" i="0" dirty="0">
                <a:effectLst/>
                <a:latin typeface="Times New Roman" panose="02020603050405020304" pitchFamily="18" charset="0"/>
                <a:cs typeface="Times New Roman" panose="02020603050405020304" pitchFamily="18" charset="0"/>
              </a:rPr>
              <a:t>Data cleaning is the process of removing incorrect, duplicate, or incomplete data within a dataset. It is relevant in ensuring data integrity and consistency which make the dataset ready for analysis.</a:t>
            </a:r>
          </a:p>
          <a:p>
            <a:r>
              <a:rPr lang="en-US" sz="1600" b="0" i="0" dirty="0">
                <a:effectLst/>
                <a:latin typeface="Times New Roman" panose="02020603050405020304" pitchFamily="18" charset="0"/>
                <a:cs typeface="Times New Roman" panose="02020603050405020304" pitchFamily="18" charset="0"/>
              </a:rPr>
              <a:t>Pivot tables are tools for summarizing and analyzing data. </a:t>
            </a:r>
          </a:p>
          <a:p>
            <a:r>
              <a:rPr lang="en-US" sz="1600" b="0" i="0" dirty="0">
                <a:effectLst/>
                <a:latin typeface="Times New Roman" panose="02020603050405020304" pitchFamily="18" charset="0"/>
                <a:cs typeface="Times New Roman" panose="02020603050405020304" pitchFamily="18" charset="0"/>
              </a:rPr>
              <a:t>In this case, the pivot table is utilized to examine sales figures using the publisher as the main category, then the year, genre and </a:t>
            </a:r>
            <a:r>
              <a:rPr lang="en-US" sz="1600" dirty="0">
                <a:latin typeface="Times New Roman" panose="02020603050405020304" pitchFamily="18" charset="0"/>
                <a:cs typeface="Times New Roman" panose="02020603050405020304" pitchFamily="18" charset="0"/>
              </a:rPr>
              <a:t>total sales of the regions like </a:t>
            </a:r>
            <a:r>
              <a:rPr lang="en-US" sz="1600" b="0" i="0" dirty="0">
                <a:effectLst/>
                <a:latin typeface="Times New Roman" panose="02020603050405020304" pitchFamily="18" charset="0"/>
                <a:cs typeface="Times New Roman" panose="02020603050405020304" pitchFamily="18" charset="0"/>
              </a:rPr>
              <a:t>North America, Europe, Japan and global sales.</a:t>
            </a:r>
          </a:p>
          <a:p>
            <a:r>
              <a:rPr lang="en-US" sz="1600" dirty="0">
                <a:latin typeface="Times New Roman" panose="02020603050405020304" pitchFamily="18" charset="0"/>
                <a:cs typeface="Times New Roman" panose="02020603050405020304" pitchFamily="18" charset="0"/>
              </a:rPr>
              <a:t>Using pivot tables is relevant for </a:t>
            </a:r>
            <a:r>
              <a:rPr lang="en-US" sz="1600" b="0" i="0" dirty="0">
                <a:effectLst/>
                <a:latin typeface="Times New Roman" panose="02020603050405020304" pitchFamily="18" charset="0"/>
                <a:cs typeface="Times New Roman" panose="02020603050405020304" pitchFamily="18" charset="0"/>
              </a:rPr>
              <a:t>providing  valuable insights into the competition among publishers within the dataset and help understand their market share and performance. </a:t>
            </a:r>
          </a:p>
          <a:p>
            <a:r>
              <a:rPr lang="en-US" sz="1600" b="0" i="0" dirty="0">
                <a:effectLst/>
                <a:latin typeface="Times New Roman" panose="02020603050405020304" pitchFamily="18" charset="0"/>
                <a:cs typeface="Times New Roman" panose="02020603050405020304" pitchFamily="18" charset="0"/>
              </a:rPr>
              <a:t>Graphing makes the data easily readable </a:t>
            </a:r>
            <a:r>
              <a:rPr lang="en-US" sz="1600" dirty="0">
                <a:latin typeface="Times New Roman" panose="02020603050405020304" pitchFamily="18" charset="0"/>
                <a:cs typeface="Times New Roman" panose="02020603050405020304" pitchFamily="18" charset="0"/>
              </a:rPr>
              <a:t>and draws reader attention because it use visual representation of data.</a:t>
            </a:r>
            <a:endParaRPr lang="en-US" sz="1600" b="0" i="0" dirty="0">
              <a:effectLst/>
              <a:latin typeface="Times New Roman" panose="02020603050405020304" pitchFamily="18" charset="0"/>
              <a:cs typeface="Times New Roman" panose="02020603050405020304" pitchFamily="18" charset="0"/>
            </a:endParaRPr>
          </a:p>
        </p:txBody>
      </p:sp>
      <p:grpSp>
        <p:nvGrpSpPr>
          <p:cNvPr id="14" name="Group 13">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5" name="Freeform: Shape 14">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A screenshot of a computer&#10;&#10;Description automatically generated with low confidence">
            <a:extLst>
              <a:ext uri="{FF2B5EF4-FFF2-40B4-BE49-F238E27FC236}">
                <a16:creationId xmlns:a16="http://schemas.microsoft.com/office/drawing/2014/main" id="{0EABA218-58B2-1222-8EC7-3624AD8BD1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9177" y="2312474"/>
            <a:ext cx="5069000" cy="3085149"/>
          </a:xfrm>
          <a:prstGeom prst="rect">
            <a:avLst/>
          </a:prstGeom>
        </p:spPr>
      </p:pic>
      <p:sp>
        <p:nvSpPr>
          <p:cNvPr id="6" name="Rectangle 5">
            <a:extLst>
              <a:ext uri="{FF2B5EF4-FFF2-40B4-BE49-F238E27FC236}">
                <a16:creationId xmlns:a16="http://schemas.microsoft.com/office/drawing/2014/main" id="{550DCFB3-8CA7-5A83-18AC-C486226F878E}"/>
              </a:ext>
            </a:extLst>
          </p:cNvPr>
          <p:cNvSpPr/>
          <p:nvPr/>
        </p:nvSpPr>
        <p:spPr>
          <a:xfrm>
            <a:off x="8566951" y="5434855"/>
            <a:ext cx="2599663" cy="259441"/>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600" i="1" dirty="0">
                <a:solidFill>
                  <a:schemeClr val="tx1"/>
                </a:solidFill>
                <a:latin typeface="Times New Roman" panose="02020603050405020304" pitchFamily="18" charset="0"/>
                <a:cs typeface="Times New Roman" panose="02020603050405020304" pitchFamily="18" charset="0"/>
              </a:rPr>
              <a:t>Figure of Pivot Table sample</a:t>
            </a:r>
          </a:p>
        </p:txBody>
      </p:sp>
    </p:spTree>
    <p:extLst>
      <p:ext uri="{BB962C8B-B14F-4D97-AF65-F5344CB8AC3E}">
        <p14:creationId xmlns:p14="http://schemas.microsoft.com/office/powerpoint/2010/main" val="3997523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930318-C9D0-97FF-912A-6533FD5B2018}"/>
              </a:ext>
            </a:extLst>
          </p:cNvPr>
          <p:cNvSpPr>
            <a:spLocks noGrp="1"/>
          </p:cNvSpPr>
          <p:nvPr>
            <p:ph type="title"/>
          </p:nvPr>
        </p:nvSpPr>
        <p:spPr>
          <a:xfrm>
            <a:off x="804671" y="802956"/>
            <a:ext cx="5060603" cy="945946"/>
          </a:xfrm>
        </p:spPr>
        <p:txBody>
          <a:bodyPr>
            <a:normAutofit/>
          </a:bodyPr>
          <a:lstStyle/>
          <a:p>
            <a:r>
              <a:rPr lang="en-US" sz="3600" dirty="0">
                <a:latin typeface="Times New Roman" panose="02020603050405020304" pitchFamily="18" charset="0"/>
                <a:cs typeface="Times New Roman" panose="02020603050405020304" pitchFamily="18" charset="0"/>
              </a:rPr>
              <a:t>Results and Interpretation</a:t>
            </a:r>
          </a:p>
        </p:txBody>
      </p:sp>
      <p:sp>
        <p:nvSpPr>
          <p:cNvPr id="3" name="Content Placeholder 2">
            <a:extLst>
              <a:ext uri="{FF2B5EF4-FFF2-40B4-BE49-F238E27FC236}">
                <a16:creationId xmlns:a16="http://schemas.microsoft.com/office/drawing/2014/main" id="{548E5E3F-1DE9-2957-E29B-8D5B20A4EC04}"/>
              </a:ext>
            </a:extLst>
          </p:cNvPr>
          <p:cNvSpPr>
            <a:spLocks noGrp="1"/>
          </p:cNvSpPr>
          <p:nvPr>
            <p:ph idx="1"/>
          </p:nvPr>
        </p:nvSpPr>
        <p:spPr>
          <a:xfrm>
            <a:off x="804672" y="2086252"/>
            <a:ext cx="4765950" cy="3688907"/>
          </a:xfrm>
        </p:spPr>
        <p:txBody>
          <a:bodyPr anchor="t">
            <a:normAutofit/>
          </a:bodyPr>
          <a:lstStyle/>
          <a:p>
            <a:r>
              <a:rPr lang="en-US" sz="1600" b="0" i="0" dirty="0">
                <a:effectLst/>
                <a:latin typeface="Times New Roman" panose="02020603050405020304" pitchFamily="18" charset="0"/>
                <a:cs typeface="Times New Roman" panose="02020603050405020304" pitchFamily="18" charset="0"/>
              </a:rPr>
              <a:t>The main goal or aim of this data analysis is to find out which genre of the video game do customers enjoy and was the highest selling.</a:t>
            </a:r>
          </a:p>
          <a:p>
            <a:r>
              <a:rPr lang="en-US" sz="1600" b="0" i="0" dirty="0">
                <a:effectLst/>
                <a:latin typeface="Times New Roman" panose="02020603050405020304" pitchFamily="18" charset="0"/>
                <a:cs typeface="Times New Roman" panose="02020603050405020304" pitchFamily="18" charset="0"/>
              </a:rPr>
              <a:t>The results include insights into 16,600 video games, sales figures for NA, EU, JP, and global regions, and competition among publishers from the same company.</a:t>
            </a:r>
          </a:p>
          <a:p>
            <a:r>
              <a:rPr lang="en-US" sz="1600" dirty="0">
                <a:latin typeface="Times New Roman" panose="02020603050405020304" pitchFamily="18" charset="0"/>
                <a:cs typeface="Times New Roman" panose="02020603050405020304" pitchFamily="18" charset="0"/>
              </a:rPr>
              <a:t>From this example we work on</a:t>
            </a:r>
            <a:r>
              <a:rPr lang="en-US" sz="1600" dirty="0">
                <a:effectLst/>
                <a:latin typeface="Times New Roman" panose="02020603050405020304" pitchFamily="18" charset="0"/>
                <a:ea typeface="Times New Roman" panose="02020603050405020304" pitchFamily="18" charset="0"/>
              </a:rPr>
              <a:t> calculating the mean sales between all the regions</a:t>
            </a:r>
            <a:r>
              <a:rPr lang="en-US" sz="1600" dirty="0">
                <a:latin typeface="Times New Roman" panose="02020603050405020304" pitchFamily="18" charset="0"/>
                <a:ea typeface="Times New Roman" panose="02020603050405020304" pitchFamily="18" charset="0"/>
              </a:rPr>
              <a:t> by genre.</a:t>
            </a:r>
          </a:p>
          <a:p>
            <a:r>
              <a:rPr lang="en-US" sz="1600" dirty="0">
                <a:effectLst/>
                <a:latin typeface="Times New Roman" panose="02020603050405020304" pitchFamily="18" charset="0"/>
                <a:ea typeface="Times New Roman" panose="02020603050405020304" pitchFamily="18" charset="0"/>
              </a:rPr>
              <a:t>Our conclusion suggests that globally people are almost 20 times more likely to play "Action" games compared to "Strategy" games. </a:t>
            </a:r>
            <a:endParaRPr lang="en-US" sz="1600" b="0" i="0" dirty="0">
              <a:effectLst/>
              <a:latin typeface="Times New Roman" panose="02020603050405020304" pitchFamily="18" charset="0"/>
              <a:cs typeface="Times New Roman" panose="02020603050405020304" pitchFamily="18" charset="0"/>
            </a:endParaRPr>
          </a:p>
          <a:p>
            <a:endParaRPr lang="en-US" sz="1500" dirty="0">
              <a:solidFill>
                <a:schemeClr val="tx2"/>
              </a:solidFill>
            </a:endParaRPr>
          </a:p>
        </p:txBody>
      </p:sp>
      <p:grpSp>
        <p:nvGrpSpPr>
          <p:cNvPr id="25" name="Group 24">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26" name="Freeform: Shape 25">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image1.png">
            <a:extLst>
              <a:ext uri="{FF2B5EF4-FFF2-40B4-BE49-F238E27FC236}">
                <a16:creationId xmlns:a16="http://schemas.microsoft.com/office/drawing/2014/main" id="{9B999E59-67D1-D8DD-E5CE-A56054B264D3}"/>
              </a:ext>
            </a:extLst>
          </p:cNvPr>
          <p:cNvPicPr/>
          <p:nvPr/>
        </p:nvPicPr>
        <p:blipFill>
          <a:blip r:embed="rId2"/>
          <a:stretch>
            <a:fillRect/>
          </a:stretch>
        </p:blipFill>
        <p:spPr>
          <a:xfrm>
            <a:off x="6791325" y="2257006"/>
            <a:ext cx="5030724" cy="3053863"/>
          </a:xfrm>
          <a:prstGeom prst="rect">
            <a:avLst/>
          </a:prstGeom>
        </p:spPr>
      </p:pic>
      <p:sp>
        <p:nvSpPr>
          <p:cNvPr id="5" name="Rectangle 4">
            <a:extLst>
              <a:ext uri="{FF2B5EF4-FFF2-40B4-BE49-F238E27FC236}">
                <a16:creationId xmlns:a16="http://schemas.microsoft.com/office/drawing/2014/main" id="{5F5142B1-39E0-24F8-D26E-C837CF6E56FD}"/>
              </a:ext>
            </a:extLst>
          </p:cNvPr>
          <p:cNvSpPr/>
          <p:nvPr/>
        </p:nvSpPr>
        <p:spPr>
          <a:xfrm>
            <a:off x="7617039" y="5365212"/>
            <a:ext cx="3559947" cy="17490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i="1" dirty="0">
                <a:effectLst/>
                <a:latin typeface="Times New Roman" panose="02020603050405020304" pitchFamily="18" charset="0"/>
                <a:ea typeface="Arial" panose="020B0604020202020204" pitchFamily="34" charset="0"/>
                <a:cs typeface="Times New Roman" panose="02020603050405020304" pitchFamily="18" charset="0"/>
              </a:rPr>
              <a:t>Figure 1. Bar Chat of Genres vs Average Sales</a:t>
            </a:r>
            <a:endParaRPr lang="en-US" sz="1400"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356601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7BF42CA-AD55-48B4-8949-C4DCA60A6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AE1D3D-3106-4CB2-AA7C-0C1642AC0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0A31B6AF-B711-4CDB-8C2B-16E963DDC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37" y="0"/>
            <a:ext cx="5646974" cy="6483075"/>
            <a:chOff x="-19221" y="0"/>
            <a:chExt cx="5646974" cy="6483075"/>
          </a:xfrm>
        </p:grpSpPr>
        <p:sp>
          <p:nvSpPr>
            <p:cNvPr id="13" name="Freeform: Shape 12">
              <a:extLst>
                <a:ext uri="{FF2B5EF4-FFF2-40B4-BE49-F238E27FC236}">
                  <a16:creationId xmlns:a16="http://schemas.microsoft.com/office/drawing/2014/main" id="{CA818331-E13C-49C6-B98D-A60AD0E85A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37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7C4629D-4AB7-48D4-A61B-1AE1837A78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54000">
                  <a:schemeClr val="accent6">
                    <a:alpha val="10000"/>
                  </a:schemeClr>
                </a:gs>
                <a:gs pos="100000">
                  <a:schemeClr val="bg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1E30050-9FC4-4CC7-8C0B-BF5EFD106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7E03733-50FD-49A6-B226-40F6A0AD45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8A614510-A9F4-41B6-B78E-F49E390C7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74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7650F86-1320-6BD4-23C6-9B08E86EF3B6}"/>
              </a:ext>
            </a:extLst>
          </p:cNvPr>
          <p:cNvSpPr>
            <a:spLocks noGrp="1"/>
          </p:cNvSpPr>
          <p:nvPr>
            <p:ph type="title"/>
          </p:nvPr>
        </p:nvSpPr>
        <p:spPr>
          <a:xfrm>
            <a:off x="804671" y="2053642"/>
            <a:ext cx="4939181" cy="929256"/>
          </a:xfrm>
        </p:spPr>
        <p:txBody>
          <a:bodyPr>
            <a:normAutofit/>
          </a:bodyPr>
          <a:lstStyle/>
          <a:p>
            <a:r>
              <a:rPr lang="en-US" sz="3600" dirty="0"/>
              <a:t>Limitation and Challenges</a:t>
            </a:r>
          </a:p>
        </p:txBody>
      </p:sp>
      <p:sp>
        <p:nvSpPr>
          <p:cNvPr id="3" name="Content Placeholder 2">
            <a:extLst>
              <a:ext uri="{FF2B5EF4-FFF2-40B4-BE49-F238E27FC236}">
                <a16:creationId xmlns:a16="http://schemas.microsoft.com/office/drawing/2014/main" id="{0EBC48A9-6C1E-DF2A-14DD-760BC4864089}"/>
              </a:ext>
            </a:extLst>
          </p:cNvPr>
          <p:cNvSpPr>
            <a:spLocks noGrp="1"/>
          </p:cNvSpPr>
          <p:nvPr>
            <p:ph idx="1"/>
          </p:nvPr>
        </p:nvSpPr>
        <p:spPr>
          <a:xfrm>
            <a:off x="6028440" y="1870745"/>
            <a:ext cx="5773519" cy="3718532"/>
          </a:xfrm>
          <a:noFill/>
          <a:ln>
            <a:noFill/>
          </a:ln>
        </p:spPr>
        <p:txBody>
          <a:bodyPr anchor="ctr">
            <a:normAutofit/>
          </a:bodyPr>
          <a:lstStyle/>
          <a:p>
            <a:pPr marL="0" indent="0">
              <a:buNone/>
            </a:pPr>
            <a:endParaRPr lang="en-US" sz="15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In this project we didn’t face a lot of challenges, but we can discuss a few:</a:t>
            </a:r>
          </a:p>
          <a:p>
            <a:r>
              <a:rPr lang="en-US" sz="1600" b="0" i="0" dirty="0">
                <a:effectLst/>
                <a:latin typeface="Times New Roman" panose="02020603050405020304" pitchFamily="18" charset="0"/>
                <a:cs typeface="Times New Roman" panose="02020603050405020304" pitchFamily="18" charset="0"/>
              </a:rPr>
              <a:t>Cleaning the data was a crucial step in the analysis due to the large dataset with missing values. It involved addressing missing values, resolving inconsistencies, and removing duplicates to ensure data integrity and reliability. This process was necessary to obtain accurate and meaningful results from the analysis.</a:t>
            </a:r>
          </a:p>
          <a:p>
            <a:r>
              <a:rPr lang="en-US" sz="1600" b="0" i="0" dirty="0">
                <a:effectLst/>
                <a:latin typeface="Times New Roman" panose="02020603050405020304" pitchFamily="18" charset="0"/>
                <a:cs typeface="Times New Roman" panose="02020603050405020304" pitchFamily="18" charset="0"/>
              </a:rPr>
              <a:t>The dataset cover a specific time frame, so the analysis doesn’t capture the latest trends or developments in the industry. </a:t>
            </a:r>
          </a:p>
          <a:p>
            <a:r>
              <a:rPr lang="en-US" sz="1600" dirty="0">
                <a:latin typeface="Times New Roman" panose="02020603050405020304" pitchFamily="18" charset="0"/>
                <a:cs typeface="Times New Roman" panose="02020603050405020304" pitchFamily="18" charset="0"/>
              </a:rPr>
              <a:t>These limitations has affected the reliability or generalizability of the findings. The results were interpreted with caution, recognizing that they are based on a specific dataset and analytical approach. </a:t>
            </a:r>
            <a:endParaRPr lang="en-US" sz="1600" dirty="0">
              <a:solidFill>
                <a:schemeClr val="tx2"/>
              </a:solidFill>
            </a:endParaRPr>
          </a:p>
        </p:txBody>
      </p:sp>
    </p:spTree>
    <p:extLst>
      <p:ext uri="{BB962C8B-B14F-4D97-AF65-F5344CB8AC3E}">
        <p14:creationId xmlns:p14="http://schemas.microsoft.com/office/powerpoint/2010/main" val="998663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C934E-2C67-7B90-95E4-EFCC3AC4ACF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311E81-C144-FE53-8D2C-5FD4878F8E3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72927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23A6F-8414-8D2A-1EF1-D467DEB9B11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0862D22-6603-9CD1-EC72-7EE296A3343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86680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54EDA-553A-63A4-2AD0-ED5273CC3CC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83C9E8B-E0F2-4D70-C6E3-DF4BBBBD4F6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58801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2559</TotalTime>
  <Words>394</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Data Analysis Techniques</vt:lpstr>
      <vt:lpstr>Results and Interpretation</vt:lpstr>
      <vt:lpstr>Limitation and Challenges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Danait Gebremedhin</dc:creator>
  <cp:lastModifiedBy>Danait Gebremedhin</cp:lastModifiedBy>
  <cp:revision>3</cp:revision>
  <dcterms:created xsi:type="dcterms:W3CDTF">2023-06-11T00:04:28Z</dcterms:created>
  <dcterms:modified xsi:type="dcterms:W3CDTF">2023-06-13T01:09:57Z</dcterms:modified>
</cp:coreProperties>
</file>