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5"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42C4D7-EA0C-48F5-9AA6-AD9A318B5A19}" type="datetimeFigureOut">
              <a:rPr lang="en-IN" smtClean="0"/>
              <a:t>30-08-2024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2ACB11-83D9-4607-A53F-51427DDEB39A}" type="slidenum">
              <a:rPr lang="en-IN" smtClean="0"/>
              <a:t>‹#›</a:t>
            </a:fld>
            <a:endParaRPr lang="en-IN"/>
          </a:p>
        </p:txBody>
      </p:sp>
    </p:spTree>
    <p:extLst>
      <p:ext uri="{BB962C8B-B14F-4D97-AF65-F5344CB8AC3E}">
        <p14:creationId xmlns:p14="http://schemas.microsoft.com/office/powerpoint/2010/main" val="164316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32ACB11-83D9-4607-A53F-51427DDEB39A}" type="slidenum">
              <a:rPr lang="en-IN" smtClean="0"/>
              <a:t>4</a:t>
            </a:fld>
            <a:endParaRPr lang="en-IN"/>
          </a:p>
        </p:txBody>
      </p:sp>
    </p:spTree>
    <p:extLst>
      <p:ext uri="{BB962C8B-B14F-4D97-AF65-F5344CB8AC3E}">
        <p14:creationId xmlns:p14="http://schemas.microsoft.com/office/powerpoint/2010/main" val="971642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9A229AA-E6C7-456A-9034-00B05E3626F0}"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55F3824C-4895-4450-9E3F-C0503068E88E}" type="slidenum">
              <a:rPr lang="en-IN" smtClean="0"/>
              <a:t>‹#›</a:t>
            </a:fld>
            <a:endParaRPr lang="en-IN"/>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A229AA-E6C7-456A-9034-00B05E3626F0}"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F3824C-4895-4450-9E3F-C0503068E88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A229AA-E6C7-456A-9034-00B05E3626F0}"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F3824C-4895-4450-9E3F-C0503068E88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A229AA-E6C7-456A-9034-00B05E3626F0}"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F3824C-4895-4450-9E3F-C0503068E88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9A229AA-E6C7-456A-9034-00B05E3626F0}" type="datetimeFigureOut">
              <a:rPr lang="en-IN" smtClean="0"/>
              <a:t>30-08-2024</a:t>
            </a:fld>
            <a:endParaRPr lang="en-IN"/>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F3824C-4895-4450-9E3F-C0503068E88E}" type="slidenum">
              <a:rPr lang="en-IN" smtClean="0"/>
              <a:t>‹#›</a:t>
            </a:fld>
            <a:endParaRPr lang="en-IN"/>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A229AA-E6C7-456A-9034-00B05E3626F0}"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F3824C-4895-4450-9E3F-C0503068E88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A229AA-E6C7-456A-9034-00B05E3626F0}"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F3824C-4895-4450-9E3F-C0503068E88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A229AA-E6C7-456A-9034-00B05E3626F0}"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F3824C-4895-4450-9E3F-C0503068E88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29A229AA-E6C7-456A-9034-00B05E3626F0}"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F3824C-4895-4450-9E3F-C0503068E88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A229AA-E6C7-456A-9034-00B05E3626F0}"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F3824C-4895-4450-9E3F-C0503068E88E}" type="slidenum">
              <a:rPr lang="en-IN" smtClean="0"/>
              <a:t>‹#›</a:t>
            </a:fld>
            <a:endParaRPr lang="en-IN"/>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29A229AA-E6C7-456A-9034-00B05E3626F0}" type="datetimeFigureOut">
              <a:rPr lang="en-IN" smtClean="0"/>
              <a:t>30-08-2024</a:t>
            </a:fld>
            <a:endParaRPr lang="en-IN"/>
          </a:p>
        </p:txBody>
      </p:sp>
      <p:sp>
        <p:nvSpPr>
          <p:cNvPr id="7" name="Slide Number Placeholder 6"/>
          <p:cNvSpPr>
            <a:spLocks noGrp="1"/>
          </p:cNvSpPr>
          <p:nvPr>
            <p:ph type="sldNum" sz="quarter" idx="12"/>
          </p:nvPr>
        </p:nvSpPr>
        <p:spPr/>
        <p:txBody>
          <a:bodyPr/>
          <a:lstStyle/>
          <a:p>
            <a:fld id="{55F3824C-4895-4450-9E3F-C0503068E88E}" type="slidenum">
              <a:rPr lang="en-IN" smtClean="0"/>
              <a:t>‹#›</a:t>
            </a:fld>
            <a:endParaRPr lang="en-IN"/>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29A229AA-E6C7-456A-9034-00B05E3626F0}" type="datetimeFigureOut">
              <a:rPr lang="en-IN" smtClean="0"/>
              <a:t>30-08-2024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55F3824C-4895-4450-9E3F-C0503068E88E}" type="slidenum">
              <a:rPr lang="en-IN" smtClean="0"/>
              <a:t>‹#›</a:t>
            </a:fld>
            <a:endParaRPr lang="en-IN"/>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4581128"/>
            <a:ext cx="6624736" cy="720080"/>
          </a:xfrm>
        </p:spPr>
        <p:txBody>
          <a:bodyPr>
            <a:normAutofit fontScale="77500" lnSpcReduction="20000"/>
          </a:bodyPr>
          <a:lstStyle/>
          <a:p>
            <a:pPr algn="l"/>
            <a:r>
              <a:rPr lang="en-GB" sz="1200" b="1" dirty="0" smtClean="0">
                <a:solidFill>
                  <a:schemeClr val="tx1"/>
                </a:solidFill>
                <a:latin typeface="Arial Narrow" pitchFamily="34" charset="0"/>
                <a:cs typeface="Times New Roman" pitchFamily="18" charset="0"/>
              </a:rPr>
              <a:t> STUDENT NAME </a:t>
            </a:r>
            <a:r>
              <a:rPr lang="en-GB" sz="1200" dirty="0" smtClean="0">
                <a:latin typeface="Arial Narrow" pitchFamily="34" charset="0"/>
                <a:cs typeface="Times New Roman" pitchFamily="18" charset="0"/>
              </a:rPr>
              <a:t>:</a:t>
            </a:r>
            <a:r>
              <a:rPr lang="en-GB" sz="1200" dirty="0" smtClean="0">
                <a:latin typeface="Arial Black" pitchFamily="34" charset="0"/>
                <a:cs typeface="Times New Roman" pitchFamily="18" charset="0"/>
              </a:rPr>
              <a:t>b</a:t>
            </a:r>
            <a:r>
              <a:rPr lang="en-GB" sz="1200" dirty="0">
                <a:latin typeface="Arial Black" pitchFamily="34" charset="0"/>
                <a:cs typeface="Times New Roman" pitchFamily="18" charset="0"/>
              </a:rPr>
              <a:t> </a:t>
            </a:r>
            <a:r>
              <a:rPr lang="en-GB" sz="1200" dirty="0" smtClean="0">
                <a:latin typeface="Arial Black" pitchFamily="34" charset="0"/>
                <a:cs typeface="Times New Roman" pitchFamily="18" charset="0"/>
              </a:rPr>
              <a:t>DANUSHA</a:t>
            </a:r>
          </a:p>
          <a:p>
            <a:pPr algn="l"/>
            <a:r>
              <a:rPr lang="en-GB" sz="1200" b="1" dirty="0" smtClean="0">
                <a:solidFill>
                  <a:schemeClr val="tx1"/>
                </a:solidFill>
                <a:latin typeface="Arial Narrow" pitchFamily="34" charset="0"/>
                <a:cs typeface="Times New Roman" pitchFamily="18" charset="0"/>
              </a:rPr>
              <a:t> REGISTER  NO:</a:t>
            </a:r>
            <a:r>
              <a:rPr lang="en-GB" sz="1200" dirty="0" smtClean="0">
                <a:latin typeface="Arial Black" pitchFamily="34" charset="0"/>
                <a:cs typeface="Times New Roman" pitchFamily="18" charset="0"/>
              </a:rPr>
              <a:t>312200756</a:t>
            </a:r>
            <a:endParaRPr lang="en-GB" sz="1200" dirty="0">
              <a:latin typeface="Arial Black" pitchFamily="34" charset="0"/>
              <a:cs typeface="Times New Roman" pitchFamily="18" charset="0"/>
            </a:endParaRPr>
          </a:p>
          <a:p>
            <a:pPr algn="l"/>
            <a:r>
              <a:rPr lang="en-GB" sz="1200" b="1" dirty="0" smtClean="0">
                <a:solidFill>
                  <a:schemeClr val="tx1"/>
                </a:solidFill>
                <a:latin typeface="Arial Narrow" pitchFamily="34" charset="0"/>
                <a:cs typeface="Times New Roman" pitchFamily="18" charset="0"/>
              </a:rPr>
              <a:t> DEPARTMENT :</a:t>
            </a:r>
            <a:r>
              <a:rPr lang="en-GB" sz="1200" dirty="0" smtClean="0">
                <a:latin typeface="Arial Black" pitchFamily="34" charset="0"/>
                <a:cs typeface="Times New Roman" pitchFamily="18" charset="0"/>
              </a:rPr>
              <a:t>BCOM(GENERAL)</a:t>
            </a:r>
            <a:r>
              <a:rPr lang="en-GB" sz="1200" dirty="0" smtClean="0">
                <a:latin typeface="Arial Narrow" pitchFamily="34" charset="0"/>
                <a:cs typeface="Times New Roman" pitchFamily="18" charset="0"/>
              </a:rPr>
              <a:t>  </a:t>
            </a:r>
            <a:endParaRPr lang="en-GB" sz="1200" dirty="0">
              <a:latin typeface="Arial Narrow" pitchFamily="34" charset="0"/>
              <a:cs typeface="Times New Roman" pitchFamily="18" charset="0"/>
            </a:endParaRPr>
          </a:p>
          <a:p>
            <a:pPr algn="l"/>
            <a:r>
              <a:rPr lang="en-GB" sz="1200" b="1" dirty="0" smtClean="0">
                <a:solidFill>
                  <a:schemeClr val="tx1"/>
                </a:solidFill>
                <a:latin typeface="Arial Narrow" pitchFamily="34" charset="0"/>
                <a:cs typeface="Times New Roman" pitchFamily="18" charset="0"/>
              </a:rPr>
              <a:t> COLLEGE:</a:t>
            </a:r>
            <a:r>
              <a:rPr lang="en-GB" sz="1200" dirty="0" smtClean="0">
                <a:latin typeface="Arial Black" pitchFamily="34" charset="0"/>
                <a:cs typeface="Times New Roman" pitchFamily="18" charset="0"/>
              </a:rPr>
              <a:t>PACHAIYAPPAS COLLEGE FOR WOMENS,KANCHEEPURAM</a:t>
            </a:r>
            <a:endParaRPr lang="en-GB" sz="1200" dirty="0">
              <a:latin typeface="Arial Black" pitchFamily="34" charset="0"/>
              <a:cs typeface="Times New Roman" pitchFamily="18" charset="0"/>
            </a:endParaRPr>
          </a:p>
          <a:p>
            <a:pPr algn="l"/>
            <a:endParaRPr lang="en-GB" sz="1200" dirty="0">
              <a:latin typeface="Arial Black" pitchFamily="34" charset="0"/>
            </a:endParaRPr>
          </a:p>
          <a:p>
            <a:endParaRPr lang="en-GB" sz="1200" dirty="0">
              <a:latin typeface="Arial Narrow" pitchFamily="34" charset="0"/>
            </a:endParaRPr>
          </a:p>
          <a:p>
            <a:pPr algn="l"/>
            <a:endParaRPr lang="en-GB" sz="1200" dirty="0">
              <a:latin typeface="Arial Narrow" pitchFamily="34" charset="0"/>
              <a:cs typeface="Times New Roman" pitchFamily="18" charset="0"/>
            </a:endParaRPr>
          </a:p>
          <a:p>
            <a:endParaRPr lang="en-GB" sz="2400" dirty="0">
              <a:latin typeface="Arial Narrow" pitchFamily="34" charset="0"/>
            </a:endParaRPr>
          </a:p>
          <a:p>
            <a:endParaRPr lang="en-GB" sz="2400" dirty="0"/>
          </a:p>
          <a:p>
            <a:endParaRPr lang="en-IN" sz="2400" b="1" dirty="0"/>
          </a:p>
        </p:txBody>
      </p:sp>
      <p:sp>
        <p:nvSpPr>
          <p:cNvPr id="2" name="Title 1"/>
          <p:cNvSpPr>
            <a:spLocks noGrp="1"/>
          </p:cNvSpPr>
          <p:nvPr>
            <p:ph type="ctrTitle"/>
          </p:nvPr>
        </p:nvSpPr>
        <p:spPr/>
        <p:txBody>
          <a:bodyPr/>
          <a:lstStyle/>
          <a:p>
            <a:r>
              <a:rPr lang="en-GB" b="1" dirty="0" smtClean="0">
                <a:latin typeface="Times New Roman" pitchFamily="18" charset="0"/>
                <a:cs typeface="Times New Roman" pitchFamily="18" charset="0"/>
              </a:rPr>
              <a:t/>
            </a:r>
            <a:br>
              <a:rPr lang="en-GB" b="1" dirty="0" smtClean="0">
                <a:latin typeface="Times New Roman" pitchFamily="18" charset="0"/>
                <a:cs typeface="Times New Roman" pitchFamily="18" charset="0"/>
              </a:rPr>
            </a:br>
            <a:r>
              <a:rPr lang="en-GB" b="1" dirty="0">
                <a:latin typeface="Times New Roman" pitchFamily="18" charset="0"/>
                <a:cs typeface="Times New Roman" pitchFamily="18" charset="0"/>
              </a:rPr>
              <a:t/>
            </a:r>
            <a:br>
              <a:rPr lang="en-GB" b="1" dirty="0">
                <a:latin typeface="Times New Roman" pitchFamily="18" charset="0"/>
                <a:cs typeface="Times New Roman" pitchFamily="18" charset="0"/>
              </a:rPr>
            </a:br>
            <a:r>
              <a:rPr lang="en-GB" sz="3600" b="1" dirty="0">
                <a:latin typeface="Times New Roman" pitchFamily="18" charset="0"/>
                <a:cs typeface="Times New Roman" pitchFamily="18" charset="0"/>
              </a:rPr>
              <a:t>EMPLOYEES  SALARY ANALYSIS USING </a:t>
            </a:r>
            <a:r>
              <a:rPr lang="en-GB" sz="3600" b="1" dirty="0" err="1" smtClean="0">
                <a:latin typeface="Times New Roman" pitchFamily="18" charset="0"/>
                <a:cs typeface="Times New Roman" pitchFamily="18" charset="0"/>
              </a:rPr>
              <a:t>EXCEl</a:t>
            </a:r>
            <a:endParaRPr lang="en-IN" sz="36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226" r="23904"/>
          <a:stretch/>
        </p:blipFill>
        <p:spPr>
          <a:xfrm>
            <a:off x="6184712" y="476672"/>
            <a:ext cx="2520280" cy="2168800"/>
          </a:xfrm>
          <a:prstGeom prst="rect">
            <a:avLst/>
          </a:prstGeom>
          <a:ln>
            <a:noFill/>
          </a:ln>
          <a:effectLst>
            <a:softEdge rad="112500"/>
          </a:effectLst>
        </p:spPr>
      </p:pic>
    </p:spTree>
    <p:extLst>
      <p:ext uri="{BB962C8B-B14F-4D97-AF65-F5344CB8AC3E}">
        <p14:creationId xmlns:p14="http://schemas.microsoft.com/office/powerpoint/2010/main" val="300417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b="1" dirty="0" smtClean="0">
                <a:latin typeface="Times New Roman" pitchFamily="18" charset="0"/>
                <a:cs typeface="Times New Roman" pitchFamily="18" charset="0"/>
              </a:rPr>
              <a:t/>
            </a:r>
            <a:br>
              <a:rPr lang="en-GB" sz="3600" b="1" dirty="0" smtClean="0">
                <a:latin typeface="Times New Roman" pitchFamily="18" charset="0"/>
                <a:cs typeface="Times New Roman" pitchFamily="18" charset="0"/>
              </a:rPr>
            </a:br>
            <a:r>
              <a:rPr lang="en-GB" sz="3600" b="1" dirty="0" smtClean="0">
                <a:latin typeface="Times New Roman" pitchFamily="18" charset="0"/>
                <a:cs typeface="Times New Roman" pitchFamily="18" charset="0"/>
              </a:rPr>
              <a:t>CONCLUSION</a:t>
            </a:r>
            <a:r>
              <a:rPr lang="en-GB" sz="3600" b="1" dirty="0">
                <a:latin typeface="Times New Roman" pitchFamily="18" charset="0"/>
                <a:cs typeface="Times New Roman" pitchFamily="18" charset="0"/>
              </a:rPr>
              <a:t/>
            </a:r>
            <a:br>
              <a:rPr lang="en-GB" sz="3600" b="1" dirty="0">
                <a:latin typeface="Times New Roman" pitchFamily="18" charset="0"/>
                <a:cs typeface="Times New Roman" pitchFamily="18" charset="0"/>
              </a:rPr>
            </a:br>
            <a:endParaRPr lang="en-IN" dirty="0"/>
          </a:p>
        </p:txBody>
      </p:sp>
      <p:sp>
        <p:nvSpPr>
          <p:cNvPr id="4" name="Rectangle 3"/>
          <p:cNvSpPr/>
          <p:nvPr/>
        </p:nvSpPr>
        <p:spPr>
          <a:xfrm>
            <a:off x="1691680" y="2060848"/>
            <a:ext cx="5616624" cy="4308872"/>
          </a:xfrm>
          <a:prstGeom prst="rect">
            <a:avLst/>
          </a:prstGeom>
        </p:spPr>
        <p:txBody>
          <a:bodyPr wrap="square">
            <a:spAutoFit/>
          </a:bodyPr>
          <a:lstStyle/>
          <a:p>
            <a:pPr>
              <a:buFont typeface="Arial" pitchFamily="34" charset="0"/>
              <a:buChar char="•"/>
            </a:pPr>
            <a:r>
              <a:rPr lang="en-GB" dirty="0" smtClean="0">
                <a:latin typeface="Arial Black" pitchFamily="34"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lang="en-GB" dirty="0" smtClean="0">
              <a:latin typeface="Arial Black" pitchFamily="34" charset="0"/>
              <a:cs typeface="Times New Roman" pitchFamily="18" charset="0"/>
            </a:endParaRPr>
          </a:p>
          <a:p>
            <a:pPr>
              <a:buFont typeface="Arial" pitchFamily="34" charset="0"/>
              <a:buChar char="•"/>
            </a:pPr>
            <a:r>
              <a:rPr lang="en-GB" dirty="0" smtClean="0">
                <a:latin typeface="Arial Black" pitchFamily="34" charset="0"/>
                <a:cs typeface="Times New Roman" pitchFamily="18" charset="0"/>
              </a:rPr>
              <a:t>The Net Salary Payable Is Calculated After On Applicable Deductions.</a:t>
            </a:r>
          </a:p>
          <a:p>
            <a:pPr>
              <a:buFont typeface="Arial" pitchFamily="34" charset="0"/>
              <a:buChar char="•"/>
            </a:pPr>
            <a:endParaRPr lang="en-GB" dirty="0" smtClean="0">
              <a:latin typeface="Arial Black" pitchFamily="34" charset="0"/>
              <a:cs typeface="Times New Roman" pitchFamily="18" charset="0"/>
            </a:endParaRPr>
          </a:p>
          <a:p>
            <a:pPr>
              <a:buFont typeface="Arial" pitchFamily="34" charset="0"/>
              <a:buChar char="•"/>
            </a:pPr>
            <a:r>
              <a:rPr lang="en-GB" dirty="0" smtClean="0">
                <a:latin typeface="Arial Black" pitchFamily="34" charset="0"/>
                <a:cs typeface="Times New Roman" pitchFamily="18" charset="0"/>
              </a:rPr>
              <a:t>This Statement Ensures Transparency And Accuracy In Salary Disbursement Supporting Both The Employee And Employer In </a:t>
            </a:r>
            <a:r>
              <a:rPr lang="en-GB" dirty="0" err="1" smtClean="0">
                <a:latin typeface="Arial Black" pitchFamily="34" charset="0"/>
                <a:cs typeface="Times New Roman" pitchFamily="18" charset="0"/>
              </a:rPr>
              <a:t>Finacial</a:t>
            </a:r>
            <a:r>
              <a:rPr lang="en-GB" dirty="0" smtClean="0">
                <a:latin typeface="Arial Black" pitchFamily="34" charset="0"/>
                <a:cs typeface="Times New Roman" pitchFamily="18" charset="0"/>
              </a:rPr>
              <a:t> Planning.</a:t>
            </a:r>
          </a:p>
          <a:p>
            <a:endParaRPr lang="en-GB" sz="2000" dirty="0" smtClean="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375326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8680"/>
            <a:ext cx="8538360" cy="1039427"/>
          </a:xfrm>
        </p:spPr>
        <p:txBody>
          <a:bodyPr>
            <a:normAutofit fontScale="90000"/>
          </a:bodyPr>
          <a:lstStyle/>
          <a:p>
            <a:r>
              <a:rPr lang="en-GB" sz="3600" b="1" dirty="0">
                <a:latin typeface="Times New Roman" pitchFamily="18" charset="0"/>
                <a:cs typeface="Times New Roman" pitchFamily="18" charset="0"/>
              </a:rPr>
              <a:t>AGENDA</a:t>
            </a:r>
            <a:br>
              <a:rPr lang="en-GB" sz="3600" b="1"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467544" y="1844824"/>
            <a:ext cx="8229600" cy="4373563"/>
          </a:xfrm>
        </p:spPr>
        <p:txBody>
          <a:bodyPr/>
          <a:lstStyle/>
          <a:p>
            <a:r>
              <a:rPr lang="en-GB" dirty="0">
                <a:latin typeface="Cooper Black" pitchFamily="18" charset="0"/>
                <a:cs typeface="Times New Roman" pitchFamily="18" charset="0"/>
              </a:rPr>
              <a:t>1.Problem Statement</a:t>
            </a:r>
          </a:p>
          <a:p>
            <a:r>
              <a:rPr lang="en-GB" dirty="0">
                <a:latin typeface="Cooper Black" pitchFamily="18" charset="0"/>
                <a:cs typeface="Times New Roman" pitchFamily="18" charset="0"/>
              </a:rPr>
              <a:t>2.Project Overview</a:t>
            </a:r>
          </a:p>
          <a:p>
            <a:r>
              <a:rPr lang="en-GB" dirty="0">
                <a:latin typeface="Cooper Black" pitchFamily="18" charset="0"/>
                <a:cs typeface="Times New Roman" pitchFamily="18" charset="0"/>
              </a:rPr>
              <a:t>3.End Users</a:t>
            </a:r>
          </a:p>
          <a:p>
            <a:r>
              <a:rPr lang="en-GB" dirty="0">
                <a:latin typeface="Cooper Black" pitchFamily="18" charset="0"/>
                <a:cs typeface="Times New Roman" pitchFamily="18" charset="0"/>
              </a:rPr>
              <a:t>4.Our Solutions And Proposition</a:t>
            </a:r>
          </a:p>
          <a:p>
            <a:r>
              <a:rPr lang="en-GB" dirty="0">
                <a:latin typeface="Cooper Black" pitchFamily="18" charset="0"/>
                <a:cs typeface="Times New Roman" pitchFamily="18" charset="0"/>
              </a:rPr>
              <a:t>5.Dataset Description</a:t>
            </a:r>
          </a:p>
          <a:p>
            <a:r>
              <a:rPr lang="en-GB" dirty="0">
                <a:latin typeface="Cooper Black" pitchFamily="18" charset="0"/>
                <a:cs typeface="Times New Roman" pitchFamily="18" charset="0"/>
              </a:rPr>
              <a:t>6.Modelling  Approach</a:t>
            </a:r>
          </a:p>
          <a:p>
            <a:r>
              <a:rPr lang="en-GB" dirty="0">
                <a:latin typeface="Cooper Black" pitchFamily="18" charset="0"/>
                <a:cs typeface="Times New Roman" pitchFamily="18" charset="0"/>
              </a:rPr>
              <a:t>7.Results And Discussion</a:t>
            </a:r>
          </a:p>
          <a:p>
            <a:r>
              <a:rPr lang="en-GB" dirty="0">
                <a:latin typeface="Cooper Black" pitchFamily="18" charset="0"/>
                <a:cs typeface="Times New Roman" pitchFamily="18" charset="0"/>
              </a:rPr>
              <a:t>8.Conclusion</a:t>
            </a:r>
          </a:p>
          <a:p>
            <a:endParaRPr lang="en-IN" dirty="0"/>
          </a:p>
        </p:txBody>
      </p:sp>
    </p:spTree>
    <p:extLst>
      <p:ext uri="{BB962C8B-B14F-4D97-AF65-F5344CB8AC3E}">
        <p14:creationId xmlns:p14="http://schemas.microsoft.com/office/powerpoint/2010/main" val="3069650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260672" cy="1039427"/>
          </a:xfrm>
        </p:spPr>
        <p:txBody>
          <a:bodyPr>
            <a:normAutofit fontScale="90000"/>
          </a:bodyPr>
          <a:lstStyle/>
          <a:p>
            <a:r>
              <a:rPr lang="en-GB" sz="3600" b="1" dirty="0">
                <a:latin typeface="Times New Roman" pitchFamily="18" charset="0"/>
                <a:cs typeface="Times New Roman" pitchFamily="18" charset="0"/>
              </a:rPr>
              <a:t>PROBLEM STATEMENT</a:t>
            </a:r>
            <a:br>
              <a:rPr lang="en-GB" sz="3600" b="1" dirty="0">
                <a:latin typeface="Times New Roman" pitchFamily="18" charset="0"/>
                <a:cs typeface="Times New Roman" pitchFamily="18" charset="0"/>
              </a:rPr>
            </a:br>
            <a:endParaRPr lang="en-IN" dirty="0"/>
          </a:p>
        </p:txBody>
      </p:sp>
      <p:sp>
        <p:nvSpPr>
          <p:cNvPr id="3" name="Rectangle 2"/>
          <p:cNvSpPr/>
          <p:nvPr/>
        </p:nvSpPr>
        <p:spPr>
          <a:xfrm>
            <a:off x="1112176" y="2636912"/>
            <a:ext cx="7344816" cy="2031325"/>
          </a:xfrm>
          <a:prstGeom prst="rect">
            <a:avLst/>
          </a:prstGeom>
        </p:spPr>
        <p:txBody>
          <a:bodyPr wrap="square">
            <a:spAutoFit/>
          </a:bodyPr>
          <a:lstStyle/>
          <a:p>
            <a:r>
              <a:rPr lang="en-GB" dirty="0" smtClean="0">
                <a:latin typeface="Times New Roman" pitchFamily="18" charset="0"/>
                <a:cs typeface="Times New Roman" pitchFamily="18" charset="0"/>
              </a:rPr>
              <a:t> </a:t>
            </a:r>
            <a:r>
              <a:rPr lang="en-GB" dirty="0" smtClean="0">
                <a:latin typeface="Arial Black" pitchFamily="34" charset="0"/>
                <a:ea typeface="Segoe UI Black" pitchFamily="34" charset="0"/>
                <a:cs typeface="Times New Roman" pitchFamily="18" charset="0"/>
              </a:rPr>
              <a:t>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endParaRPr lang="en-IN" dirty="0">
              <a:latin typeface="Arial Black" pitchFamily="34" charset="0"/>
              <a:ea typeface="Segoe UI Black"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048" y="4509120"/>
            <a:ext cx="3816424" cy="2088232"/>
          </a:xfrm>
          <a:prstGeom prst="rect">
            <a:avLst/>
          </a:prstGeom>
          <a:ln>
            <a:noFill/>
          </a:ln>
          <a:effectLst>
            <a:softEdge rad="112500"/>
          </a:effectLst>
        </p:spPr>
      </p:pic>
    </p:spTree>
    <p:extLst>
      <p:ext uri="{BB962C8B-B14F-4D97-AF65-F5344CB8AC3E}">
        <p14:creationId xmlns:p14="http://schemas.microsoft.com/office/powerpoint/2010/main" val="285350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600" r="1400" b="5055"/>
          <a:stretch/>
        </p:blipFill>
        <p:spPr>
          <a:xfrm>
            <a:off x="251520" y="1861984"/>
            <a:ext cx="8692456" cy="4536504"/>
          </a:xfrm>
          <a:prstGeom prst="rect">
            <a:avLst/>
          </a:prstGeom>
        </p:spPr>
      </p:pic>
      <p:sp>
        <p:nvSpPr>
          <p:cNvPr id="3" name="Title 2"/>
          <p:cNvSpPr>
            <a:spLocks noGrp="1"/>
          </p:cNvSpPr>
          <p:nvPr>
            <p:ph type="title"/>
          </p:nvPr>
        </p:nvSpPr>
        <p:spPr/>
        <p:txBody>
          <a:bodyPr>
            <a:normAutofit fontScale="90000"/>
          </a:bodyPr>
          <a:lstStyle/>
          <a:p>
            <a:r>
              <a:rPr lang="en-GB" sz="3600" b="1" dirty="0" smtClean="0">
                <a:latin typeface="Times New Roman" pitchFamily="18" charset="0"/>
                <a:cs typeface="Times New Roman" pitchFamily="18" charset="0"/>
              </a:rPr>
              <a:t/>
            </a:r>
            <a:br>
              <a:rPr lang="en-GB" sz="3600" b="1" dirty="0" smtClean="0">
                <a:latin typeface="Times New Roman" pitchFamily="18" charset="0"/>
                <a:cs typeface="Times New Roman" pitchFamily="18" charset="0"/>
              </a:rPr>
            </a:br>
            <a:r>
              <a:rPr lang="en-GB" sz="3600" b="1" dirty="0" smtClean="0">
                <a:latin typeface="Times New Roman" pitchFamily="18" charset="0"/>
                <a:cs typeface="Times New Roman" pitchFamily="18" charset="0"/>
              </a:rPr>
              <a:t>Salary </a:t>
            </a:r>
            <a:r>
              <a:rPr lang="en-GB" sz="3600" b="1" dirty="0">
                <a:latin typeface="Times New Roman" pitchFamily="18" charset="0"/>
                <a:cs typeface="Times New Roman" pitchFamily="18" charset="0"/>
              </a:rPr>
              <a:t>process</a:t>
            </a:r>
            <a:br>
              <a:rPr lang="en-GB" sz="3600" b="1" dirty="0">
                <a:latin typeface="Times New Roman" pitchFamily="18" charset="0"/>
                <a:cs typeface="Times New Roman" pitchFamily="18" charset="0"/>
              </a:rPr>
            </a:br>
            <a:endParaRPr lang="en-IN" dirty="0"/>
          </a:p>
        </p:txBody>
      </p:sp>
    </p:spTree>
    <p:extLst>
      <p:ext uri="{BB962C8B-B14F-4D97-AF65-F5344CB8AC3E}">
        <p14:creationId xmlns:p14="http://schemas.microsoft.com/office/powerpoint/2010/main" val="104794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b="1" dirty="0" smtClean="0"/>
              <a:t/>
            </a:r>
            <a:br>
              <a:rPr lang="en-GB" sz="3600" b="1" dirty="0" smtClean="0"/>
            </a:br>
            <a:r>
              <a:rPr lang="en-GB" sz="3600" b="1" dirty="0" smtClean="0"/>
              <a:t>OUR </a:t>
            </a:r>
            <a:r>
              <a:rPr lang="en-GB" sz="3600" b="1" dirty="0"/>
              <a:t>SOLUTION AND ITS VALUE PROPOSITION</a:t>
            </a:r>
            <a:br>
              <a:rPr lang="en-GB" sz="3600" b="1" dirty="0"/>
            </a:br>
            <a:endParaRPr lang="en-IN" dirty="0"/>
          </a:p>
        </p:txBody>
      </p:sp>
      <p:sp>
        <p:nvSpPr>
          <p:cNvPr id="3" name="Rectangle 2"/>
          <p:cNvSpPr/>
          <p:nvPr/>
        </p:nvSpPr>
        <p:spPr>
          <a:xfrm>
            <a:off x="1187624" y="2492896"/>
            <a:ext cx="6768752" cy="1754326"/>
          </a:xfrm>
          <a:prstGeom prst="rect">
            <a:avLst/>
          </a:prstGeom>
        </p:spPr>
        <p:txBody>
          <a:bodyPr wrap="square">
            <a:spAutoFit/>
          </a:bodyPr>
          <a:lstStyle/>
          <a:p>
            <a:pPr marL="285750" indent="-285750">
              <a:lnSpc>
                <a:spcPct val="150000"/>
              </a:lnSpc>
              <a:buFont typeface="Wingdings" pitchFamily="2" charset="2"/>
              <a:buChar char="§"/>
            </a:pPr>
            <a:r>
              <a:rPr lang="en-GB" dirty="0" smtClean="0">
                <a:latin typeface="Arial Black" pitchFamily="34" charset="0"/>
              </a:rPr>
              <a:t>CONDITIONAL FORMATTING – MISSING VALUES</a:t>
            </a:r>
          </a:p>
          <a:p>
            <a:pPr marL="285750" indent="-285750">
              <a:lnSpc>
                <a:spcPct val="150000"/>
              </a:lnSpc>
              <a:buFont typeface="Wingdings" pitchFamily="2" charset="2"/>
              <a:buChar char="§"/>
            </a:pPr>
            <a:r>
              <a:rPr lang="en-GB" dirty="0" smtClean="0">
                <a:latin typeface="Arial Black" pitchFamily="34" charset="0"/>
              </a:rPr>
              <a:t>FILTER-FILTER OUT MISSING  VALUES</a:t>
            </a:r>
          </a:p>
          <a:p>
            <a:pPr marL="285750" indent="-285750">
              <a:lnSpc>
                <a:spcPct val="150000"/>
              </a:lnSpc>
              <a:buFont typeface="Wingdings" pitchFamily="2" charset="2"/>
              <a:buChar char="§"/>
            </a:pPr>
            <a:r>
              <a:rPr lang="en-GB" dirty="0" smtClean="0">
                <a:latin typeface="Arial Black" pitchFamily="34" charset="0"/>
              </a:rPr>
              <a:t>PIVOT TABLE- SUMMARY OF DATA</a:t>
            </a:r>
          </a:p>
          <a:p>
            <a:pPr marL="285750" indent="-285750">
              <a:lnSpc>
                <a:spcPct val="150000"/>
              </a:lnSpc>
              <a:buFont typeface="Wingdings" pitchFamily="2" charset="2"/>
              <a:buChar char="§"/>
            </a:pPr>
            <a:r>
              <a:rPr lang="en-GB" dirty="0" smtClean="0">
                <a:latin typeface="Arial Black" pitchFamily="34" charset="0"/>
              </a:rPr>
              <a:t>GRAPH- DATA VISUALISATION</a:t>
            </a:r>
            <a:endParaRPr lang="en-GB" dirty="0" smtClean="0">
              <a:latin typeface="Arial Black" pitchFamily="34"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8578" t="3066" r="9664" b="1600"/>
          <a:stretch/>
        </p:blipFill>
        <p:spPr>
          <a:xfrm>
            <a:off x="3995936" y="4365104"/>
            <a:ext cx="4680520" cy="2304256"/>
          </a:xfrm>
          <a:prstGeom prst="rect">
            <a:avLst/>
          </a:prstGeom>
          <a:ln>
            <a:noFill/>
          </a:ln>
          <a:effectLst>
            <a:softEdge rad="112500"/>
          </a:effectLst>
        </p:spPr>
      </p:pic>
    </p:spTree>
    <p:extLst>
      <p:ext uri="{BB962C8B-B14F-4D97-AF65-F5344CB8AC3E}">
        <p14:creationId xmlns:p14="http://schemas.microsoft.com/office/powerpoint/2010/main" val="3518378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b="1" dirty="0" smtClean="0"/>
              <a:t/>
            </a:r>
            <a:br>
              <a:rPr lang="en-GB" sz="3600" b="1" dirty="0" smtClean="0"/>
            </a:br>
            <a:r>
              <a:rPr lang="en-GB" sz="3600" b="1" dirty="0" smtClean="0"/>
              <a:t>DATA </a:t>
            </a:r>
            <a:r>
              <a:rPr lang="en-GB" sz="3600" b="1" dirty="0"/>
              <a:t>SET DESCRIPTION</a:t>
            </a:r>
            <a:br>
              <a:rPr lang="en-GB" sz="3600" b="1" dirty="0"/>
            </a:br>
            <a:endParaRPr lang="en-IN" dirty="0"/>
          </a:p>
        </p:txBody>
      </p:sp>
      <p:sp>
        <p:nvSpPr>
          <p:cNvPr id="3" name="Rectangle 2"/>
          <p:cNvSpPr/>
          <p:nvPr/>
        </p:nvSpPr>
        <p:spPr>
          <a:xfrm>
            <a:off x="1331640" y="2400328"/>
            <a:ext cx="4878288" cy="2308324"/>
          </a:xfrm>
          <a:prstGeom prst="rect">
            <a:avLst/>
          </a:prstGeom>
        </p:spPr>
        <p:txBody>
          <a:bodyPr wrap="square">
            <a:spAutoFit/>
          </a:bodyPr>
          <a:lstStyle/>
          <a:p>
            <a:pPr marL="285750" indent="-285750">
              <a:buFont typeface="Wingdings" pitchFamily="2" charset="2"/>
              <a:buChar char="Ø"/>
            </a:pPr>
            <a:r>
              <a:rPr lang="en-GB" dirty="0" smtClean="0">
                <a:latin typeface="Arial Black" pitchFamily="34" charset="0"/>
                <a:cs typeface="Times New Roman" pitchFamily="18" charset="0"/>
              </a:rPr>
              <a:t>Employee Data Set –  </a:t>
            </a:r>
            <a:r>
              <a:rPr lang="en-GB" dirty="0" err="1" smtClean="0">
                <a:latin typeface="Arial Black" pitchFamily="34" charset="0"/>
                <a:cs typeface="Times New Roman" pitchFamily="18" charset="0"/>
              </a:rPr>
              <a:t>Kaggle</a:t>
            </a:r>
            <a:endParaRPr lang="en-GB" dirty="0" smtClean="0">
              <a:latin typeface="Arial Black" pitchFamily="34" charset="0"/>
              <a:cs typeface="Times New Roman" pitchFamily="18" charset="0"/>
            </a:endParaRPr>
          </a:p>
          <a:p>
            <a:pPr marL="285750" indent="-285750">
              <a:buFont typeface="Wingdings" pitchFamily="2" charset="2"/>
              <a:buChar char="Ø"/>
            </a:pPr>
            <a:r>
              <a:rPr lang="en-GB" dirty="0" smtClean="0">
                <a:latin typeface="Arial Black" pitchFamily="34" charset="0"/>
                <a:cs typeface="Times New Roman" pitchFamily="18" charset="0"/>
              </a:rPr>
              <a:t>Features- 21 </a:t>
            </a:r>
          </a:p>
          <a:p>
            <a:pPr marL="285750" indent="-285750">
              <a:buFont typeface="Wingdings" pitchFamily="2" charset="2"/>
              <a:buChar char="Ø"/>
            </a:pPr>
            <a:r>
              <a:rPr lang="en-GB" dirty="0" smtClean="0">
                <a:latin typeface="Arial Black" pitchFamily="34" charset="0"/>
                <a:cs typeface="Times New Roman" pitchFamily="18" charset="0"/>
              </a:rPr>
              <a:t>Considered-7</a:t>
            </a:r>
          </a:p>
          <a:p>
            <a:pPr marL="285750" indent="-285750">
              <a:buFont typeface="Wingdings" pitchFamily="2" charset="2"/>
              <a:buChar char="Ø"/>
            </a:pPr>
            <a:r>
              <a:rPr lang="en-GB" dirty="0" smtClean="0">
                <a:latin typeface="Arial Black" pitchFamily="34" charset="0"/>
                <a:cs typeface="Times New Roman" pitchFamily="18" charset="0"/>
              </a:rPr>
              <a:t>Name- Text</a:t>
            </a:r>
          </a:p>
          <a:p>
            <a:pPr marL="285750" indent="-285750">
              <a:buFont typeface="Wingdings" pitchFamily="2" charset="2"/>
              <a:buChar char="Ø"/>
            </a:pPr>
            <a:r>
              <a:rPr lang="en-GB" dirty="0" smtClean="0">
                <a:latin typeface="Arial Black" pitchFamily="34" charset="0"/>
                <a:cs typeface="Times New Roman" pitchFamily="18" charset="0"/>
              </a:rPr>
              <a:t>Provident Fund-numerical</a:t>
            </a:r>
          </a:p>
          <a:p>
            <a:pPr marL="285750" indent="-285750">
              <a:buFont typeface="Wingdings" pitchFamily="2" charset="2"/>
              <a:buChar char="Ø"/>
            </a:pPr>
            <a:r>
              <a:rPr lang="en-GB" dirty="0" smtClean="0">
                <a:latin typeface="Arial Black" pitchFamily="34" charset="0"/>
                <a:cs typeface="Times New Roman" pitchFamily="18" charset="0"/>
              </a:rPr>
              <a:t>D.A- Numerical</a:t>
            </a:r>
          </a:p>
          <a:p>
            <a:pPr marL="285750" indent="-285750">
              <a:buFont typeface="Wingdings" pitchFamily="2" charset="2"/>
              <a:buChar char="Ø"/>
            </a:pPr>
            <a:r>
              <a:rPr lang="en-GB" dirty="0" smtClean="0">
                <a:latin typeface="Arial Black" pitchFamily="34" charset="0"/>
                <a:cs typeface="Times New Roman" pitchFamily="18" charset="0"/>
              </a:rPr>
              <a:t>Gross Salary- Numerical</a:t>
            </a:r>
          </a:p>
          <a:p>
            <a:pPr marL="285750" indent="-285750">
              <a:buFont typeface="Wingdings" pitchFamily="2" charset="2"/>
              <a:buChar char="Ø"/>
            </a:pPr>
            <a:r>
              <a:rPr lang="en-GB" dirty="0" smtClean="0">
                <a:latin typeface="Arial Black" pitchFamily="34" charset="0"/>
                <a:cs typeface="Times New Roman" pitchFamily="18" charset="0"/>
              </a:rPr>
              <a:t>Net Salary- Numerical</a:t>
            </a:r>
            <a:endParaRPr lang="en-GB" dirty="0">
              <a:latin typeface="Arial Black" pitchFamily="34" charset="0"/>
              <a:cs typeface="Times New Roman" pitchFamily="18" charset="0"/>
            </a:endParaRPr>
          </a:p>
        </p:txBody>
      </p:sp>
    </p:spTree>
    <p:extLst>
      <p:ext uri="{BB962C8B-B14F-4D97-AF65-F5344CB8AC3E}">
        <p14:creationId xmlns:p14="http://schemas.microsoft.com/office/powerpoint/2010/main" val="668386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b="1" dirty="0" smtClean="0">
                <a:latin typeface="Times New Roman" pitchFamily="18" charset="0"/>
                <a:cs typeface="Times New Roman" pitchFamily="18" charset="0"/>
              </a:rPr>
              <a:t/>
            </a:r>
            <a:br>
              <a:rPr lang="en-GB" sz="3600" b="1" dirty="0" smtClean="0">
                <a:latin typeface="Times New Roman" pitchFamily="18" charset="0"/>
                <a:cs typeface="Times New Roman" pitchFamily="18" charset="0"/>
              </a:rPr>
            </a:br>
            <a:r>
              <a:rPr lang="en-GB" sz="3600" b="1" dirty="0">
                <a:latin typeface="Times New Roman" pitchFamily="18" charset="0"/>
                <a:cs typeface="Times New Roman" pitchFamily="18" charset="0"/>
              </a:rPr>
              <a:t>MODELLING</a:t>
            </a:r>
            <a:br>
              <a:rPr lang="en-GB" sz="3600" b="1" dirty="0">
                <a:latin typeface="Times New Roman" pitchFamily="18" charset="0"/>
                <a:cs typeface="Times New Roman" pitchFamily="18" charset="0"/>
              </a:rPr>
            </a:br>
            <a:endParaRPr lang="en-IN" dirty="0"/>
          </a:p>
        </p:txBody>
      </p:sp>
      <p:sp>
        <p:nvSpPr>
          <p:cNvPr id="3" name="Rectangle 2"/>
          <p:cNvSpPr/>
          <p:nvPr/>
        </p:nvSpPr>
        <p:spPr>
          <a:xfrm>
            <a:off x="2286000" y="2828836"/>
            <a:ext cx="4950296" cy="369332"/>
          </a:xfrm>
          <a:prstGeom prst="rect">
            <a:avLst/>
          </a:prstGeom>
        </p:spPr>
        <p:txBody>
          <a:bodyPr wrap="square">
            <a:spAutoFit/>
          </a:bodyPr>
          <a:lstStyle/>
          <a:p>
            <a:endParaRPr lang="en-GB" b="1" dirty="0"/>
          </a:p>
        </p:txBody>
      </p:sp>
      <p:sp>
        <p:nvSpPr>
          <p:cNvPr id="5" name="Rectangle 4"/>
          <p:cNvSpPr/>
          <p:nvPr/>
        </p:nvSpPr>
        <p:spPr>
          <a:xfrm>
            <a:off x="2339752" y="1988840"/>
            <a:ext cx="5256584" cy="4524315"/>
          </a:xfrm>
          <a:prstGeom prst="rect">
            <a:avLst/>
          </a:prstGeom>
        </p:spPr>
        <p:txBody>
          <a:bodyPr wrap="square">
            <a:spAutoFit/>
          </a:bodyPr>
          <a:lstStyle/>
          <a:p>
            <a:pPr>
              <a:buFont typeface="Arial" pitchFamily="34" charset="0"/>
              <a:buChar char="•"/>
            </a:pPr>
            <a:r>
              <a:rPr lang="en-GB" dirty="0" smtClean="0">
                <a:latin typeface="Times New Roman" pitchFamily="18" charset="0"/>
                <a:cs typeface="Times New Roman" pitchFamily="18" charset="0"/>
              </a:rPr>
              <a:t> </a:t>
            </a:r>
            <a:r>
              <a:rPr lang="en-GB" dirty="0" smtClean="0">
                <a:latin typeface="Arial Black" pitchFamily="34" charset="0"/>
                <a:cs typeface="Times New Roman" pitchFamily="18" charset="0"/>
              </a:rPr>
              <a:t>DATA COOLLECTION</a:t>
            </a:r>
          </a:p>
          <a:p>
            <a:r>
              <a:rPr lang="en-GB" dirty="0" smtClean="0">
                <a:latin typeface="Arial Black" pitchFamily="34" charset="0"/>
                <a:cs typeface="Times New Roman" pitchFamily="18" charset="0"/>
              </a:rPr>
              <a:t>          Download </a:t>
            </a:r>
            <a:r>
              <a:rPr lang="en-GB" dirty="0" err="1" smtClean="0">
                <a:latin typeface="Arial Black" pitchFamily="34" charset="0"/>
                <a:cs typeface="Times New Roman" pitchFamily="18" charset="0"/>
              </a:rPr>
              <a:t>kaggle</a:t>
            </a:r>
            <a:endParaRPr lang="en-GB" dirty="0" smtClean="0">
              <a:latin typeface="Arial Black" pitchFamily="34" charset="0"/>
              <a:cs typeface="Times New Roman" pitchFamily="18" charset="0"/>
            </a:endParaRPr>
          </a:p>
          <a:p>
            <a:r>
              <a:rPr lang="en-GB" dirty="0" smtClean="0">
                <a:latin typeface="Arial Black" pitchFamily="34" charset="0"/>
                <a:cs typeface="Times New Roman" pitchFamily="18" charset="0"/>
              </a:rPr>
              <a:t>          </a:t>
            </a:r>
            <a:r>
              <a:rPr lang="en-GB" dirty="0" err="1" smtClean="0">
                <a:latin typeface="Arial Black" pitchFamily="34" charset="0"/>
                <a:cs typeface="Times New Roman" pitchFamily="18" charset="0"/>
              </a:rPr>
              <a:t>Edunet</a:t>
            </a:r>
            <a:r>
              <a:rPr lang="en-GB" dirty="0" smtClean="0">
                <a:latin typeface="Arial Black" pitchFamily="34" charset="0"/>
                <a:cs typeface="Times New Roman" pitchFamily="18" charset="0"/>
              </a:rPr>
              <a:t> dashboard- file download</a:t>
            </a:r>
          </a:p>
          <a:p>
            <a:endParaRPr lang="en-GB" dirty="0" smtClean="0">
              <a:latin typeface="Arial Black" pitchFamily="34" charset="0"/>
              <a:cs typeface="Times New Roman" pitchFamily="18" charset="0"/>
            </a:endParaRPr>
          </a:p>
          <a:p>
            <a:pPr marL="285750" indent="-285750">
              <a:buFont typeface="Arial" pitchFamily="34" charset="0"/>
              <a:buChar char="•"/>
            </a:pPr>
            <a:r>
              <a:rPr lang="en-GB" dirty="0" smtClean="0">
                <a:latin typeface="Arial Black" pitchFamily="34" charset="0"/>
                <a:cs typeface="Times New Roman" pitchFamily="18" charset="0"/>
              </a:rPr>
              <a:t>FEATURES COLLECTION</a:t>
            </a:r>
          </a:p>
          <a:p>
            <a:pPr marL="342900" indent="-342900"/>
            <a:r>
              <a:rPr lang="en-GB" dirty="0" smtClean="0">
                <a:latin typeface="Arial Black" pitchFamily="34" charset="0"/>
                <a:cs typeface="Times New Roman" pitchFamily="18" charset="0"/>
              </a:rPr>
              <a:t>          </a:t>
            </a:r>
            <a:r>
              <a:rPr lang="en-GB" dirty="0" smtClean="0">
                <a:latin typeface="Arial Black" pitchFamily="34" charset="0"/>
                <a:cs typeface="Times New Roman" pitchFamily="18" charset="0"/>
              </a:rPr>
              <a:t>1.Employees name</a:t>
            </a:r>
          </a:p>
          <a:p>
            <a:pPr marL="342900" indent="-342900"/>
            <a:r>
              <a:rPr lang="en-GB" dirty="0" smtClean="0">
                <a:latin typeface="Arial Black" pitchFamily="34" charset="0"/>
                <a:cs typeface="Times New Roman" pitchFamily="18" charset="0"/>
              </a:rPr>
              <a:t>          2.Basic salary</a:t>
            </a:r>
          </a:p>
          <a:p>
            <a:pPr marL="342900" indent="-342900"/>
            <a:r>
              <a:rPr lang="en-GB" dirty="0" smtClean="0">
                <a:latin typeface="Arial Black" pitchFamily="34" charset="0"/>
                <a:cs typeface="Times New Roman" pitchFamily="18" charset="0"/>
              </a:rPr>
              <a:t>          3.Dearness allowance</a:t>
            </a:r>
          </a:p>
          <a:p>
            <a:pPr marL="342900" indent="-342900"/>
            <a:r>
              <a:rPr lang="en-GB" dirty="0" smtClean="0">
                <a:latin typeface="Arial Black" pitchFamily="34" charset="0"/>
                <a:cs typeface="Times New Roman" pitchFamily="18" charset="0"/>
              </a:rPr>
              <a:t>          4.Travelling allowance</a:t>
            </a:r>
          </a:p>
          <a:p>
            <a:pPr marL="342900" indent="-342900"/>
            <a:r>
              <a:rPr lang="en-GB" dirty="0" smtClean="0">
                <a:latin typeface="Arial Black" pitchFamily="34" charset="0"/>
                <a:cs typeface="Times New Roman" pitchFamily="18" charset="0"/>
              </a:rPr>
              <a:t>          5.Gross salary</a:t>
            </a:r>
          </a:p>
          <a:p>
            <a:pPr marL="342900" indent="-342900"/>
            <a:r>
              <a:rPr lang="en-GB" dirty="0" smtClean="0">
                <a:latin typeface="Arial Black" pitchFamily="34" charset="0"/>
                <a:cs typeface="Times New Roman" pitchFamily="18" charset="0"/>
              </a:rPr>
              <a:t>          6.Provident fund</a:t>
            </a:r>
          </a:p>
          <a:p>
            <a:pPr marL="342900" indent="-342900"/>
            <a:r>
              <a:rPr lang="en-GB" dirty="0" smtClean="0">
                <a:latin typeface="Arial Black" pitchFamily="34" charset="0"/>
                <a:cs typeface="Times New Roman" pitchFamily="18" charset="0"/>
              </a:rPr>
              <a:t>          7.Net salary</a:t>
            </a:r>
          </a:p>
          <a:p>
            <a:pPr marL="342900" indent="-342900"/>
            <a:r>
              <a:rPr lang="en-GB" dirty="0" smtClean="0">
                <a:latin typeface="Arial Black" pitchFamily="34" charset="0"/>
                <a:cs typeface="Times New Roman" pitchFamily="18" charset="0"/>
              </a:rPr>
              <a:t> </a:t>
            </a:r>
          </a:p>
          <a:p>
            <a:pPr marL="342900" indent="-342900">
              <a:buFont typeface="Arial" pitchFamily="34" charset="0"/>
              <a:buChar char="•"/>
            </a:pPr>
            <a:r>
              <a:rPr lang="en-GB" dirty="0" smtClean="0">
                <a:latin typeface="Arial Black" pitchFamily="34" charset="0"/>
                <a:cs typeface="Times New Roman" pitchFamily="18" charset="0"/>
              </a:rPr>
              <a:t>USING PIVOT TABLE </a:t>
            </a:r>
          </a:p>
          <a:p>
            <a:pPr marL="342900" indent="-342900">
              <a:buFont typeface="Arial" pitchFamily="34" charset="0"/>
              <a:buChar char="•"/>
            </a:pPr>
            <a:r>
              <a:rPr lang="en-GB" dirty="0" smtClean="0">
                <a:latin typeface="Arial Black" pitchFamily="34" charset="0"/>
                <a:cs typeface="Times New Roman" pitchFamily="18" charset="0"/>
              </a:rPr>
              <a:t>GRAPH FOR SUMMARY</a:t>
            </a:r>
          </a:p>
          <a:p>
            <a:pPr marL="342900" indent="-342900"/>
            <a:r>
              <a:rPr lang="en-GB" dirty="0" smtClean="0">
                <a:latin typeface="Times New Roman" pitchFamily="18" charset="0"/>
                <a:cs typeface="Times New Roman" pitchFamily="18" charset="0"/>
              </a:rPr>
              <a:t> </a:t>
            </a:r>
            <a:endParaRPr lang="en-GB"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17004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b="1" dirty="0" smtClean="0">
                <a:latin typeface="Times New Roman" pitchFamily="18" charset="0"/>
                <a:cs typeface="Times New Roman" pitchFamily="18" charset="0"/>
              </a:rPr>
              <a:t/>
            </a:r>
            <a:br>
              <a:rPr lang="en-GB" sz="3600" b="1" dirty="0" smtClean="0">
                <a:latin typeface="Times New Roman" pitchFamily="18" charset="0"/>
                <a:cs typeface="Times New Roman" pitchFamily="18" charset="0"/>
              </a:rPr>
            </a:br>
            <a:r>
              <a:rPr lang="en-GB" sz="3600" b="1" dirty="0" smtClean="0">
                <a:latin typeface="Times New Roman" pitchFamily="18" charset="0"/>
                <a:cs typeface="Times New Roman" pitchFamily="18" charset="0"/>
              </a:rPr>
              <a:t>THE </a:t>
            </a:r>
            <a:r>
              <a:rPr lang="en-GB" sz="3600" b="1" dirty="0">
                <a:latin typeface="Times New Roman" pitchFamily="18" charset="0"/>
                <a:cs typeface="Times New Roman" pitchFamily="18" charset="0"/>
              </a:rPr>
              <a:t>“ WOW ” IN OUR SOLUTION</a:t>
            </a:r>
            <a:br>
              <a:rPr lang="en-GB" sz="3600" b="1" dirty="0">
                <a:latin typeface="Times New Roman" pitchFamily="18" charset="0"/>
                <a:cs typeface="Times New Roman" pitchFamily="18" charset="0"/>
              </a:rPr>
            </a:br>
            <a:endParaRPr lang="en-IN" dirty="0"/>
          </a:p>
        </p:txBody>
      </p:sp>
      <p:sp>
        <p:nvSpPr>
          <p:cNvPr id="3" name="Rectangle 2"/>
          <p:cNvSpPr/>
          <p:nvPr/>
        </p:nvSpPr>
        <p:spPr>
          <a:xfrm>
            <a:off x="1547664" y="2967335"/>
            <a:ext cx="6264696" cy="923330"/>
          </a:xfrm>
          <a:prstGeom prst="rect">
            <a:avLst/>
          </a:prstGeom>
        </p:spPr>
        <p:txBody>
          <a:bodyPr wrap="square">
            <a:spAutoFit/>
          </a:bodyPr>
          <a:lstStyle/>
          <a:p>
            <a:r>
              <a:rPr lang="en-GB" dirty="0" smtClean="0">
                <a:latin typeface="Arial Black" pitchFamily="34" charset="0"/>
                <a:cs typeface="Times New Roman" pitchFamily="18" charset="0"/>
              </a:rPr>
              <a:t>=SALARY IFS(G2&gt;=47140, “ VERY HIGH”,G10&gt;=</a:t>
            </a:r>
            <a:r>
              <a:rPr lang="en-GB" dirty="0">
                <a:latin typeface="Arial Black" pitchFamily="34" charset="0"/>
                <a:cs typeface="Times New Roman" pitchFamily="18" charset="0"/>
              </a:rPr>
              <a:t>3</a:t>
            </a:r>
            <a:r>
              <a:rPr lang="en-GB" dirty="0" smtClean="0">
                <a:latin typeface="Arial Black" pitchFamily="34" charset="0"/>
                <a:cs typeface="Times New Roman" pitchFamily="18" charset="0"/>
              </a:rPr>
              <a:t>, “HIGH”,G10&gt;=8, “LOW”)</a:t>
            </a:r>
          </a:p>
          <a:p>
            <a:endParaRPr lang="en-GB" b="1" dirty="0">
              <a:latin typeface="Arial Black" pitchFamily="34" charset="0"/>
            </a:endParaRPr>
          </a:p>
        </p:txBody>
      </p:sp>
    </p:spTree>
    <p:extLst>
      <p:ext uri="{BB962C8B-B14F-4D97-AF65-F5344CB8AC3E}">
        <p14:creationId xmlns:p14="http://schemas.microsoft.com/office/powerpoint/2010/main" val="3851007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b="1" dirty="0" smtClean="0"/>
              <a:t/>
            </a:r>
            <a:br>
              <a:rPr lang="en-GB" sz="3600" b="1" dirty="0" smtClean="0"/>
            </a:br>
            <a:r>
              <a:rPr lang="en-GB" sz="3600" b="1" dirty="0" smtClean="0"/>
              <a:t>RESULTS</a:t>
            </a:r>
            <a:r>
              <a:rPr lang="en-GB" sz="3600" b="1" dirty="0"/>
              <a:t/>
            </a:r>
            <a:br>
              <a:rPr lang="en-GB" sz="3600" b="1" dirty="0"/>
            </a:br>
            <a:endParaRPr lang="en-IN" dirty="0"/>
          </a:p>
        </p:txBody>
      </p:sp>
      <p:pic>
        <p:nvPicPr>
          <p:cNvPr id="4" name="Picture 3"/>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132856"/>
            <a:ext cx="7632848"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5867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68</TotalTime>
  <Words>262</Words>
  <Application>Microsoft Office PowerPoint</Application>
  <PresentationFormat>On-screen Show (4:3)</PresentationFormat>
  <Paragraphs>62</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Apothecary</vt:lpstr>
      <vt:lpstr>  EMPLOYEES  SALARY ANALYSIS USING EXCEl</vt:lpstr>
      <vt:lpstr>AGENDA </vt:lpstr>
      <vt:lpstr>PROBLEM STATEMENT </vt:lpstr>
      <vt:lpstr> Salary process </vt:lpstr>
      <vt:lpstr> OUR SOLUTION AND ITS VALUE PROPOSITION </vt:lpstr>
      <vt:lpstr> DATA SET DESCRIPTION </vt:lpstr>
      <vt:lpstr> MODELLING </vt:lpstr>
      <vt:lpstr> THE “ WOW ” IN OUR SOLUTION </vt:lpstr>
      <vt:lpstr> RESULTS </vt:lpstr>
      <vt:lpstr> 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SALARY ANALYSIS USING EXCEl</dc:title>
  <dc:creator>Admin</dc:creator>
  <cp:lastModifiedBy>Admin</cp:lastModifiedBy>
  <cp:revision>8</cp:revision>
  <dcterms:created xsi:type="dcterms:W3CDTF">2024-08-30T16:29:50Z</dcterms:created>
  <dcterms:modified xsi:type="dcterms:W3CDTF">2024-08-30T17:38:23Z</dcterms:modified>
</cp:coreProperties>
</file>