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63" r:id="rId4"/>
    <p:sldId id="270" r:id="rId5"/>
    <p:sldId id="260" r:id="rId6"/>
    <p:sldId id="271" r:id="rId7"/>
    <p:sldId id="272" r:id="rId8"/>
  </p:sldIdLst>
  <p:sldSz cx="12192000" cy="6858000"/>
  <p:notesSz cx="6858000" cy="9144000"/>
  <p:embeddedFontLst>
    <p:embeddedFont>
      <p:font typeface="FSRAILWAYTT Bold" panose="020B0604020202020204" charset="0"/>
      <p:regular r:id="rId10"/>
    </p:embeddedFont>
    <p:embeddedFont>
      <p:font typeface="Montserrat" panose="00000500000000000000" pitchFamily="2" charset="-52"/>
      <p:regular r:id="rId11"/>
      <p:bold r:id="rId12"/>
      <p:italic r:id="rId13"/>
      <p:boldItalic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300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7" pos="688" userDrawn="1">
          <p15:clr>
            <a:srgbClr val="A4A3A4"/>
          </p15:clr>
        </p15:guide>
        <p15:guide id="8" pos="6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09"/>
    <a:srgbClr val="F39200"/>
    <a:srgbClr val="84BF42"/>
    <a:srgbClr val="A7CE75"/>
    <a:srgbClr val="587DFF"/>
    <a:srgbClr val="F3F2F1"/>
    <a:srgbClr val="E6E6E6"/>
    <a:srgbClr val="0F71B8"/>
    <a:srgbClr val="F2E318"/>
    <a:srgbClr val="BE1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  <p:guide pos="325"/>
        <p:guide pos="7355"/>
        <p:guide orient="horz" pos="300"/>
        <p:guide orient="horz" pos="4020"/>
        <p:guide pos="688"/>
        <p:guide pos="6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4F698-81D8-431C-92CE-CB941EECEB9E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2C8B5-F23E-4F87-8844-3261B9E8D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72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0C51-BB05-4058-9929-3AC9BCE94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FA3C81-0043-4251-970F-05FEDB538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9EEEAC-DF4D-4017-973B-26B2DCAF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156-F0EF-4031-8046-4A9AA774C41D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27A35A-4332-4F53-B875-0CB95F00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7A78BC-313E-4A57-99DE-8380F75A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9AC8-EBFC-43E6-B1C9-A6AD7458A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85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A9DE4-BD48-402D-A18C-B2C43885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4E8C23-74C2-47D6-A1E4-4A7B65AAE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4E2C03-3F40-4526-916B-C88B8940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156-F0EF-4031-8046-4A9AA774C41D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1DF065-9C49-4A23-9986-C7DFB256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4F32A5-16F8-4F19-9D72-3BE36B30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9AC8-EBFC-43E6-B1C9-A6AD7458A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09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82C733-D398-4284-AAA8-BCCB9816F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8DC351-3D3E-4493-9AF2-909998479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797B09-6A38-4E84-B10A-F35F78BA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156-F0EF-4031-8046-4A9AA774C41D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D34007-B7C2-4EFE-997E-672B61C2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27756F-6085-47DC-894C-360FAA75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9AC8-EBFC-43E6-B1C9-A6AD7458A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57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BEA57-B557-4FB7-A219-2FD97855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3935E5-28A0-4262-863A-82F24C2D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A0102A-3C40-4D79-B9B2-05A248F9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156-F0EF-4031-8046-4A9AA774C41D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8CF06D-2B05-4382-80C3-EBE4E14B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8F34B4-9DCF-454D-B8EF-E55B5B3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9AC8-EBFC-43E6-B1C9-A6AD7458A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49C3D-1CF2-4BBE-A36E-83B8843F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DCE99C-215C-4492-B8CC-D5ECAD6C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9C991A-2582-4EBB-8119-7E29E059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156-F0EF-4031-8046-4A9AA774C41D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E7C33-3631-4152-AFDD-B317DB45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A6EA01-BFDA-4F5C-BC76-641BDB84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9AC8-EBFC-43E6-B1C9-A6AD7458A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81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27951-99AF-46F6-AF6A-41F2B13E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A7D59C-E2E5-47F7-B252-415A6096D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779353-FAEC-43AD-BA8A-355FB98D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B37670-E246-4C16-A66B-FF333FA9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156-F0EF-4031-8046-4A9AA774C41D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B2EB78-8656-4A7A-8B4E-CF8A6698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2FD5BC-4083-4CFF-B76F-87F13307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9AC8-EBFC-43E6-B1C9-A6AD7458A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44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50767-445C-4296-90D7-EC7B1A6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A92BDA-460C-4CF6-A18C-EEC88C899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D94A3B-0AC4-4DD8-B2BB-89BC88C1B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A1C180-2B11-4D6C-9654-78E7E33A8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D1EC19-6EF0-42D4-A3C9-F4360EE8B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F641C6-5D36-4CC3-A308-16CE0966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156-F0EF-4031-8046-4A9AA774C41D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3ACC8A-B67E-443C-AD17-CA684D30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47546C-09C8-46B4-BCAC-B3335E4D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9AC8-EBFC-43E6-B1C9-A6AD7458A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98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78428-79F1-46BE-81B9-8B586A52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D8470A-97AB-45F7-9121-8FFFAAA8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156-F0EF-4031-8046-4A9AA774C41D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574E50-FEAA-44CC-A17A-81376C49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F3A469-96DC-49F2-B1EF-7ED2BC2F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9AC8-EBFC-43E6-B1C9-A6AD7458A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09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EAE0AB-AC72-406D-BD27-3C9EF124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156-F0EF-4031-8046-4A9AA774C41D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5BE5E6-0566-4E46-86AE-C6F0800E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D2A258-CC3F-4E80-91F3-4607784C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9AC8-EBFC-43E6-B1C9-A6AD7458A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84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CCA9F-3D3A-44C6-8E51-1971A7DB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4EC53E-A41B-4C70-8907-5959A69B8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8B521F-E559-4D2D-9CCF-01A695024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BCD92B-2F3A-4802-BE5D-FAAF60AD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156-F0EF-4031-8046-4A9AA774C41D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809D34-DE57-4789-BA7D-E7536998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A43AFF-53D2-4736-8B04-FD0DEA8A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9AC8-EBFC-43E6-B1C9-A6AD7458A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07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67ECC-D7BA-4E47-AA5A-26A40B9E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7E6127-FD6C-4299-BD1A-208FF4662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4A2F96-4D46-413E-B33B-AE52CD7D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27EC41-6434-4F29-BA77-A6A0FE29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156-F0EF-4031-8046-4A9AA774C41D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B036A3-A074-4E19-8D55-F02E5332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A7EE5D-43F5-4CBB-A15B-FB93F14B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9AC8-EBFC-43E6-B1C9-A6AD7458A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60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AE52C-3119-46F8-9352-43473717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1EF2F2-D5F3-4FA9-8D89-4D414F830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74C017-C26C-41F2-928F-9FFD729DA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A156-F0EF-4031-8046-4A9AA774C41D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6A6440-049B-43F1-9CBB-44B9D814E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71458B-627C-4DF4-A2A0-6B94399FF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9AC8-EBFC-43E6-B1C9-A6AD7458A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nvlas333/Kod_nerosety" TargetMode="External"/><Relationship Id="rId4" Type="http://schemas.openxmlformats.org/officeDocument/2006/relationships/hyperlink" Target="https://disk.yandex.ru/d/0aKbBRCIqOX5f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128A427-08F9-4B0D-9F57-84E50001BF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7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3DD9A30-8243-4A07-A829-C87E95F81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8" t="30249" r="5934" b="78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F5B68BB-1734-4E10-8A43-99988E6B4AEC}"/>
              </a:ext>
            </a:extLst>
          </p:cNvPr>
          <p:cNvGrpSpPr/>
          <p:nvPr/>
        </p:nvGrpSpPr>
        <p:grpSpPr>
          <a:xfrm>
            <a:off x="1500937" y="2089707"/>
            <a:ext cx="9175513" cy="2981527"/>
            <a:chOff x="1500937" y="2089707"/>
            <a:chExt cx="9175513" cy="2981527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26A88861-7A0C-45EE-9A67-3C8F87DD871C}"/>
                </a:ext>
              </a:extLst>
            </p:cNvPr>
            <p:cNvSpPr/>
            <p:nvPr/>
          </p:nvSpPr>
          <p:spPr>
            <a:xfrm>
              <a:off x="1678737" y="2230757"/>
              <a:ext cx="8997713" cy="2840477"/>
            </a:xfrm>
            <a:prstGeom prst="roundRect">
              <a:avLst>
                <a:gd name="adj" fmla="val 9475"/>
              </a:avLst>
            </a:prstGeom>
            <a:solidFill>
              <a:srgbClr val="A7CE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E20070-8AB0-4CC2-95FF-13645A887E0A}"/>
                </a:ext>
              </a:extLst>
            </p:cNvPr>
            <p:cNvSpPr/>
            <p:nvPr/>
          </p:nvSpPr>
          <p:spPr>
            <a:xfrm>
              <a:off x="1500937" y="2089707"/>
              <a:ext cx="8997713" cy="2840477"/>
            </a:xfrm>
            <a:prstGeom prst="roundRect">
              <a:avLst>
                <a:gd name="adj" fmla="val 947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Овал 5">
            <a:extLst>
              <a:ext uri="{FF2B5EF4-FFF2-40B4-BE49-F238E27FC236}">
                <a16:creationId xmlns:a16="http://schemas.microsoft.com/office/drawing/2014/main" id="{79CF963F-3FEC-4942-BCD3-F01D067EEBDD}"/>
              </a:ext>
            </a:extLst>
          </p:cNvPr>
          <p:cNvSpPr/>
          <p:nvPr/>
        </p:nvSpPr>
        <p:spPr>
          <a:xfrm>
            <a:off x="9192688" y="-749536"/>
            <a:ext cx="3323123" cy="33231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09BF6A5-CBF4-460C-A833-03D3CC5E80B6}"/>
              </a:ext>
            </a:extLst>
          </p:cNvPr>
          <p:cNvSpPr/>
          <p:nvPr/>
        </p:nvSpPr>
        <p:spPr>
          <a:xfrm>
            <a:off x="3156929" y="1734107"/>
            <a:ext cx="5685729" cy="734962"/>
          </a:xfrm>
          <a:prstGeom prst="roundRect">
            <a:avLst>
              <a:gd name="adj" fmla="val 50000"/>
            </a:avLst>
          </a:prstGeom>
          <a:solidFill>
            <a:srgbClr val="F056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A6DA2-9EDC-494E-9A9E-5E37F8D09AEB}"/>
              </a:ext>
            </a:extLst>
          </p:cNvPr>
          <p:cNvSpPr txBox="1"/>
          <p:nvPr/>
        </p:nvSpPr>
        <p:spPr>
          <a:xfrm>
            <a:off x="4520890" y="1881427"/>
            <a:ext cx="3150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</a:rPr>
              <a:t>Название проекта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112B5-A296-4634-B046-5248FC4179F0}"/>
              </a:ext>
            </a:extLst>
          </p:cNvPr>
          <p:cNvSpPr txBox="1"/>
          <p:nvPr/>
        </p:nvSpPr>
        <p:spPr>
          <a:xfrm>
            <a:off x="1252258" y="2843021"/>
            <a:ext cx="9220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FSRAILWAYTT Bold" panose="020B0803050504020204" pitchFamily="34" charset="0"/>
              </a:rPr>
              <a:t>Определение эмоций человека с </a:t>
            </a:r>
          </a:p>
          <a:p>
            <a:pPr algn="ctr"/>
            <a:r>
              <a:rPr lang="ru-RU" sz="3600" dirty="0">
                <a:latin typeface="FSRAILWAYTT Bold" panose="020B0803050504020204" pitchFamily="34" charset="0"/>
              </a:rPr>
              <a:t>помощью искусственного интеллекта</a:t>
            </a:r>
            <a:br>
              <a:rPr lang="ru-RU" sz="3600" dirty="0">
                <a:latin typeface="FSRAILWAYTT Bold" panose="020B0803050504020204" pitchFamily="34" charset="0"/>
              </a:rPr>
            </a:br>
            <a:endParaRPr lang="ru-RU" sz="3600" dirty="0">
              <a:latin typeface="FSRAILWAYTT Bold" panose="020B0803050504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A43978-CC48-4B2A-85BD-1E8BF47C8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088" y="302941"/>
            <a:ext cx="2482723" cy="138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7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F6EA1477-552F-4873-8873-480D398E30B8}"/>
              </a:ext>
            </a:extLst>
          </p:cNvPr>
          <p:cNvGrpSpPr/>
          <p:nvPr/>
        </p:nvGrpSpPr>
        <p:grpSpPr>
          <a:xfrm>
            <a:off x="-40589" y="6397"/>
            <a:ext cx="12232589" cy="7780879"/>
            <a:chOff x="-40589" y="6397"/>
            <a:chExt cx="12232589" cy="7780879"/>
          </a:xfrm>
        </p:grpSpPr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8D2D392D-56DA-4CEA-93B5-E995B9751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40589" y="1938942"/>
              <a:ext cx="7816571" cy="1919111"/>
            </a:xfrm>
            <a:prstGeom prst="rect">
              <a:avLst/>
            </a:prstGeom>
          </p:spPr>
        </p:pic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id="{0BE46071-C5BE-4BCC-B155-FE6E5545E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40589" y="3915616"/>
              <a:ext cx="7816571" cy="1919111"/>
            </a:xfrm>
            <a:prstGeom prst="rect">
              <a:avLst/>
            </a:prstGeom>
          </p:spPr>
        </p:pic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4B321F7D-CCBF-4776-8A0F-B679EB46D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40589" y="5868165"/>
              <a:ext cx="7816571" cy="1919111"/>
            </a:xfrm>
            <a:prstGeom prst="rect">
              <a:avLst/>
            </a:prstGeom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095FD86D-60D1-4CC9-B172-D85C01F28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40589" y="12793"/>
              <a:ext cx="7816571" cy="1919111"/>
            </a:xfrm>
            <a:prstGeom prst="rect">
              <a:avLst/>
            </a:prstGeom>
          </p:spPr>
        </p:pic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321348CA-FC96-4E6E-898E-81C83D481455}"/>
                </a:ext>
              </a:extLst>
            </p:cNvPr>
            <p:cNvSpPr/>
            <p:nvPr/>
          </p:nvSpPr>
          <p:spPr>
            <a:xfrm>
              <a:off x="0" y="6397"/>
              <a:ext cx="12192000" cy="6845207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41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784949B8-685E-47FF-A8D2-96935AE0799A}"/>
              </a:ext>
            </a:extLst>
          </p:cNvPr>
          <p:cNvGrpSpPr/>
          <p:nvPr/>
        </p:nvGrpSpPr>
        <p:grpSpPr>
          <a:xfrm>
            <a:off x="4762501" y="1565632"/>
            <a:ext cx="6911735" cy="766800"/>
            <a:chOff x="4762501" y="1679933"/>
            <a:chExt cx="6911735" cy="593367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1C23F7C-2FDA-429D-A991-9A128E2C7FA5}"/>
                </a:ext>
              </a:extLst>
            </p:cNvPr>
            <p:cNvSpPr/>
            <p:nvPr/>
          </p:nvSpPr>
          <p:spPr>
            <a:xfrm>
              <a:off x="4762501" y="1679933"/>
              <a:ext cx="6562724" cy="593367"/>
            </a:xfrm>
            <a:prstGeom prst="rect">
              <a:avLst/>
            </a:prstGeom>
            <a:gradFill flip="none" rotWithShape="1">
              <a:gsLst>
                <a:gs pos="0">
                  <a:srgbClr val="FEF5F4"/>
                </a:gs>
                <a:gs pos="100000">
                  <a:srgbClr val="E94A3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FAA148BC-9524-4364-85CF-AE10DF527097}"/>
                </a:ext>
              </a:extLst>
            </p:cNvPr>
            <p:cNvSpPr/>
            <p:nvPr/>
          </p:nvSpPr>
          <p:spPr>
            <a:xfrm>
              <a:off x="10907436" y="1679933"/>
              <a:ext cx="766800" cy="593366"/>
            </a:xfrm>
            <a:prstGeom prst="ellipse">
              <a:avLst/>
            </a:prstGeom>
            <a:solidFill>
              <a:srgbClr val="BE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83F3630F-1E37-4569-80EE-7EFCAC23CB39}"/>
              </a:ext>
            </a:extLst>
          </p:cNvPr>
          <p:cNvGrpSpPr/>
          <p:nvPr/>
        </p:nvGrpSpPr>
        <p:grpSpPr>
          <a:xfrm>
            <a:off x="4762501" y="2576977"/>
            <a:ext cx="6919355" cy="766800"/>
            <a:chOff x="4762501" y="2559184"/>
            <a:chExt cx="6919355" cy="593367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D4CDDC2-1578-4979-9C3A-DCB6F55DAF4E}"/>
                </a:ext>
              </a:extLst>
            </p:cNvPr>
            <p:cNvSpPr/>
            <p:nvPr/>
          </p:nvSpPr>
          <p:spPr>
            <a:xfrm>
              <a:off x="4762501" y="2559184"/>
              <a:ext cx="6562724" cy="593367"/>
            </a:xfrm>
            <a:prstGeom prst="rect">
              <a:avLst/>
            </a:prstGeom>
            <a:gradFill flip="none" rotWithShape="1">
              <a:gsLst>
                <a:gs pos="0">
                  <a:srgbClr val="FFFBF4"/>
                </a:gs>
                <a:gs pos="100000">
                  <a:srgbClr val="FABC5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2EC10471-A20E-4740-8F44-7146DFD92DBA}"/>
                </a:ext>
              </a:extLst>
            </p:cNvPr>
            <p:cNvSpPr/>
            <p:nvPr/>
          </p:nvSpPr>
          <p:spPr>
            <a:xfrm>
              <a:off x="10915056" y="2559184"/>
              <a:ext cx="766800" cy="593366"/>
            </a:xfrm>
            <a:prstGeom prst="ellipse">
              <a:avLst/>
            </a:prstGeom>
            <a:solidFill>
              <a:srgbClr val="F39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FACD2C7-FE89-4007-A82D-2F6224DC0F1C}"/>
              </a:ext>
            </a:extLst>
          </p:cNvPr>
          <p:cNvGrpSpPr/>
          <p:nvPr/>
        </p:nvGrpSpPr>
        <p:grpSpPr>
          <a:xfrm>
            <a:off x="4762501" y="3588322"/>
            <a:ext cx="6919355" cy="766800"/>
            <a:chOff x="4762501" y="3437476"/>
            <a:chExt cx="6919355" cy="594326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0E325581-4ABE-4B7C-BD56-8D7B91D1F5D4}"/>
                </a:ext>
              </a:extLst>
            </p:cNvPr>
            <p:cNvSpPr/>
            <p:nvPr/>
          </p:nvSpPr>
          <p:spPr>
            <a:xfrm>
              <a:off x="4762501" y="3438435"/>
              <a:ext cx="6562724" cy="593367"/>
            </a:xfrm>
            <a:prstGeom prst="rect">
              <a:avLst/>
            </a:prstGeom>
            <a:gradFill flip="none" rotWithShape="1">
              <a:gsLst>
                <a:gs pos="0">
                  <a:srgbClr val="FFFEF2"/>
                </a:gs>
                <a:gs pos="100000">
                  <a:srgbClr val="F9ED38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523577E-9F3D-4301-9CE1-BF4151B7D5E2}"/>
                </a:ext>
              </a:extLst>
            </p:cNvPr>
            <p:cNvSpPr/>
            <p:nvPr/>
          </p:nvSpPr>
          <p:spPr>
            <a:xfrm>
              <a:off x="10915056" y="3437476"/>
              <a:ext cx="766800" cy="593366"/>
            </a:xfrm>
            <a:prstGeom prst="ellipse">
              <a:avLst/>
            </a:prstGeom>
            <a:solidFill>
              <a:srgbClr val="F2E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B23EB82-7C2D-432E-BF87-C24A6EE0D869}"/>
              </a:ext>
            </a:extLst>
          </p:cNvPr>
          <p:cNvGrpSpPr/>
          <p:nvPr/>
        </p:nvGrpSpPr>
        <p:grpSpPr>
          <a:xfrm>
            <a:off x="4762501" y="4599667"/>
            <a:ext cx="6926975" cy="766801"/>
            <a:chOff x="4762501" y="4315766"/>
            <a:chExt cx="6926975" cy="595287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CECEAD40-CA00-40A2-AC0C-1ED61FCE889E}"/>
                </a:ext>
              </a:extLst>
            </p:cNvPr>
            <p:cNvSpPr/>
            <p:nvPr/>
          </p:nvSpPr>
          <p:spPr>
            <a:xfrm>
              <a:off x="4762501" y="4317686"/>
              <a:ext cx="6562724" cy="593367"/>
            </a:xfrm>
            <a:prstGeom prst="rect">
              <a:avLst/>
            </a:prstGeom>
            <a:gradFill flip="none" rotWithShape="1">
              <a:gsLst>
                <a:gs pos="0">
                  <a:srgbClr val="FEFDEC"/>
                </a:gs>
                <a:gs pos="100000">
                  <a:srgbClr val="9DC96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1A4CD885-057A-4703-BFC2-27924FFF9541}"/>
                </a:ext>
              </a:extLst>
            </p:cNvPr>
            <p:cNvSpPr/>
            <p:nvPr/>
          </p:nvSpPr>
          <p:spPr>
            <a:xfrm>
              <a:off x="10922676" y="4315766"/>
              <a:ext cx="766800" cy="595286"/>
            </a:xfrm>
            <a:prstGeom prst="ellipse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F8384B40-C780-4EDA-90E4-2C0034FCE1D0}"/>
              </a:ext>
            </a:extLst>
          </p:cNvPr>
          <p:cNvGrpSpPr/>
          <p:nvPr/>
        </p:nvGrpSpPr>
        <p:grpSpPr>
          <a:xfrm>
            <a:off x="4305301" y="5611013"/>
            <a:ext cx="7378822" cy="770708"/>
            <a:chOff x="4470674" y="5193098"/>
            <a:chExt cx="7378822" cy="597207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2A96B958-C3F1-4DE2-885D-B85273256407}"/>
                </a:ext>
              </a:extLst>
            </p:cNvPr>
            <p:cNvSpPr/>
            <p:nvPr/>
          </p:nvSpPr>
          <p:spPr>
            <a:xfrm>
              <a:off x="4470674" y="5196938"/>
              <a:ext cx="7019924" cy="593367"/>
            </a:xfrm>
            <a:prstGeom prst="rect">
              <a:avLst/>
            </a:prstGeom>
            <a:gradFill flip="none" rotWithShape="1">
              <a:gsLst>
                <a:gs pos="0">
                  <a:srgbClr val="F3F5FB"/>
                </a:gs>
                <a:gs pos="100000">
                  <a:srgbClr val="5C8FC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4A691587-185C-4467-9E6C-E8BE51E5F89E}"/>
                </a:ext>
              </a:extLst>
            </p:cNvPr>
            <p:cNvSpPr/>
            <p:nvPr/>
          </p:nvSpPr>
          <p:spPr>
            <a:xfrm>
              <a:off x="11082696" y="5193098"/>
              <a:ext cx="766800" cy="593366"/>
            </a:xfrm>
            <a:prstGeom prst="ellipse">
              <a:avLst/>
            </a:prstGeom>
            <a:solidFill>
              <a:srgbClr val="0F71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A5168B-7F94-4672-8C70-72996688A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868" y="165474"/>
            <a:ext cx="1820343" cy="1017859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A73D44D-5BC2-409C-BD8D-D4BA2C231E55}"/>
              </a:ext>
            </a:extLst>
          </p:cNvPr>
          <p:cNvGrpSpPr/>
          <p:nvPr/>
        </p:nvGrpSpPr>
        <p:grpSpPr>
          <a:xfrm>
            <a:off x="515938" y="1223328"/>
            <a:ext cx="4246562" cy="5158422"/>
            <a:chOff x="515938" y="1223328"/>
            <a:chExt cx="4246562" cy="5158422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B47254C-6E5D-424D-B5A9-ED9E7D1388D8}"/>
                </a:ext>
              </a:extLst>
            </p:cNvPr>
            <p:cNvSpPr/>
            <p:nvPr/>
          </p:nvSpPr>
          <p:spPr>
            <a:xfrm>
              <a:off x="693738" y="1364378"/>
              <a:ext cx="4068762" cy="5017372"/>
            </a:xfrm>
            <a:prstGeom prst="roundRect">
              <a:avLst>
                <a:gd name="adj" fmla="val 9475"/>
              </a:avLst>
            </a:prstGeom>
            <a:solidFill>
              <a:srgbClr val="428A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38C8EA1-D002-4AE6-9719-18E3B19BBB52}"/>
                </a:ext>
              </a:extLst>
            </p:cNvPr>
            <p:cNvSpPr/>
            <p:nvPr/>
          </p:nvSpPr>
          <p:spPr>
            <a:xfrm>
              <a:off x="515938" y="1223328"/>
              <a:ext cx="4068762" cy="5017372"/>
            </a:xfrm>
            <a:prstGeom prst="roundRect">
              <a:avLst>
                <a:gd name="adj" fmla="val 947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BFDC933-FD43-4080-B430-5A185CF2846E}"/>
              </a:ext>
            </a:extLst>
          </p:cNvPr>
          <p:cNvSpPr/>
          <p:nvPr/>
        </p:nvSpPr>
        <p:spPr>
          <a:xfrm>
            <a:off x="1023329" y="966778"/>
            <a:ext cx="3027971" cy="513100"/>
          </a:xfrm>
          <a:prstGeom prst="roundRect">
            <a:avLst>
              <a:gd name="adj" fmla="val 50000"/>
            </a:avLst>
          </a:prstGeom>
          <a:solidFill>
            <a:srgbClr val="F056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C0CC6-6F4D-4EA8-BA04-89B51A4BD733}"/>
              </a:ext>
            </a:extLst>
          </p:cNvPr>
          <p:cNvSpPr txBox="1"/>
          <p:nvPr/>
        </p:nvSpPr>
        <p:spPr>
          <a:xfrm>
            <a:off x="609600" y="1023273"/>
            <a:ext cx="391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Montserrat" panose="00000500000000000000" pitchFamily="2" charset="-52"/>
              </a:rPr>
              <a:t>Результат проекта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61B16-D5DA-4CF3-9EA0-93BBC5280240}"/>
              </a:ext>
            </a:extLst>
          </p:cNvPr>
          <p:cNvSpPr txBox="1"/>
          <p:nvPr/>
        </p:nvSpPr>
        <p:spPr>
          <a:xfrm>
            <a:off x="515938" y="1679933"/>
            <a:ext cx="4068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Montserrat" panose="00000500000000000000" pitchFamily="2" charset="-52"/>
              </a:rPr>
              <a:t>Фото прототипа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DF9270-9FF5-4761-93FD-F91E37FE1CB0}"/>
              </a:ext>
            </a:extLst>
          </p:cNvPr>
          <p:cNvSpPr txBox="1"/>
          <p:nvPr/>
        </p:nvSpPr>
        <p:spPr>
          <a:xfrm>
            <a:off x="4940300" y="1626346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FSRAILWAYTT Bold" panose="020B0803050504020204" pitchFamily="34" charset="0"/>
              </a:rPr>
              <a:t>ЦЕЛЬ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D684B-BD3C-442A-9D9A-B7B4620CA9F2}"/>
              </a:ext>
            </a:extLst>
          </p:cNvPr>
          <p:cNvSpPr txBox="1"/>
          <p:nvPr/>
        </p:nvSpPr>
        <p:spPr>
          <a:xfrm>
            <a:off x="4940299" y="1941543"/>
            <a:ext cx="529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Montserrat" panose="00000500000000000000" pitchFamily="2" charset="-52"/>
              </a:rPr>
              <a:t>Создать нейронную сеть которая распознает эмоции человека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4E08A6-1BC3-45AB-8814-DDFFAF7B6A28}"/>
              </a:ext>
            </a:extLst>
          </p:cNvPr>
          <p:cNvSpPr txBox="1"/>
          <p:nvPr/>
        </p:nvSpPr>
        <p:spPr>
          <a:xfrm>
            <a:off x="4940300" y="2664882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FSRAILWAYTT Bold" panose="020B0803050504020204" pitchFamily="34" charset="0"/>
              </a:rPr>
              <a:t>УНИКАЛЬНОСТЬ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3568BB-2705-40B7-AAD2-B39B04FFBEF1}"/>
              </a:ext>
            </a:extLst>
          </p:cNvPr>
          <p:cNvSpPr txBox="1"/>
          <p:nvPr/>
        </p:nvSpPr>
        <p:spPr>
          <a:xfrm>
            <a:off x="4940300" y="3691562"/>
            <a:ext cx="1250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FSRAILWAYTT Bold" panose="020B0803050504020204" pitchFamily="34" charset="0"/>
              </a:rPr>
              <a:t>ДЛЯ КОГО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06C063-6B44-4AFA-84E4-F10F2F836C1A}"/>
              </a:ext>
            </a:extLst>
          </p:cNvPr>
          <p:cNvSpPr txBox="1"/>
          <p:nvPr/>
        </p:nvSpPr>
        <p:spPr>
          <a:xfrm>
            <a:off x="4940299" y="4006759"/>
            <a:ext cx="406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Montserrat" panose="00000500000000000000" pitchFamily="2" charset="-52"/>
              </a:rPr>
              <a:t>Для клиентов </a:t>
            </a:r>
            <a:r>
              <a:rPr lang="ru-RU" sz="1200" dirty="0" err="1">
                <a:latin typeface="Montserrat" panose="00000500000000000000" pitchFamily="2" charset="-52"/>
              </a:rPr>
              <a:t>ржд</a:t>
            </a:r>
            <a:endParaRPr lang="ru-RU" sz="1200" dirty="0">
              <a:latin typeface="Montserrat" panose="00000500000000000000" pitchFamily="2" charset="-5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0C9917-2018-4BA7-9850-5B938775E22D}"/>
              </a:ext>
            </a:extLst>
          </p:cNvPr>
          <p:cNvSpPr txBox="1"/>
          <p:nvPr/>
        </p:nvSpPr>
        <p:spPr>
          <a:xfrm>
            <a:off x="4940300" y="4700958"/>
            <a:ext cx="1610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FSRAILWAYTT Bold" panose="020B0803050504020204" pitchFamily="34" charset="0"/>
              </a:rPr>
              <a:t>ТЕХНОЛОГИИ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553116-0F96-4B32-A1C6-E0E9742E7B4B}"/>
              </a:ext>
            </a:extLst>
          </p:cNvPr>
          <p:cNvSpPr txBox="1"/>
          <p:nvPr/>
        </p:nvSpPr>
        <p:spPr>
          <a:xfrm>
            <a:off x="4940299" y="5016155"/>
            <a:ext cx="406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Montserrat" panose="00000500000000000000" pitchFamily="2" charset="-52"/>
              </a:rPr>
              <a:t>Искусственный интеллект, программирование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89F93E-2096-4438-B3D8-379B0DCDCB61}"/>
              </a:ext>
            </a:extLst>
          </p:cNvPr>
          <p:cNvSpPr txBox="1"/>
          <p:nvPr/>
        </p:nvSpPr>
        <p:spPr>
          <a:xfrm>
            <a:off x="4940300" y="5707169"/>
            <a:ext cx="1065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FSRAILWAYTT Bold" panose="020B0803050504020204" pitchFamily="34" charset="0"/>
              </a:rPr>
              <a:t>АВТОРЫ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3E7CD-59F0-4DA0-8ED9-E46649312DE4}"/>
              </a:ext>
            </a:extLst>
          </p:cNvPr>
          <p:cNvSpPr txBox="1"/>
          <p:nvPr/>
        </p:nvSpPr>
        <p:spPr>
          <a:xfrm>
            <a:off x="4940298" y="6022366"/>
            <a:ext cx="4363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Montserrat" panose="00000500000000000000" pitchFamily="2" charset="-52"/>
              </a:rPr>
              <a:t>Власов Даниил, Сырых Владислав, Алехин Родион</a:t>
            </a:r>
          </a:p>
        </p:txBody>
      </p:sp>
      <p:pic>
        <p:nvPicPr>
          <p:cNvPr id="35" name="Google Shape;151;p2">
            <a:extLst>
              <a:ext uri="{FF2B5EF4-FFF2-40B4-BE49-F238E27FC236}">
                <a16:creationId xmlns:a16="http://schemas.microsoft.com/office/drawing/2014/main" id="{A31C77DD-8378-4C65-926F-83FD1BE8FDF2}"/>
              </a:ext>
            </a:extLst>
          </p:cNvPr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1098508" y="1699259"/>
            <a:ext cx="449149" cy="44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56;p2">
            <a:extLst>
              <a:ext uri="{FF2B5EF4-FFF2-40B4-BE49-F238E27FC236}">
                <a16:creationId xmlns:a16="http://schemas.microsoft.com/office/drawing/2014/main" id="{A288B0BC-83E9-4298-ADA2-971D767E7E37}"/>
              </a:ext>
            </a:extLst>
          </p:cNvPr>
          <p:cNvPicPr preferRelativeResize="0"/>
          <p:nvPr/>
        </p:nvPicPr>
        <p:blipFill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1062231" y="2713046"/>
            <a:ext cx="495154" cy="495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161;p2">
            <a:extLst>
              <a:ext uri="{FF2B5EF4-FFF2-40B4-BE49-F238E27FC236}">
                <a16:creationId xmlns:a16="http://schemas.microsoft.com/office/drawing/2014/main" id="{4B4AE12C-1A29-4E4C-A1BC-ED63860DD407}"/>
              </a:ext>
            </a:extLst>
          </p:cNvPr>
          <p:cNvPicPr preferRelativeResize="0"/>
          <p:nvPr/>
        </p:nvPicPr>
        <p:blipFill rotWithShape="1"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1077696" y="3737730"/>
            <a:ext cx="460233" cy="460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166;p2">
            <a:extLst>
              <a:ext uri="{FF2B5EF4-FFF2-40B4-BE49-F238E27FC236}">
                <a16:creationId xmlns:a16="http://schemas.microsoft.com/office/drawing/2014/main" id="{FB5D7C4C-71C1-46B6-97E6-D1B114794584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1049227" y="4732980"/>
            <a:ext cx="513698" cy="513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171;p2">
            <a:extLst>
              <a:ext uri="{FF2B5EF4-FFF2-40B4-BE49-F238E27FC236}">
                <a16:creationId xmlns:a16="http://schemas.microsoft.com/office/drawing/2014/main" id="{31E1257F-4DC1-44DB-8945-02D2B396E449}"/>
              </a:ext>
            </a:extLst>
          </p:cNvPr>
          <p:cNvPicPr preferRelativeResize="0"/>
          <p:nvPr/>
        </p:nvPicPr>
        <p:blipFill rotWithShape="1">
          <a:blip r:embed="rId12"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1052503" y="5757960"/>
            <a:ext cx="497613" cy="49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8DBBD755-2D66-4AD0-8A2E-7BE7CEFEFF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247236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4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129BE7A-8AD8-478F-B476-57CD3E6743BA}"/>
              </a:ext>
            </a:extLst>
          </p:cNvPr>
          <p:cNvGrpSpPr/>
          <p:nvPr/>
        </p:nvGrpSpPr>
        <p:grpSpPr>
          <a:xfrm>
            <a:off x="-61705" y="2880166"/>
            <a:ext cx="12601641" cy="1097667"/>
            <a:chOff x="-61705" y="2880166"/>
            <a:chExt cx="12601641" cy="1097667"/>
          </a:xfrm>
        </p:grpSpPr>
        <p:pic>
          <p:nvPicPr>
            <p:cNvPr id="54" name="Рисунок 53">
              <a:extLst>
                <a:ext uri="{FF2B5EF4-FFF2-40B4-BE49-F238E27FC236}">
                  <a16:creationId xmlns:a16="http://schemas.microsoft.com/office/drawing/2014/main" id="{41BC13DA-A4A7-48E2-B595-0E0C215C6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783"/>
            <a:stretch/>
          </p:blipFill>
          <p:spPr>
            <a:xfrm>
              <a:off x="11411549" y="2880166"/>
              <a:ext cx="1128387" cy="1097667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A9BE7ADA-9A02-4DB2-BE1C-C27D11B92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2323" y="2880166"/>
              <a:ext cx="4474606" cy="1097667"/>
            </a:xfrm>
            <a:prstGeom prst="rect">
              <a:avLst/>
            </a:prstGeom>
          </p:spPr>
        </p:pic>
        <p:pic>
          <p:nvPicPr>
            <p:cNvPr id="51" name="Рисунок 50">
              <a:extLst>
                <a:ext uri="{FF2B5EF4-FFF2-40B4-BE49-F238E27FC236}">
                  <a16:creationId xmlns:a16="http://schemas.microsoft.com/office/drawing/2014/main" id="{9568EE0B-E9E8-4987-A46F-C76899480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2200" y="2880166"/>
              <a:ext cx="4474606" cy="1097667"/>
            </a:xfrm>
            <a:prstGeom prst="rect">
              <a:avLst/>
            </a:prstGeom>
          </p:spPr>
        </p:pic>
        <p:pic>
          <p:nvPicPr>
            <p:cNvPr id="52" name="Рисунок 51">
              <a:extLst>
                <a:ext uri="{FF2B5EF4-FFF2-40B4-BE49-F238E27FC236}">
                  <a16:creationId xmlns:a16="http://schemas.microsoft.com/office/drawing/2014/main" id="{17478581-2597-4F38-979C-CBC08A2C4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783"/>
            <a:stretch/>
          </p:blipFill>
          <p:spPr>
            <a:xfrm>
              <a:off x="-61705" y="2880166"/>
              <a:ext cx="1128387" cy="1097667"/>
            </a:xfrm>
            <a:prstGeom prst="rect">
              <a:avLst/>
            </a:prstGeom>
          </p:spPr>
        </p:pic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5C6ED9-2E7B-443F-8785-C3E97C506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868" y="165475"/>
            <a:ext cx="1820343" cy="1017859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5AD7DE1-8349-4E18-9FEE-836D78CF468C}"/>
              </a:ext>
            </a:extLst>
          </p:cNvPr>
          <p:cNvSpPr/>
          <p:nvPr/>
        </p:nvSpPr>
        <p:spPr>
          <a:xfrm>
            <a:off x="525463" y="573141"/>
            <a:ext cx="5756242" cy="513100"/>
          </a:xfrm>
          <a:prstGeom prst="roundRect">
            <a:avLst>
              <a:gd name="adj" fmla="val 50000"/>
            </a:avLst>
          </a:prstGeom>
          <a:solidFill>
            <a:srgbClr val="F056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C06D4-F8C3-4AC1-96B4-E2AF50A9AA2C}"/>
              </a:ext>
            </a:extLst>
          </p:cNvPr>
          <p:cNvSpPr txBox="1"/>
          <p:nvPr/>
        </p:nvSpPr>
        <p:spPr>
          <a:xfrm>
            <a:off x="733243" y="629636"/>
            <a:ext cx="4921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anose="00000500000000000000" pitchFamily="2" charset="-52"/>
              </a:rPr>
              <a:t>Исследование аналогов решения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F880058-58E6-4E3C-8AE8-AEDFF2D10A53}"/>
              </a:ext>
            </a:extLst>
          </p:cNvPr>
          <p:cNvGrpSpPr/>
          <p:nvPr/>
        </p:nvGrpSpPr>
        <p:grpSpPr>
          <a:xfrm>
            <a:off x="515938" y="1352549"/>
            <a:ext cx="3063692" cy="5029199"/>
            <a:chOff x="515938" y="1352549"/>
            <a:chExt cx="3063692" cy="5029199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719EA0E-C61F-415E-B3F5-4CCE025513D4}"/>
                </a:ext>
              </a:extLst>
            </p:cNvPr>
            <p:cNvSpPr/>
            <p:nvPr/>
          </p:nvSpPr>
          <p:spPr>
            <a:xfrm>
              <a:off x="636588" y="1443634"/>
              <a:ext cx="2943042" cy="4938114"/>
            </a:xfrm>
            <a:prstGeom prst="roundRect">
              <a:avLst>
                <a:gd name="adj" fmla="val 9475"/>
              </a:avLst>
            </a:prstGeom>
            <a:solidFill>
              <a:srgbClr val="428A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53FC0E3B-2B49-4750-BA4E-475E6577EC29}"/>
                </a:ext>
              </a:extLst>
            </p:cNvPr>
            <p:cNvSpPr/>
            <p:nvPr/>
          </p:nvSpPr>
          <p:spPr>
            <a:xfrm>
              <a:off x="515938" y="1352549"/>
              <a:ext cx="2943042" cy="4938114"/>
            </a:xfrm>
            <a:prstGeom prst="roundRect">
              <a:avLst>
                <a:gd name="adj" fmla="val 947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</a:t>
              </a:r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6C45DB87-9419-4D1D-B63D-D9551E94B67B}"/>
              </a:ext>
            </a:extLst>
          </p:cNvPr>
          <p:cNvGrpSpPr/>
          <p:nvPr/>
        </p:nvGrpSpPr>
        <p:grpSpPr>
          <a:xfrm flipV="1">
            <a:off x="849222" y="1608423"/>
            <a:ext cx="2502968" cy="390087"/>
            <a:chOff x="4762501" y="1679933"/>
            <a:chExt cx="7122579" cy="593367"/>
          </a:xfrm>
        </p:grpSpPr>
        <p:sp>
          <p:nvSpPr>
            <p:cNvPr id="56" name="Прямоугольник 55">
              <a:extLst>
                <a:ext uri="{FF2B5EF4-FFF2-40B4-BE49-F238E27FC236}">
                  <a16:creationId xmlns:a16="http://schemas.microsoft.com/office/drawing/2014/main" id="{96E9E434-281E-4456-81B9-57B12E8B45D8}"/>
                </a:ext>
              </a:extLst>
            </p:cNvPr>
            <p:cNvSpPr/>
            <p:nvPr/>
          </p:nvSpPr>
          <p:spPr>
            <a:xfrm>
              <a:off x="4762501" y="1679933"/>
              <a:ext cx="6562724" cy="59336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A7CE7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61C0EEB5-C8E1-435C-9AAD-7FACE68D97E4}"/>
                </a:ext>
              </a:extLst>
            </p:cNvPr>
            <p:cNvSpPr/>
            <p:nvPr/>
          </p:nvSpPr>
          <p:spPr>
            <a:xfrm>
              <a:off x="10778690" y="1679933"/>
              <a:ext cx="1106390" cy="593365"/>
            </a:xfrm>
            <a:prstGeom prst="ellipse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8F5BB06-927F-45DC-8C82-C3875B79D0FF}"/>
              </a:ext>
            </a:extLst>
          </p:cNvPr>
          <p:cNvSpPr txBox="1"/>
          <p:nvPr/>
        </p:nvSpPr>
        <p:spPr>
          <a:xfrm>
            <a:off x="721994" y="1623717"/>
            <a:ext cx="1726582" cy="390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Montserrat" panose="00000500000000000000" pitchFamily="2" charset="-52"/>
              </a:rPr>
              <a:t>Заголовок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52BCE9-FF4F-4759-8C95-80B16E8AAAF5}"/>
              </a:ext>
            </a:extLst>
          </p:cNvPr>
          <p:cNvSpPr txBox="1"/>
          <p:nvPr/>
        </p:nvSpPr>
        <p:spPr>
          <a:xfrm>
            <a:off x="1187157" y="2125070"/>
            <a:ext cx="1726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Montserrat" panose="00000500000000000000" pitchFamily="2" charset="-52"/>
              </a:rPr>
              <a:t>Искусственный интеллект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F1CC959-72A9-49C1-A007-6879FA8C6C77}"/>
              </a:ext>
            </a:extLst>
          </p:cNvPr>
          <p:cNvGrpSpPr/>
          <p:nvPr/>
        </p:nvGrpSpPr>
        <p:grpSpPr>
          <a:xfrm>
            <a:off x="4564154" y="1352549"/>
            <a:ext cx="3063692" cy="5029199"/>
            <a:chOff x="4564154" y="1352549"/>
            <a:chExt cx="3063692" cy="5029199"/>
          </a:xfrm>
        </p:grpSpPr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B0386786-F2C1-4E13-9DFB-21F5D33DC9AA}"/>
                </a:ext>
              </a:extLst>
            </p:cNvPr>
            <p:cNvSpPr/>
            <p:nvPr/>
          </p:nvSpPr>
          <p:spPr>
            <a:xfrm>
              <a:off x="4684804" y="1443634"/>
              <a:ext cx="2943042" cy="4938114"/>
            </a:xfrm>
            <a:prstGeom prst="roundRect">
              <a:avLst>
                <a:gd name="adj" fmla="val 9475"/>
              </a:avLst>
            </a:prstGeom>
            <a:solidFill>
              <a:srgbClr val="428A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6AFAFB60-FAC9-452B-B237-50E11CD71E7D}"/>
                </a:ext>
              </a:extLst>
            </p:cNvPr>
            <p:cNvSpPr/>
            <p:nvPr/>
          </p:nvSpPr>
          <p:spPr>
            <a:xfrm>
              <a:off x="4564154" y="1352549"/>
              <a:ext cx="2943042" cy="4938114"/>
            </a:xfrm>
            <a:prstGeom prst="roundRect">
              <a:avLst>
                <a:gd name="adj" fmla="val 947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4BCC90B4-59AD-41D1-9CB7-A10650022929}"/>
              </a:ext>
            </a:extLst>
          </p:cNvPr>
          <p:cNvGrpSpPr/>
          <p:nvPr/>
        </p:nvGrpSpPr>
        <p:grpSpPr>
          <a:xfrm flipV="1">
            <a:off x="4844516" y="1608423"/>
            <a:ext cx="2502968" cy="390087"/>
            <a:chOff x="4762501" y="1679933"/>
            <a:chExt cx="7122579" cy="593367"/>
          </a:xfrm>
        </p:grpSpPr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79546C5C-6614-41CC-9BFD-A4E831E336D9}"/>
                </a:ext>
              </a:extLst>
            </p:cNvPr>
            <p:cNvSpPr/>
            <p:nvPr/>
          </p:nvSpPr>
          <p:spPr>
            <a:xfrm>
              <a:off x="4762501" y="1679933"/>
              <a:ext cx="6562724" cy="59336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94A3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C2CAF65E-369C-428E-99D7-DFCF82998102}"/>
                </a:ext>
              </a:extLst>
            </p:cNvPr>
            <p:cNvSpPr/>
            <p:nvPr/>
          </p:nvSpPr>
          <p:spPr>
            <a:xfrm>
              <a:off x="10778690" y="1679933"/>
              <a:ext cx="1106390" cy="593365"/>
            </a:xfrm>
            <a:prstGeom prst="ellipse">
              <a:avLst/>
            </a:prstGeom>
            <a:solidFill>
              <a:srgbClr val="BE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8DC89F4-3B5D-454B-A675-B5AAF8C7139C}"/>
              </a:ext>
            </a:extLst>
          </p:cNvPr>
          <p:cNvSpPr txBox="1"/>
          <p:nvPr/>
        </p:nvSpPr>
        <p:spPr>
          <a:xfrm>
            <a:off x="4770210" y="1623717"/>
            <a:ext cx="1726582" cy="390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Montserrat" panose="00000500000000000000" pitchFamily="2" charset="-52"/>
              </a:rPr>
              <a:t>Заголовок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3C37C3-25EC-4024-9D99-02322037DC26}"/>
              </a:ext>
            </a:extLst>
          </p:cNvPr>
          <p:cNvSpPr txBox="1"/>
          <p:nvPr/>
        </p:nvSpPr>
        <p:spPr>
          <a:xfrm>
            <a:off x="5144514" y="2061108"/>
            <a:ext cx="1726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>
                <a:latin typeface="Montserrat" panose="00000500000000000000" pitchFamily="2" charset="-52"/>
              </a:rPr>
              <a:t>Искусственный интеллект</a:t>
            </a:r>
            <a:endParaRPr lang="ru-RU" sz="1200" dirty="0">
              <a:latin typeface="Montserrat" panose="00000500000000000000" pitchFamily="2" charset="-52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A92D9152-ED12-4635-80E0-7712A3C05009}"/>
              </a:ext>
            </a:extLst>
          </p:cNvPr>
          <p:cNvGrpSpPr/>
          <p:nvPr/>
        </p:nvGrpSpPr>
        <p:grpSpPr>
          <a:xfrm>
            <a:off x="8612370" y="1352549"/>
            <a:ext cx="3063692" cy="5029199"/>
            <a:chOff x="8612370" y="1352549"/>
            <a:chExt cx="3063692" cy="5029199"/>
          </a:xfrm>
        </p:grpSpPr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0D6F1379-CE6C-46D6-93BC-1EF7A30951E7}"/>
                </a:ext>
              </a:extLst>
            </p:cNvPr>
            <p:cNvSpPr/>
            <p:nvPr/>
          </p:nvSpPr>
          <p:spPr>
            <a:xfrm>
              <a:off x="8733020" y="1443634"/>
              <a:ext cx="2943042" cy="4938114"/>
            </a:xfrm>
            <a:prstGeom prst="roundRect">
              <a:avLst>
                <a:gd name="adj" fmla="val 9475"/>
              </a:avLst>
            </a:prstGeom>
            <a:solidFill>
              <a:srgbClr val="428A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231ED57A-1555-45F1-93E0-B1F231A5ABBA}"/>
                </a:ext>
              </a:extLst>
            </p:cNvPr>
            <p:cNvSpPr/>
            <p:nvPr/>
          </p:nvSpPr>
          <p:spPr>
            <a:xfrm>
              <a:off x="8612370" y="1352549"/>
              <a:ext cx="2943042" cy="4938114"/>
            </a:xfrm>
            <a:prstGeom prst="roundRect">
              <a:avLst>
                <a:gd name="adj" fmla="val 947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41A302C-653A-4926-9765-8482D694B2A2}"/>
              </a:ext>
            </a:extLst>
          </p:cNvPr>
          <p:cNvGrpSpPr/>
          <p:nvPr/>
        </p:nvGrpSpPr>
        <p:grpSpPr>
          <a:xfrm flipV="1">
            <a:off x="8885222" y="1608423"/>
            <a:ext cx="2502968" cy="390087"/>
            <a:chOff x="4762501" y="1679933"/>
            <a:chExt cx="7122579" cy="593367"/>
          </a:xfrm>
        </p:grpSpPr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60F7B0FA-5D01-4150-A2E7-61C242A158CB}"/>
                </a:ext>
              </a:extLst>
            </p:cNvPr>
            <p:cNvSpPr/>
            <p:nvPr/>
          </p:nvSpPr>
          <p:spPr>
            <a:xfrm>
              <a:off x="4762501" y="1679933"/>
              <a:ext cx="6562724" cy="59336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F9B0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6AD17D0A-AFFE-484E-ACCC-B6EE7B412813}"/>
                </a:ext>
              </a:extLst>
            </p:cNvPr>
            <p:cNvSpPr/>
            <p:nvPr/>
          </p:nvSpPr>
          <p:spPr>
            <a:xfrm>
              <a:off x="10778690" y="1679933"/>
              <a:ext cx="1106390" cy="593365"/>
            </a:xfrm>
            <a:prstGeom prst="ellipse">
              <a:avLst/>
            </a:prstGeom>
            <a:solidFill>
              <a:srgbClr val="F39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817195-A294-4147-8622-3E0C43330B11}"/>
              </a:ext>
            </a:extLst>
          </p:cNvPr>
          <p:cNvSpPr txBox="1"/>
          <p:nvPr/>
        </p:nvSpPr>
        <p:spPr>
          <a:xfrm>
            <a:off x="8818426" y="1623717"/>
            <a:ext cx="1726582" cy="390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Montserrat" panose="00000500000000000000" pitchFamily="2" charset="-52"/>
              </a:rPr>
              <a:t>Заголовок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FE8B90-C9E9-4D24-A2D4-BA17D59A3FB3}"/>
              </a:ext>
            </a:extLst>
          </p:cNvPr>
          <p:cNvSpPr txBox="1"/>
          <p:nvPr/>
        </p:nvSpPr>
        <p:spPr>
          <a:xfrm>
            <a:off x="9272808" y="2065395"/>
            <a:ext cx="1726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Montserrat" panose="00000500000000000000" pitchFamily="2" charset="-52"/>
              </a:rPr>
              <a:t>Искусственный интеллект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0656A-B44F-4929-8F8C-F4404EA83B15}"/>
              </a:ext>
            </a:extLst>
          </p:cNvPr>
          <p:cNvSpPr txBox="1"/>
          <p:nvPr/>
        </p:nvSpPr>
        <p:spPr>
          <a:xfrm>
            <a:off x="73638" y="2756308"/>
            <a:ext cx="385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Использовать уже обученную нейросеть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1DDE66-E9E1-45BC-8ACC-2FF9B4B6FA8B}"/>
              </a:ext>
            </a:extLst>
          </p:cNvPr>
          <p:cNvSpPr txBox="1"/>
          <p:nvPr/>
        </p:nvSpPr>
        <p:spPr>
          <a:xfrm>
            <a:off x="4692749" y="2776556"/>
            <a:ext cx="2833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Использовать  готовую </a:t>
            </a:r>
          </a:p>
          <a:p>
            <a:pPr algn="ctr"/>
            <a:r>
              <a:rPr lang="ru-RU" dirty="0"/>
              <a:t>Архитектуру  для обучения</a:t>
            </a:r>
          </a:p>
          <a:p>
            <a:pPr algn="ctr"/>
            <a:r>
              <a:rPr lang="ru-RU" dirty="0"/>
              <a:t>нейросети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871D23-F028-41F7-B93D-106F6557B1AF}"/>
              </a:ext>
            </a:extLst>
          </p:cNvPr>
          <p:cNvSpPr txBox="1"/>
          <p:nvPr/>
        </p:nvSpPr>
        <p:spPr>
          <a:xfrm>
            <a:off x="8825435" y="2710951"/>
            <a:ext cx="258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Писать нейросеть с нуля</a:t>
            </a:r>
          </a:p>
        </p:txBody>
      </p:sp>
      <p:sp>
        <p:nvSpPr>
          <p:cNvPr id="12" name="Знак умножения 11">
            <a:extLst>
              <a:ext uri="{FF2B5EF4-FFF2-40B4-BE49-F238E27FC236}">
                <a16:creationId xmlns:a16="http://schemas.microsoft.com/office/drawing/2014/main" id="{F7C19A16-0970-454F-B24E-A44DFDE6B91D}"/>
              </a:ext>
            </a:extLst>
          </p:cNvPr>
          <p:cNvSpPr/>
          <p:nvPr/>
        </p:nvSpPr>
        <p:spPr>
          <a:xfrm>
            <a:off x="1327844" y="3786392"/>
            <a:ext cx="1283855" cy="125645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Знак умножения 37">
            <a:extLst>
              <a:ext uri="{FF2B5EF4-FFF2-40B4-BE49-F238E27FC236}">
                <a16:creationId xmlns:a16="http://schemas.microsoft.com/office/drawing/2014/main" id="{E2D398D2-81BE-435F-B187-6C957A0A9C6F}"/>
              </a:ext>
            </a:extLst>
          </p:cNvPr>
          <p:cNvSpPr/>
          <p:nvPr/>
        </p:nvSpPr>
        <p:spPr>
          <a:xfrm>
            <a:off x="9474367" y="3977833"/>
            <a:ext cx="1283855" cy="125645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52BAA75-F405-4D96-97E4-CB9D8CD08E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75" t="13610" r="23602" b="22683"/>
          <a:stretch/>
        </p:blipFill>
        <p:spPr>
          <a:xfrm>
            <a:off x="5180557" y="3780472"/>
            <a:ext cx="1849302" cy="1187148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ACEA176-75D8-47BF-BD3D-0F24F043C8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75" t="13610" r="23602" b="22683"/>
          <a:stretch/>
        </p:blipFill>
        <p:spPr>
          <a:xfrm>
            <a:off x="5332957" y="3932872"/>
            <a:ext cx="1849302" cy="118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5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5C6ED9-2E7B-443F-8785-C3E97C506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868" y="165475"/>
            <a:ext cx="1820343" cy="1017859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78C9DA9-8ED2-4EDA-9C58-14CEDE755C63}"/>
              </a:ext>
            </a:extLst>
          </p:cNvPr>
          <p:cNvGrpSpPr/>
          <p:nvPr/>
        </p:nvGrpSpPr>
        <p:grpSpPr>
          <a:xfrm>
            <a:off x="515938" y="1223328"/>
            <a:ext cx="11160124" cy="5158422"/>
            <a:chOff x="515938" y="1223328"/>
            <a:chExt cx="11160124" cy="5158422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719EA0E-C61F-415E-B3F5-4CCE025513D4}"/>
                </a:ext>
              </a:extLst>
            </p:cNvPr>
            <p:cNvSpPr/>
            <p:nvPr/>
          </p:nvSpPr>
          <p:spPr>
            <a:xfrm>
              <a:off x="693738" y="1364378"/>
              <a:ext cx="10982324" cy="5017372"/>
            </a:xfrm>
            <a:prstGeom prst="roundRect">
              <a:avLst>
                <a:gd name="adj" fmla="val 9475"/>
              </a:avLst>
            </a:prstGeom>
            <a:solidFill>
              <a:srgbClr val="A7CE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53FC0E3B-2B49-4750-BA4E-475E6577EC29}"/>
                </a:ext>
              </a:extLst>
            </p:cNvPr>
            <p:cNvSpPr/>
            <p:nvPr/>
          </p:nvSpPr>
          <p:spPr>
            <a:xfrm>
              <a:off x="515938" y="1223328"/>
              <a:ext cx="10982324" cy="5017372"/>
            </a:xfrm>
            <a:prstGeom prst="roundRect">
              <a:avLst>
                <a:gd name="adj" fmla="val 947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5AD7DE1-8349-4E18-9FEE-836D78CF468C}"/>
              </a:ext>
            </a:extLst>
          </p:cNvPr>
          <p:cNvSpPr/>
          <p:nvPr/>
        </p:nvSpPr>
        <p:spPr>
          <a:xfrm>
            <a:off x="3947224" y="974844"/>
            <a:ext cx="4342668" cy="513100"/>
          </a:xfrm>
          <a:prstGeom prst="roundRect">
            <a:avLst>
              <a:gd name="adj" fmla="val 50000"/>
            </a:avLst>
          </a:prstGeom>
          <a:solidFill>
            <a:srgbClr val="F056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C06D4-F8C3-4AC1-96B4-E2AF50A9AA2C}"/>
              </a:ext>
            </a:extLst>
          </p:cNvPr>
          <p:cNvSpPr txBox="1"/>
          <p:nvPr/>
        </p:nvSpPr>
        <p:spPr>
          <a:xfrm>
            <a:off x="4162758" y="1031339"/>
            <a:ext cx="391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Montserrat" panose="00000500000000000000" pitchFamily="2" charset="-52"/>
              </a:rPr>
              <a:t>Решение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F5BB06-927F-45DC-8C82-C3875B79D0FF}"/>
              </a:ext>
            </a:extLst>
          </p:cNvPr>
          <p:cNvSpPr txBox="1"/>
          <p:nvPr/>
        </p:nvSpPr>
        <p:spPr>
          <a:xfrm>
            <a:off x="988694" y="1710659"/>
            <a:ext cx="2007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Montserrat" panose="00000500000000000000" pitchFamily="2" charset="-52"/>
              </a:rPr>
              <a:t>Поиск информации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52BCE9-FF4F-4759-8C95-80B16E8AAAF5}"/>
              </a:ext>
            </a:extLst>
          </p:cNvPr>
          <p:cNvSpPr txBox="1"/>
          <p:nvPr/>
        </p:nvSpPr>
        <p:spPr>
          <a:xfrm>
            <a:off x="988694" y="2725028"/>
            <a:ext cx="172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Montserrat" panose="00000500000000000000" pitchFamily="2" charset="-52"/>
              </a:rPr>
              <a:t>Поиск информации о нейросетях и их видах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9E00B8-6871-436C-8744-2D641A7E8AC1}"/>
              </a:ext>
            </a:extLst>
          </p:cNvPr>
          <p:cNvSpPr txBox="1"/>
          <p:nvPr/>
        </p:nvSpPr>
        <p:spPr>
          <a:xfrm>
            <a:off x="3757033" y="1722204"/>
            <a:ext cx="1726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Montserrat" panose="00000500000000000000" pitchFamily="2" charset="-52"/>
              </a:rPr>
              <a:t>Написание нейросети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838793-F97C-42C6-95BE-ACAC56DD3559}"/>
              </a:ext>
            </a:extLst>
          </p:cNvPr>
          <p:cNvSpPr txBox="1"/>
          <p:nvPr/>
        </p:nvSpPr>
        <p:spPr>
          <a:xfrm>
            <a:off x="3757033" y="2691609"/>
            <a:ext cx="172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Montserrat" panose="00000500000000000000" pitchFamily="2" charset="-52"/>
              </a:rPr>
              <a:t>При написании нейросети мы использовали модель </a:t>
            </a:r>
            <a:r>
              <a:rPr lang="en-US" sz="1200" dirty="0">
                <a:latin typeface="Montserrat" panose="00000500000000000000" pitchFamily="2" charset="-52"/>
              </a:rPr>
              <a:t>resent50</a:t>
            </a:r>
            <a:endParaRPr lang="ru-RU" sz="1200" dirty="0">
              <a:latin typeface="Montserrat" panose="00000500000000000000" pitchFamily="2" charset="-5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5EB00A-2801-4F66-AC3B-4964CDFDBA11}"/>
              </a:ext>
            </a:extLst>
          </p:cNvPr>
          <p:cNvSpPr txBox="1"/>
          <p:nvPr/>
        </p:nvSpPr>
        <p:spPr>
          <a:xfrm>
            <a:off x="6525372" y="1797090"/>
            <a:ext cx="218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Montserrat" panose="00000500000000000000" pitchFamily="2" charset="-52"/>
              </a:rPr>
              <a:t>Тестирование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B9BD8A-5B1F-4DFF-B394-795D3DA5794B}"/>
              </a:ext>
            </a:extLst>
          </p:cNvPr>
          <p:cNvSpPr txBox="1"/>
          <p:nvPr/>
        </p:nvSpPr>
        <p:spPr>
          <a:xfrm>
            <a:off x="6563310" y="2629912"/>
            <a:ext cx="172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Montserrat" panose="00000500000000000000" pitchFamily="2" charset="-52"/>
              </a:rPr>
              <a:t>Процесс тестирования нейросетей после обучения их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6CDC93-B54A-43BC-917D-7A34AEC3A41D}"/>
              </a:ext>
            </a:extLst>
          </p:cNvPr>
          <p:cNvSpPr txBox="1"/>
          <p:nvPr/>
        </p:nvSpPr>
        <p:spPr>
          <a:xfrm>
            <a:off x="9263004" y="1462147"/>
            <a:ext cx="2181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Montserrat" panose="00000500000000000000" pitchFamily="2" charset="-52"/>
              </a:rPr>
              <a:t>Создание приложения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51A20-0C29-4725-878C-066CCC4F0729}"/>
              </a:ext>
            </a:extLst>
          </p:cNvPr>
          <p:cNvSpPr txBox="1"/>
          <p:nvPr/>
        </p:nvSpPr>
        <p:spPr>
          <a:xfrm>
            <a:off x="9369587" y="2506943"/>
            <a:ext cx="1726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Montserrat" panose="00000500000000000000" pitchFamily="2" charset="-52"/>
              </a:rPr>
              <a:t>Написание приложения для нейросети и загрузка ее в </a:t>
            </a:r>
            <a:r>
              <a:rPr lang="en-US" sz="1200" dirty="0">
                <a:latin typeface="Montserrat" panose="00000500000000000000" pitchFamily="2" charset="-52"/>
              </a:rPr>
              <a:t>exe </a:t>
            </a:r>
            <a:r>
              <a:rPr lang="ru-RU" sz="1200" dirty="0">
                <a:latin typeface="Montserrat" panose="00000500000000000000" pitchFamily="2" charset="-52"/>
              </a:rPr>
              <a:t>формате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7A9C1A9-671E-4249-B4FE-E1F435A9BC7A}"/>
              </a:ext>
            </a:extLst>
          </p:cNvPr>
          <p:cNvGrpSpPr/>
          <p:nvPr/>
        </p:nvGrpSpPr>
        <p:grpSpPr>
          <a:xfrm>
            <a:off x="1095374" y="5127226"/>
            <a:ext cx="10128634" cy="1097667"/>
            <a:chOff x="1095374" y="5127226"/>
            <a:chExt cx="10128634" cy="1097667"/>
          </a:xfrm>
        </p:grpSpPr>
        <p:pic>
          <p:nvPicPr>
            <p:cNvPr id="55" name="Рисунок 54">
              <a:extLst>
                <a:ext uri="{FF2B5EF4-FFF2-40B4-BE49-F238E27FC236}">
                  <a16:creationId xmlns:a16="http://schemas.microsoft.com/office/drawing/2014/main" id="{3C9687E4-2E49-4A85-A1DB-787A1ED82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49402" y="5129773"/>
              <a:ext cx="4474606" cy="1092572"/>
            </a:xfrm>
            <a:prstGeom prst="rect">
              <a:avLst/>
            </a:prstGeom>
          </p:spPr>
        </p:pic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3207062E-C357-4AD4-B60B-CB8098BCE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49279" y="5129773"/>
              <a:ext cx="4474606" cy="1092572"/>
            </a:xfrm>
            <a:prstGeom prst="rect">
              <a:avLst/>
            </a:prstGeom>
          </p:spPr>
        </p:pic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77CCFAB0-EDC6-4ACE-B6A5-866A1592A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50" r="37450"/>
            <a:stretch/>
          </p:blipFill>
          <p:spPr>
            <a:xfrm>
              <a:off x="1095374" y="5127226"/>
              <a:ext cx="1128387" cy="1097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13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5C6ED9-2E7B-443F-8785-C3E97C506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868" y="165475"/>
            <a:ext cx="1820343" cy="1017859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78C9DA9-8ED2-4EDA-9C58-14CEDE755C63}"/>
              </a:ext>
            </a:extLst>
          </p:cNvPr>
          <p:cNvGrpSpPr/>
          <p:nvPr/>
        </p:nvGrpSpPr>
        <p:grpSpPr>
          <a:xfrm>
            <a:off x="515938" y="1223328"/>
            <a:ext cx="11160124" cy="5158422"/>
            <a:chOff x="515938" y="1223328"/>
            <a:chExt cx="11160124" cy="5158422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719EA0E-C61F-415E-B3F5-4CCE025513D4}"/>
                </a:ext>
              </a:extLst>
            </p:cNvPr>
            <p:cNvSpPr/>
            <p:nvPr/>
          </p:nvSpPr>
          <p:spPr>
            <a:xfrm>
              <a:off x="693738" y="1364378"/>
              <a:ext cx="10982324" cy="5017372"/>
            </a:xfrm>
            <a:prstGeom prst="roundRect">
              <a:avLst>
                <a:gd name="adj" fmla="val 9475"/>
              </a:avLst>
            </a:prstGeom>
            <a:solidFill>
              <a:srgbClr val="A7CE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53FC0E3B-2B49-4750-BA4E-475E6577EC29}"/>
                </a:ext>
              </a:extLst>
            </p:cNvPr>
            <p:cNvSpPr/>
            <p:nvPr/>
          </p:nvSpPr>
          <p:spPr>
            <a:xfrm>
              <a:off x="515938" y="1223328"/>
              <a:ext cx="10982324" cy="5017372"/>
            </a:xfrm>
            <a:prstGeom prst="roundRect">
              <a:avLst>
                <a:gd name="adj" fmla="val 947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5AD7DE1-8349-4E18-9FEE-836D78CF468C}"/>
              </a:ext>
            </a:extLst>
          </p:cNvPr>
          <p:cNvSpPr/>
          <p:nvPr/>
        </p:nvSpPr>
        <p:spPr>
          <a:xfrm>
            <a:off x="3947224" y="974844"/>
            <a:ext cx="4342668" cy="513100"/>
          </a:xfrm>
          <a:prstGeom prst="roundRect">
            <a:avLst>
              <a:gd name="adj" fmla="val 50000"/>
            </a:avLst>
          </a:prstGeom>
          <a:solidFill>
            <a:srgbClr val="F056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atin typeface="Montserrat" panose="00000500000000000000" pitchFamily="2" charset="-52"/>
              </a:rPr>
              <a:t>Поиск информации 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7A9C1A9-671E-4249-B4FE-E1F435A9BC7A}"/>
              </a:ext>
            </a:extLst>
          </p:cNvPr>
          <p:cNvGrpSpPr/>
          <p:nvPr/>
        </p:nvGrpSpPr>
        <p:grpSpPr>
          <a:xfrm>
            <a:off x="1095374" y="5127226"/>
            <a:ext cx="10128634" cy="1097667"/>
            <a:chOff x="1095374" y="5127226"/>
            <a:chExt cx="10128634" cy="1097667"/>
          </a:xfrm>
        </p:grpSpPr>
        <p:pic>
          <p:nvPicPr>
            <p:cNvPr id="55" name="Рисунок 54">
              <a:extLst>
                <a:ext uri="{FF2B5EF4-FFF2-40B4-BE49-F238E27FC236}">
                  <a16:creationId xmlns:a16="http://schemas.microsoft.com/office/drawing/2014/main" id="{3C9687E4-2E49-4A85-A1DB-787A1ED82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49402" y="5129773"/>
              <a:ext cx="4474606" cy="1092572"/>
            </a:xfrm>
            <a:prstGeom prst="rect">
              <a:avLst/>
            </a:prstGeom>
          </p:spPr>
        </p:pic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3207062E-C357-4AD4-B60B-CB8098BCE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49279" y="5129773"/>
              <a:ext cx="4474606" cy="1092572"/>
            </a:xfrm>
            <a:prstGeom prst="rect">
              <a:avLst/>
            </a:prstGeom>
          </p:spPr>
        </p:pic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77CCFAB0-EDC6-4ACE-B6A5-866A1592A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50" r="37450"/>
            <a:stretch/>
          </p:blipFill>
          <p:spPr>
            <a:xfrm>
              <a:off x="1095374" y="5127226"/>
              <a:ext cx="1128387" cy="109766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B9692CF-7A78-4414-BD8C-2E8425477D00}"/>
              </a:ext>
            </a:extLst>
          </p:cNvPr>
          <p:cNvSpPr txBox="1"/>
          <p:nvPr/>
        </p:nvSpPr>
        <p:spPr>
          <a:xfrm>
            <a:off x="4897178" y="1638275"/>
            <a:ext cx="2397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Виды нейросети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00172-E3F4-46D4-AF0A-ED5A07FDAE12}"/>
              </a:ext>
            </a:extLst>
          </p:cNvPr>
          <p:cNvSpPr txBox="1"/>
          <p:nvPr/>
        </p:nvSpPr>
        <p:spPr>
          <a:xfrm>
            <a:off x="2682825" y="1924395"/>
            <a:ext cx="150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1" dirty="0">
                <a:solidFill>
                  <a:srgbClr val="333333"/>
                </a:solidFill>
                <a:effectLst/>
                <a:latin typeface="YS Text"/>
              </a:rPr>
              <a:t>Перцептрон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6924F-E226-4666-82BB-EBEA5C35C53B}"/>
              </a:ext>
            </a:extLst>
          </p:cNvPr>
          <p:cNvSpPr txBox="1"/>
          <p:nvPr/>
        </p:nvSpPr>
        <p:spPr>
          <a:xfrm>
            <a:off x="1118928" y="3099510"/>
            <a:ext cx="373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1" dirty="0">
                <a:solidFill>
                  <a:srgbClr val="333333"/>
                </a:solidFill>
                <a:effectLst/>
                <a:latin typeface="YS Text"/>
              </a:rPr>
              <a:t>Многослойные перцептроны (</a:t>
            </a:r>
            <a:r>
              <a:rPr lang="en-US" b="0" i="1" dirty="0">
                <a:solidFill>
                  <a:srgbClr val="333333"/>
                </a:solidFill>
                <a:effectLst/>
                <a:latin typeface="YS Text"/>
              </a:rPr>
              <a:t>MLP)</a:t>
            </a:r>
            <a:endParaRPr lang="ru-RU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1DA9C-4A21-4B3A-9BED-D5FF4BE29D2D}"/>
              </a:ext>
            </a:extLst>
          </p:cNvPr>
          <p:cNvSpPr txBox="1"/>
          <p:nvPr/>
        </p:nvSpPr>
        <p:spPr>
          <a:xfrm>
            <a:off x="2413396" y="54153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82EF10-19A6-4DD2-95BD-FEF133EF69FA}"/>
              </a:ext>
            </a:extLst>
          </p:cNvPr>
          <p:cNvSpPr txBox="1"/>
          <p:nvPr/>
        </p:nvSpPr>
        <p:spPr>
          <a:xfrm>
            <a:off x="4302518" y="4294848"/>
            <a:ext cx="398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1" dirty="0">
                <a:solidFill>
                  <a:srgbClr val="333333"/>
                </a:solidFill>
                <a:effectLst/>
                <a:latin typeface="YS Text"/>
              </a:rPr>
              <a:t>Рекуррентные нейронные сети (</a:t>
            </a:r>
            <a:r>
              <a:rPr lang="en-US" b="0" i="1" dirty="0">
                <a:solidFill>
                  <a:srgbClr val="333333"/>
                </a:solidFill>
                <a:effectLst/>
                <a:latin typeface="YS Text"/>
              </a:rPr>
              <a:t>RNN)</a:t>
            </a:r>
            <a:endParaRPr lang="ru-RU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879E13-F79D-4346-8C00-B8632427C10A}"/>
              </a:ext>
            </a:extLst>
          </p:cNvPr>
          <p:cNvSpPr txBox="1"/>
          <p:nvPr/>
        </p:nvSpPr>
        <p:spPr>
          <a:xfrm>
            <a:off x="7261997" y="3124527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>
                <a:solidFill>
                  <a:srgbClr val="333333"/>
                </a:solidFill>
                <a:effectLst/>
                <a:latin typeface="YS Text"/>
              </a:rPr>
              <a:t>Свёрточные нейронные сети (</a:t>
            </a:r>
            <a:r>
              <a:rPr lang="en-US" b="1" i="1" dirty="0">
                <a:solidFill>
                  <a:srgbClr val="333333"/>
                </a:solidFill>
                <a:effectLst/>
                <a:latin typeface="YS Text"/>
              </a:rPr>
              <a:t>CNN)</a:t>
            </a:r>
            <a:endParaRPr lang="ru-RU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6B9030-1AEB-4FFA-BD7B-C00A102E90D8}"/>
              </a:ext>
            </a:extLst>
          </p:cNvPr>
          <p:cNvSpPr txBox="1"/>
          <p:nvPr/>
        </p:nvSpPr>
        <p:spPr>
          <a:xfrm>
            <a:off x="7846588" y="2011535"/>
            <a:ext cx="343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solidFill>
                  <a:srgbClr val="333333"/>
                </a:solidFill>
                <a:effectLst/>
                <a:latin typeface="YS Text"/>
              </a:rPr>
              <a:t>Глубокие нейронные сети (</a:t>
            </a:r>
            <a:r>
              <a:rPr lang="en-US" i="1" dirty="0">
                <a:solidFill>
                  <a:srgbClr val="333333"/>
                </a:solidFill>
                <a:effectLst/>
                <a:latin typeface="YS Text"/>
              </a:rPr>
              <a:t>DNN)</a:t>
            </a:r>
            <a:endParaRPr lang="ru-RU" i="1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972530A-36F8-440C-B511-4C8D8F8B624E}"/>
              </a:ext>
            </a:extLst>
          </p:cNvPr>
          <p:cNvCxnSpPr>
            <a:cxnSpLocks/>
          </p:cNvCxnSpPr>
          <p:nvPr/>
        </p:nvCxnSpPr>
        <p:spPr>
          <a:xfrm flipH="1">
            <a:off x="4345412" y="2011535"/>
            <a:ext cx="551767" cy="12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20CE7CD-4EC0-4CED-B620-E00576B463A6}"/>
              </a:ext>
            </a:extLst>
          </p:cNvPr>
          <p:cNvCxnSpPr>
            <a:cxnSpLocks/>
          </p:cNvCxnSpPr>
          <p:nvPr/>
        </p:nvCxnSpPr>
        <p:spPr>
          <a:xfrm flipH="1">
            <a:off x="4572000" y="2250271"/>
            <a:ext cx="620967" cy="67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CBC52D2-CE58-466E-8E53-00E99FEF32EA}"/>
              </a:ext>
            </a:extLst>
          </p:cNvPr>
          <p:cNvCxnSpPr>
            <a:cxnSpLocks/>
          </p:cNvCxnSpPr>
          <p:nvPr/>
        </p:nvCxnSpPr>
        <p:spPr>
          <a:xfrm>
            <a:off x="6096000" y="2280984"/>
            <a:ext cx="39328" cy="178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EB0597B-F911-425E-BA84-6B3F63644819}"/>
              </a:ext>
            </a:extLst>
          </p:cNvPr>
          <p:cNvCxnSpPr>
            <a:cxnSpLocks/>
          </p:cNvCxnSpPr>
          <p:nvPr/>
        </p:nvCxnSpPr>
        <p:spPr>
          <a:xfrm>
            <a:off x="6855554" y="2196201"/>
            <a:ext cx="591579" cy="73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947EBA0-E978-4D85-A251-C4F18831E12D}"/>
              </a:ext>
            </a:extLst>
          </p:cNvPr>
          <p:cNvCxnSpPr>
            <a:cxnSpLocks/>
          </p:cNvCxnSpPr>
          <p:nvPr/>
        </p:nvCxnSpPr>
        <p:spPr>
          <a:xfrm>
            <a:off x="7151343" y="2121739"/>
            <a:ext cx="542844" cy="7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Знак умножения 37">
            <a:extLst>
              <a:ext uri="{FF2B5EF4-FFF2-40B4-BE49-F238E27FC236}">
                <a16:creationId xmlns:a16="http://schemas.microsoft.com/office/drawing/2014/main" id="{4DA29FAC-2838-4948-B78D-B4979DD31D1C}"/>
              </a:ext>
            </a:extLst>
          </p:cNvPr>
          <p:cNvSpPr/>
          <p:nvPr/>
        </p:nvSpPr>
        <p:spPr>
          <a:xfrm>
            <a:off x="2283340" y="1911652"/>
            <a:ext cx="399485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Знак умножения 38">
            <a:extLst>
              <a:ext uri="{FF2B5EF4-FFF2-40B4-BE49-F238E27FC236}">
                <a16:creationId xmlns:a16="http://schemas.microsoft.com/office/drawing/2014/main" id="{2144B70D-2AEC-4855-8AA0-D54380C3591C}"/>
              </a:ext>
            </a:extLst>
          </p:cNvPr>
          <p:cNvSpPr/>
          <p:nvPr/>
        </p:nvSpPr>
        <p:spPr>
          <a:xfrm>
            <a:off x="11117540" y="2011535"/>
            <a:ext cx="399485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Знак умножения 39">
            <a:extLst>
              <a:ext uri="{FF2B5EF4-FFF2-40B4-BE49-F238E27FC236}">
                <a16:creationId xmlns:a16="http://schemas.microsoft.com/office/drawing/2014/main" id="{11062F9B-EDD6-4141-9CFD-AF4E07CD91E2}"/>
              </a:ext>
            </a:extLst>
          </p:cNvPr>
          <p:cNvSpPr/>
          <p:nvPr/>
        </p:nvSpPr>
        <p:spPr>
          <a:xfrm>
            <a:off x="3924975" y="4294848"/>
            <a:ext cx="399485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Знак умножения 40">
            <a:extLst>
              <a:ext uri="{FF2B5EF4-FFF2-40B4-BE49-F238E27FC236}">
                <a16:creationId xmlns:a16="http://schemas.microsoft.com/office/drawing/2014/main" id="{E8F15B84-631F-46CF-9F68-A2B346742BBB}"/>
              </a:ext>
            </a:extLst>
          </p:cNvPr>
          <p:cNvSpPr/>
          <p:nvPr/>
        </p:nvSpPr>
        <p:spPr>
          <a:xfrm>
            <a:off x="733066" y="3098027"/>
            <a:ext cx="399485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6D8E8A37-DC99-4F14-BBE5-4A715A0C81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75" t="13610" r="23602" b="22683"/>
          <a:stretch/>
        </p:blipFill>
        <p:spPr>
          <a:xfrm>
            <a:off x="11006856" y="3142758"/>
            <a:ext cx="464819" cy="29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8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5C6ED9-2E7B-443F-8785-C3E97C506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868" y="165475"/>
            <a:ext cx="1820343" cy="1017859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78C9DA9-8ED2-4EDA-9C58-14CEDE755C63}"/>
              </a:ext>
            </a:extLst>
          </p:cNvPr>
          <p:cNvGrpSpPr/>
          <p:nvPr/>
        </p:nvGrpSpPr>
        <p:grpSpPr>
          <a:xfrm>
            <a:off x="515938" y="1223328"/>
            <a:ext cx="11160124" cy="5158422"/>
            <a:chOff x="515938" y="1223328"/>
            <a:chExt cx="11160124" cy="5158422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719EA0E-C61F-415E-B3F5-4CCE025513D4}"/>
                </a:ext>
              </a:extLst>
            </p:cNvPr>
            <p:cNvSpPr/>
            <p:nvPr/>
          </p:nvSpPr>
          <p:spPr>
            <a:xfrm>
              <a:off x="693738" y="1364378"/>
              <a:ext cx="10982324" cy="5017372"/>
            </a:xfrm>
            <a:prstGeom prst="roundRect">
              <a:avLst>
                <a:gd name="adj" fmla="val 9475"/>
              </a:avLst>
            </a:prstGeom>
            <a:solidFill>
              <a:srgbClr val="A7CE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53FC0E3B-2B49-4750-BA4E-475E6577EC29}"/>
                </a:ext>
              </a:extLst>
            </p:cNvPr>
            <p:cNvSpPr/>
            <p:nvPr/>
          </p:nvSpPr>
          <p:spPr>
            <a:xfrm>
              <a:off x="515938" y="1223328"/>
              <a:ext cx="10982324" cy="5017372"/>
            </a:xfrm>
            <a:prstGeom prst="roundRect">
              <a:avLst>
                <a:gd name="adj" fmla="val 947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5AD7DE1-8349-4E18-9FEE-836D78CF468C}"/>
              </a:ext>
            </a:extLst>
          </p:cNvPr>
          <p:cNvSpPr/>
          <p:nvPr/>
        </p:nvSpPr>
        <p:spPr>
          <a:xfrm>
            <a:off x="3947224" y="974844"/>
            <a:ext cx="4342668" cy="513100"/>
          </a:xfrm>
          <a:prstGeom prst="roundRect">
            <a:avLst>
              <a:gd name="adj" fmla="val 50000"/>
            </a:avLst>
          </a:prstGeom>
          <a:solidFill>
            <a:srgbClr val="F056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atin typeface="Montserrat" panose="00000500000000000000" pitchFamily="2" charset="-52"/>
              </a:rPr>
              <a:t>Написание нейросети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7A9C1A9-671E-4249-B4FE-E1F435A9BC7A}"/>
              </a:ext>
            </a:extLst>
          </p:cNvPr>
          <p:cNvGrpSpPr/>
          <p:nvPr/>
        </p:nvGrpSpPr>
        <p:grpSpPr>
          <a:xfrm>
            <a:off x="1095374" y="5127226"/>
            <a:ext cx="10128634" cy="1097667"/>
            <a:chOff x="1095374" y="5127226"/>
            <a:chExt cx="10128634" cy="1097667"/>
          </a:xfrm>
        </p:grpSpPr>
        <p:pic>
          <p:nvPicPr>
            <p:cNvPr id="55" name="Рисунок 54">
              <a:extLst>
                <a:ext uri="{FF2B5EF4-FFF2-40B4-BE49-F238E27FC236}">
                  <a16:creationId xmlns:a16="http://schemas.microsoft.com/office/drawing/2014/main" id="{3C9687E4-2E49-4A85-A1DB-787A1ED82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49402" y="5129773"/>
              <a:ext cx="4474606" cy="1092572"/>
            </a:xfrm>
            <a:prstGeom prst="rect">
              <a:avLst/>
            </a:prstGeom>
          </p:spPr>
        </p:pic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3207062E-C357-4AD4-B60B-CB8098BCE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49279" y="5129773"/>
              <a:ext cx="4474606" cy="1092572"/>
            </a:xfrm>
            <a:prstGeom prst="rect">
              <a:avLst/>
            </a:prstGeom>
          </p:spPr>
        </p:pic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77CCFAB0-EDC6-4ACE-B6A5-866A1592A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50" r="37450"/>
            <a:stretch/>
          </p:blipFill>
          <p:spPr>
            <a:xfrm>
              <a:off x="1095374" y="5127226"/>
              <a:ext cx="1128387" cy="109766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BA1DA9C-4A21-4B3A-9BED-D5FF4BE29D2D}"/>
              </a:ext>
            </a:extLst>
          </p:cNvPr>
          <p:cNvSpPr txBox="1"/>
          <p:nvPr/>
        </p:nvSpPr>
        <p:spPr>
          <a:xfrm>
            <a:off x="2413396" y="54153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CE8D6-195A-4FF6-B880-DC882FEA6019}"/>
              </a:ext>
            </a:extLst>
          </p:cNvPr>
          <p:cNvSpPr txBox="1"/>
          <p:nvPr/>
        </p:nvSpPr>
        <p:spPr>
          <a:xfrm>
            <a:off x="1178561" y="2068496"/>
            <a:ext cx="97032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Написание нейросети началось с поиска архитектуры, мы остановились на </a:t>
            </a:r>
            <a:r>
              <a:rPr lang="en-US" dirty="0"/>
              <a:t>resent50</a:t>
            </a:r>
            <a:r>
              <a:rPr lang="ru-RU" dirty="0"/>
              <a:t>,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Довольно мощная архитектура для обучение классификатора. В </a:t>
            </a:r>
            <a:r>
              <a:rPr lang="en-US" dirty="0"/>
              <a:t>GitHub </a:t>
            </a:r>
            <a:r>
              <a:rPr lang="ru-RU" dirty="0"/>
              <a:t> мы разместили код </a:t>
            </a:r>
          </a:p>
          <a:p>
            <a:r>
              <a:rPr lang="ru-RU" dirty="0"/>
              <a:t>на котором мы обучали нейросеть(Название:</a:t>
            </a:r>
            <a:r>
              <a:rPr lang="en-US" dirty="0"/>
              <a:t> “</a:t>
            </a:r>
            <a:r>
              <a:rPr lang="ru-RU" dirty="0"/>
              <a:t>свертка2</a:t>
            </a:r>
            <a:r>
              <a:rPr lang="en-US" dirty="0"/>
              <a:t>.py”</a:t>
            </a:r>
            <a:r>
              <a:rPr lang="ru-RU" dirty="0"/>
              <a:t>) </a:t>
            </a:r>
            <a:r>
              <a:rPr lang="en-US" dirty="0"/>
              <a:t>.</a:t>
            </a:r>
          </a:p>
          <a:p>
            <a:r>
              <a:rPr lang="ru-RU" dirty="0"/>
              <a:t>Дальше мы составили датасет для обучения нашей нейронки.(Название:</a:t>
            </a:r>
            <a:r>
              <a:rPr lang="en-US" dirty="0"/>
              <a:t> “ezyzip.zip”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Следующим шагом мы создали приложение используя библиотеку </a:t>
            </a:r>
            <a:r>
              <a:rPr lang="en-US" dirty="0"/>
              <a:t>PyQT5(</a:t>
            </a:r>
            <a:r>
              <a:rPr lang="ru-RU" dirty="0"/>
              <a:t>При загрузке файла в </a:t>
            </a:r>
          </a:p>
          <a:p>
            <a:r>
              <a:rPr lang="en-US" dirty="0"/>
              <a:t>GitHub </a:t>
            </a:r>
            <a:r>
              <a:rPr lang="ru-RU" dirty="0"/>
              <a:t>мы столкнулись с проблемой в размерах файла,</a:t>
            </a:r>
            <a:r>
              <a:rPr lang="en-US" dirty="0"/>
              <a:t> </a:t>
            </a:r>
            <a:r>
              <a:rPr lang="ru-RU" dirty="0"/>
              <a:t>поэтому нам пришлось использовать </a:t>
            </a:r>
          </a:p>
          <a:p>
            <a:r>
              <a:rPr lang="ru-RU" dirty="0"/>
              <a:t>Яндекс диск (Ссылка на файл: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disk.yandex.ru</a:t>
            </a:r>
            <a:r>
              <a:rPr lang="en-US" dirty="0">
                <a:hlinkClick r:id="rId4"/>
              </a:rPr>
              <a:t>/d/</a:t>
            </a:r>
            <a:r>
              <a:rPr lang="en-US" dirty="0" err="1">
                <a:hlinkClick r:id="rId4"/>
              </a:rPr>
              <a:t>0aKbBRCIqOX5fw</a:t>
            </a:r>
            <a:r>
              <a:rPr lang="ru-RU" dirty="0"/>
              <a:t>))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C80327-38EA-46C0-ABC3-B7E70882616C}"/>
              </a:ext>
            </a:extLst>
          </p:cNvPr>
          <p:cNvSpPr txBox="1"/>
          <p:nvPr/>
        </p:nvSpPr>
        <p:spPr>
          <a:xfrm>
            <a:off x="1178561" y="4757894"/>
            <a:ext cx="4591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github.com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Danvlas333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Kod_nerosety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31F42B-96AB-1BAC-3C09-24347581BD82}"/>
              </a:ext>
            </a:extLst>
          </p:cNvPr>
          <p:cNvSpPr txBox="1"/>
          <p:nvPr/>
        </p:nvSpPr>
        <p:spPr>
          <a:xfrm>
            <a:off x="6096000" y="29651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F7514-0D0C-F43A-BD52-D245096FC5E9}"/>
              </a:ext>
            </a:extLst>
          </p:cNvPr>
          <p:cNvSpPr txBox="1"/>
          <p:nvPr/>
        </p:nvSpPr>
        <p:spPr>
          <a:xfrm>
            <a:off x="5770485" y="4740444"/>
            <a:ext cx="189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Ссылка на </a:t>
            </a:r>
            <a:r>
              <a:rPr lang="en-US" dirty="0"/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87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5C6ED9-2E7B-443F-8785-C3E97C506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868" y="165475"/>
            <a:ext cx="1820343" cy="1017859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78C9DA9-8ED2-4EDA-9C58-14CEDE755C63}"/>
              </a:ext>
            </a:extLst>
          </p:cNvPr>
          <p:cNvGrpSpPr/>
          <p:nvPr/>
        </p:nvGrpSpPr>
        <p:grpSpPr>
          <a:xfrm>
            <a:off x="490357" y="1218252"/>
            <a:ext cx="11160124" cy="5158422"/>
            <a:chOff x="515938" y="1223328"/>
            <a:chExt cx="11160124" cy="5158422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719EA0E-C61F-415E-B3F5-4CCE025513D4}"/>
                </a:ext>
              </a:extLst>
            </p:cNvPr>
            <p:cNvSpPr/>
            <p:nvPr/>
          </p:nvSpPr>
          <p:spPr>
            <a:xfrm>
              <a:off x="693738" y="1364378"/>
              <a:ext cx="10982324" cy="5017372"/>
            </a:xfrm>
            <a:prstGeom prst="roundRect">
              <a:avLst>
                <a:gd name="adj" fmla="val 9475"/>
              </a:avLst>
            </a:prstGeom>
            <a:solidFill>
              <a:srgbClr val="A7CE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53FC0E3B-2B49-4750-BA4E-475E6577EC29}"/>
                </a:ext>
              </a:extLst>
            </p:cNvPr>
            <p:cNvSpPr/>
            <p:nvPr/>
          </p:nvSpPr>
          <p:spPr>
            <a:xfrm>
              <a:off x="515938" y="1223328"/>
              <a:ext cx="10982324" cy="5017372"/>
            </a:xfrm>
            <a:prstGeom prst="roundRect">
              <a:avLst>
                <a:gd name="adj" fmla="val 947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5AD7DE1-8349-4E18-9FEE-836D78CF468C}"/>
              </a:ext>
            </a:extLst>
          </p:cNvPr>
          <p:cNvSpPr/>
          <p:nvPr/>
        </p:nvSpPr>
        <p:spPr>
          <a:xfrm>
            <a:off x="3947224" y="974844"/>
            <a:ext cx="4342668" cy="513100"/>
          </a:xfrm>
          <a:prstGeom prst="roundRect">
            <a:avLst>
              <a:gd name="adj" fmla="val 50000"/>
            </a:avLst>
          </a:prstGeom>
          <a:solidFill>
            <a:srgbClr val="F056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atin typeface="Montserrat" panose="00000500000000000000" pitchFamily="2" charset="-52"/>
              </a:rPr>
              <a:t>Написание нейросети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7A9C1A9-671E-4249-B4FE-E1F435A9BC7A}"/>
              </a:ext>
            </a:extLst>
          </p:cNvPr>
          <p:cNvGrpSpPr/>
          <p:nvPr/>
        </p:nvGrpSpPr>
        <p:grpSpPr>
          <a:xfrm>
            <a:off x="1095374" y="5127226"/>
            <a:ext cx="10128634" cy="1097667"/>
            <a:chOff x="1095374" y="5127226"/>
            <a:chExt cx="10128634" cy="1097667"/>
          </a:xfrm>
        </p:grpSpPr>
        <p:pic>
          <p:nvPicPr>
            <p:cNvPr id="55" name="Рисунок 54">
              <a:extLst>
                <a:ext uri="{FF2B5EF4-FFF2-40B4-BE49-F238E27FC236}">
                  <a16:creationId xmlns:a16="http://schemas.microsoft.com/office/drawing/2014/main" id="{3C9687E4-2E49-4A85-A1DB-787A1ED82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49402" y="5129773"/>
              <a:ext cx="4474606" cy="1092572"/>
            </a:xfrm>
            <a:prstGeom prst="rect">
              <a:avLst/>
            </a:prstGeom>
          </p:spPr>
        </p:pic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3207062E-C357-4AD4-B60B-CB8098BCE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49279" y="5129773"/>
              <a:ext cx="4474606" cy="1092572"/>
            </a:xfrm>
            <a:prstGeom prst="rect">
              <a:avLst/>
            </a:prstGeom>
          </p:spPr>
        </p:pic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77CCFAB0-EDC6-4ACE-B6A5-866A1592A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50" r="37450"/>
            <a:stretch/>
          </p:blipFill>
          <p:spPr>
            <a:xfrm>
              <a:off x="1095374" y="5127226"/>
              <a:ext cx="1128387" cy="109766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BA1DA9C-4A21-4B3A-9BED-D5FF4BE29D2D}"/>
              </a:ext>
            </a:extLst>
          </p:cNvPr>
          <p:cNvSpPr txBox="1"/>
          <p:nvPr/>
        </p:nvSpPr>
        <p:spPr>
          <a:xfrm>
            <a:off x="2413396" y="54153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31F42B-96AB-1BAC-3C09-24347581BD82}"/>
              </a:ext>
            </a:extLst>
          </p:cNvPr>
          <p:cNvSpPr txBox="1"/>
          <p:nvPr/>
        </p:nvSpPr>
        <p:spPr>
          <a:xfrm>
            <a:off x="6096000" y="29651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0491BE-1DC2-1407-5691-4B08436B88BF}"/>
              </a:ext>
            </a:extLst>
          </p:cNvPr>
          <p:cNvSpPr txBox="1"/>
          <p:nvPr/>
        </p:nvSpPr>
        <p:spPr>
          <a:xfrm>
            <a:off x="1792100" y="1698161"/>
            <a:ext cx="85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Чтобы воспользоваться приложением достаточно только открыть файл </a:t>
            </a:r>
            <a:r>
              <a:rPr lang="en-US" dirty="0"/>
              <a:t>“</a:t>
            </a:r>
            <a:r>
              <a:rPr lang="en-US" dirty="0" err="1"/>
              <a:t>emotion.exe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2CBBA-0893-F659-F010-BE94286A6B6A}"/>
              </a:ext>
            </a:extLst>
          </p:cNvPr>
          <p:cNvSpPr txBox="1"/>
          <p:nvPr/>
        </p:nvSpPr>
        <p:spPr>
          <a:xfrm>
            <a:off x="2131984" y="2697425"/>
            <a:ext cx="786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Извините, сделать видео мы не успели время поджимало.</a:t>
            </a:r>
          </a:p>
        </p:txBody>
      </p:sp>
    </p:spTree>
    <p:extLst>
      <p:ext uri="{BB962C8B-B14F-4D97-AF65-F5344CB8AC3E}">
        <p14:creationId xmlns:p14="http://schemas.microsoft.com/office/powerpoint/2010/main" val="15456671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276</Words>
  <Application>Microsoft Office PowerPoint</Application>
  <PresentationFormat>Широкоэкранный</PresentationFormat>
  <Paragraphs>56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Calibri Light</vt:lpstr>
      <vt:lpstr>Arial</vt:lpstr>
      <vt:lpstr>FSRAILWAYTT Bold</vt:lpstr>
      <vt:lpstr>Calibri</vt:lpstr>
      <vt:lpstr>YS Text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Дымкова Ольга Алексеевна</dc:creator>
  <cp:lastModifiedBy>Даниил Власов</cp:lastModifiedBy>
  <cp:revision>30</cp:revision>
  <dcterms:created xsi:type="dcterms:W3CDTF">2024-04-23T07:14:21Z</dcterms:created>
  <dcterms:modified xsi:type="dcterms:W3CDTF">2024-09-19T05:07:22Z</dcterms:modified>
</cp:coreProperties>
</file>