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70" r:id="rId6"/>
    <p:sldId id="273" r:id="rId7"/>
    <p:sldId id="271" r:id="rId8"/>
    <p:sldId id="280" r:id="rId9"/>
    <p:sldId id="281" r:id="rId10"/>
    <p:sldId id="283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63" autoAdjust="0"/>
  </p:normalViewPr>
  <p:slideViewPr>
    <p:cSldViewPr snapToGrid="0">
      <p:cViewPr varScale="1">
        <p:scale>
          <a:sx n="58" d="100"/>
          <a:sy n="58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5F5E7-0EE4-4793-82CC-7D626BD4DB74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00203-51E1-4AD1-8095-BC0C265CBC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52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00203-51E1-4AD1-8095-BC0C265CBC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78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Happiness Score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 metric measured in 2016 by asking the sampled people the question: "How would you rate your happiness on a scale of 0 to 10 where 10 is the happiest"</a:t>
            </a:r>
          </a:p>
          <a:p>
            <a:r>
              <a:rPr lang="en-US" dirty="0"/>
              <a:t>Data Cleanup and Resolution</a:t>
            </a:r>
          </a:p>
          <a:p>
            <a:pPr lvl="1"/>
            <a:r>
              <a:rPr lang="en-US" dirty="0"/>
              <a:t>When searching for countries </a:t>
            </a:r>
            <a:r>
              <a:rPr lang="en-US" dirty="0" err="1"/>
              <a:t>lat</a:t>
            </a:r>
            <a:r>
              <a:rPr lang="en-US" dirty="0"/>
              <a:t> and long  via </a:t>
            </a:r>
            <a:r>
              <a:rPr lang="en-US" dirty="0" err="1"/>
              <a:t>api</a:t>
            </a:r>
            <a:r>
              <a:rPr lang="en-US" dirty="0"/>
              <a:t>, there were some issues when searching countries due to using the right search function e.g. Georgia is a state and a country</a:t>
            </a:r>
          </a:p>
          <a:p>
            <a:pPr lvl="1"/>
            <a:r>
              <a:rPr lang="en-US" b="0" dirty="0"/>
              <a:t>The GDP values appear interesting, since the </a:t>
            </a:r>
            <a:r>
              <a:rPr lang="en-US" b="0" dirty="0" err="1"/>
              <a:t>gdp</a:t>
            </a:r>
            <a:r>
              <a:rPr lang="en-US" b="0" dirty="0"/>
              <a:t> values are higher with the African countries when it is assumed they are poorer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Development Index (HDI)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summary measure of average achievement in key dimensions of human development: a long and healthy life, being knowledgeable and have a decent standard of living. The HDI is the geometric mean of normalized indices for each of the three dimensions.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Gross Domestic Product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measures the value of economic activity within a country. Strictly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sum of the market values, or prices, of all final goods and services produced in an economy during a period of time.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Capita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person; in relation to people taken individually.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00203-51E1-4AD1-8095-BC0C265CBC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56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cospessotto/happiness-and-alcohol-consumption" TargetMode="External"/><Relationship Id="rId2" Type="http://schemas.openxmlformats.org/officeDocument/2006/relationships/hyperlink" Target="http://hdr.undp.org/en/content/human-development-index-hdi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orldhappiness.repor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1898-EB5B-4849-AA23-531283D30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Happy Hour Truly “Happy”?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831B7-E34A-4FD2-AB88-EFCDD7BE1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r>
              <a:rPr lang="en-US" dirty="0" err="1"/>
              <a:t>Wuyan</a:t>
            </a:r>
            <a:r>
              <a:rPr lang="en-US" dirty="0"/>
              <a:t> Xu, Dan Rapp,  Yevgeniy </a:t>
            </a:r>
            <a:r>
              <a:rPr lang="en-US" dirty="0" err="1"/>
              <a:t>Khmelnitskiy</a:t>
            </a:r>
            <a:r>
              <a:rPr lang="en-US" dirty="0"/>
              <a:t>, Charlie Essi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70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412C26-66AA-4689-9E82-3058EFCC5D34}"/>
              </a:ext>
            </a:extLst>
          </p:cNvPr>
          <p:cNvSpPr txBox="1">
            <a:spLocks/>
          </p:cNvSpPr>
          <p:nvPr/>
        </p:nvSpPr>
        <p:spPr>
          <a:xfrm>
            <a:off x="1293811" y="280194"/>
            <a:ext cx="9604375" cy="10493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Multiple Linear Regression Results</a:t>
            </a:r>
            <a:endParaRPr lang="en-US" dirty="0"/>
          </a:p>
        </p:txBody>
      </p:sp>
      <p:pic>
        <p:nvPicPr>
          <p:cNvPr id="8" name="Picture 7" descr="/var/folders/mr/1b_2r78s5d1bdqnd6nlybsnh0000gn/T/com.microsoft.Word/WebArchiveCopyPasteTempFiles/000052.png?fixed_size=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9" y="947657"/>
            <a:ext cx="4413682" cy="282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/var/folders/mr/1b_2r78s5d1bdqnd6nlybsnh0000gn/T/com.microsoft.Word/WebArchiveCopyPasteTempFiles/000053.png?fixed_size=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50" y="3956855"/>
            <a:ext cx="4413682" cy="26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/var/folders/mr/1b_2r78s5d1bdqnd6nlybsnh0000gn/T/com.microsoft.Word/WebArchiveCopyPasteTempFiles/000055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69" y="947657"/>
            <a:ext cx="4873534" cy="2826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6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ED4D-2813-4C8E-9634-69BC0088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by Geography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9253-1297-43A3-8D02-9C91E9268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Heatmap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39529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552D-56E1-47B6-A90E-2490E88F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dirty="0" smtClean="0"/>
              <a:t>and </a:t>
            </a:r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FAB9-C1D7-46D4-9767-E8C5B471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76544"/>
            <a:ext cx="9603275" cy="3450613"/>
          </a:xfrm>
        </p:spPr>
        <p:txBody>
          <a:bodyPr/>
          <a:lstStyle/>
          <a:p>
            <a:r>
              <a:rPr lang="en-US" dirty="0"/>
              <a:t>REJECT null hypothesis and accept </a:t>
            </a:r>
            <a:endParaRPr lang="en-US" dirty="0" smtClean="0"/>
          </a:p>
          <a:p>
            <a:pPr lvl="1"/>
            <a:r>
              <a:rPr lang="en-US" dirty="0" smtClean="0"/>
              <a:t>Countries that consume more alcohol per capita do not have a higher level of happiness compared to countries who consume less alcohol per capita.</a:t>
            </a:r>
          </a:p>
          <a:p>
            <a:pPr marL="0" lvl="1" indent="233363"/>
            <a:r>
              <a:rPr lang="en-US" dirty="0" smtClean="0"/>
              <a:t>Better option</a:t>
            </a:r>
          </a:p>
          <a:p>
            <a:pPr marL="457200" lvl="2" indent="233363"/>
            <a:r>
              <a:rPr lang="en-US" dirty="0" smtClean="0"/>
              <a:t>HDI v Happiness</a:t>
            </a:r>
          </a:p>
          <a:p>
            <a:pPr marL="0" lvl="2" indent="233363"/>
            <a:r>
              <a:rPr lang="en-US" dirty="0" smtClean="0"/>
              <a:t>Difficulties</a:t>
            </a:r>
          </a:p>
          <a:p>
            <a:pPr marL="0" lvl="2" indent="233363"/>
            <a:r>
              <a:rPr lang="en-US" dirty="0" smtClean="0"/>
              <a:t>Further Studies?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0D95-DFC2-48DA-97F9-68B1568F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E9DD-9482-45B4-B6E6-B980DFBF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52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7B93-351D-4193-8BFC-6F7CCDC1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502B-2C0E-4A4E-8C01-53676367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Kaggle Data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GDP</a:t>
            </a:r>
          </a:p>
          <a:p>
            <a:pPr lvl="1"/>
            <a:r>
              <a:rPr lang="en-US" dirty="0"/>
              <a:t>Per Capita Consumption</a:t>
            </a:r>
          </a:p>
          <a:p>
            <a:pPr lvl="1"/>
            <a:r>
              <a:rPr lang="en-US" dirty="0"/>
              <a:t>Country Set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Human Development Index (HDI)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World Happiness Report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216D1-F1C8-480F-836B-8E947BB0E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160-D37B-4706-AAA6-97FD48FA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3F1C-294D-44BE-9FD4-B5940C139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Does drinking alcohol make you happy? </a:t>
            </a:r>
          </a:p>
          <a:p>
            <a:pPr lvl="1"/>
            <a:r>
              <a:rPr lang="en-US" sz="2000" dirty="0"/>
              <a:t>What type of alcohol?</a:t>
            </a:r>
          </a:p>
          <a:p>
            <a:pPr lvl="1"/>
            <a:r>
              <a:rPr lang="en-US" sz="2000" dirty="0"/>
              <a:t>How do you define “Happiness</a:t>
            </a:r>
            <a:r>
              <a:rPr lang="en-US" sz="2000" dirty="0" smtClean="0"/>
              <a:t>”?</a:t>
            </a:r>
          </a:p>
          <a:p>
            <a:pPr lvl="1"/>
            <a:r>
              <a:rPr lang="en-US" sz="2000" dirty="0"/>
              <a:t>What </a:t>
            </a:r>
            <a:r>
              <a:rPr lang="en-US" sz="2000" dirty="0"/>
              <a:t>other variables might have a </a:t>
            </a:r>
            <a:r>
              <a:rPr lang="en-US" sz="2000" dirty="0" err="1"/>
              <a:t>coorelation</a:t>
            </a:r>
            <a:r>
              <a:rPr lang="en-US" sz="2000" dirty="0"/>
              <a:t> with overall happiness?</a:t>
            </a:r>
            <a:endParaRPr lang="es-ES" sz="2000" dirty="0"/>
          </a:p>
          <a:p>
            <a:r>
              <a:rPr lang="es-ES" sz="2400" dirty="0" err="1" smtClean="0"/>
              <a:t>How</a:t>
            </a:r>
            <a:r>
              <a:rPr lang="es-ES" sz="2400" dirty="0" smtClean="0"/>
              <a:t> </a:t>
            </a:r>
            <a:r>
              <a:rPr lang="es-ES" sz="2400" dirty="0" err="1"/>
              <a:t>many</a:t>
            </a:r>
            <a:r>
              <a:rPr lang="es-ES" sz="2400" dirty="0"/>
              <a:t> of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drink</a:t>
            </a:r>
            <a:r>
              <a:rPr lang="es-ES" sz="2400" dirty="0"/>
              <a:t> alcohol?</a:t>
            </a:r>
          </a:p>
          <a:p>
            <a:r>
              <a:rPr lang="es-ES" sz="2400" dirty="0"/>
              <a:t>Do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think</a:t>
            </a:r>
            <a:r>
              <a:rPr lang="es-ES" sz="2400" dirty="0"/>
              <a:t> </a:t>
            </a:r>
            <a:r>
              <a:rPr lang="es-ES" sz="2400" dirty="0" err="1"/>
              <a:t>there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coorelation</a:t>
            </a:r>
            <a:r>
              <a:rPr lang="es-ES" sz="2400" dirty="0"/>
              <a:t> </a:t>
            </a:r>
            <a:r>
              <a:rPr lang="es-ES" sz="2400" dirty="0" err="1"/>
              <a:t>between</a:t>
            </a:r>
            <a:r>
              <a:rPr lang="es-ES" sz="2400" dirty="0"/>
              <a:t> </a:t>
            </a:r>
            <a:r>
              <a:rPr lang="es-ES" sz="2400" dirty="0" err="1"/>
              <a:t>your</a:t>
            </a:r>
            <a:r>
              <a:rPr lang="es-ES" sz="2400" dirty="0"/>
              <a:t> </a:t>
            </a:r>
            <a:r>
              <a:rPr lang="es-ES" sz="2400" dirty="0" err="1"/>
              <a:t>happiness</a:t>
            </a:r>
            <a:r>
              <a:rPr lang="es-ES" sz="2400" dirty="0"/>
              <a:t> and alcohol </a:t>
            </a:r>
            <a:r>
              <a:rPr lang="es-ES" sz="2400" dirty="0" err="1"/>
              <a:t>consumption</a:t>
            </a:r>
            <a:r>
              <a:rPr lang="es-ES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549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198B-897E-47E0-9BB5-E7BAD362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br>
              <a:rPr lang="en-U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3D72-12DD-4578-A0B9-C26F33A4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</a:t>
            </a:r>
            <a:r>
              <a:rPr lang="es-ES" baseline="-25000" dirty="0"/>
              <a:t>0 </a:t>
            </a:r>
            <a:r>
              <a:rPr lang="es-ES" dirty="0"/>
              <a:t>= </a:t>
            </a:r>
            <a:r>
              <a:rPr lang="es-ES" dirty="0" err="1"/>
              <a:t>Countries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consume more alcohol per </a:t>
            </a:r>
            <a:r>
              <a:rPr lang="es-ES" dirty="0" err="1"/>
              <a:t>capita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happiness</a:t>
            </a:r>
            <a:r>
              <a:rPr lang="es-ES" dirty="0"/>
              <a:t> </a:t>
            </a:r>
            <a:r>
              <a:rPr lang="es-ES" dirty="0" err="1"/>
              <a:t>compared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countries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consume </a:t>
            </a:r>
            <a:r>
              <a:rPr lang="es-ES" dirty="0" err="1"/>
              <a:t>less</a:t>
            </a:r>
            <a:r>
              <a:rPr lang="es-ES" dirty="0"/>
              <a:t> alcohol per </a:t>
            </a:r>
            <a:r>
              <a:rPr lang="es-ES" dirty="0" err="1"/>
              <a:t>capita</a:t>
            </a:r>
            <a:r>
              <a:rPr lang="es-ES" dirty="0"/>
              <a:t>.</a:t>
            </a:r>
            <a:endParaRPr lang="es-ES" baseline="-25000" dirty="0"/>
          </a:p>
          <a:p>
            <a:r>
              <a:rPr lang="es-ES" dirty="0"/>
              <a:t>H</a:t>
            </a:r>
            <a:r>
              <a:rPr lang="es-ES" baseline="-25000" dirty="0"/>
              <a:t>1 </a:t>
            </a:r>
            <a:r>
              <a:rPr lang="es-ES" dirty="0"/>
              <a:t>= </a:t>
            </a:r>
            <a:r>
              <a:rPr lang="es-ES" dirty="0" err="1"/>
              <a:t>Countries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consume more alcohol per </a:t>
            </a:r>
            <a:r>
              <a:rPr lang="es-ES" dirty="0" err="1"/>
              <a:t>capita</a:t>
            </a:r>
            <a:r>
              <a:rPr lang="es-ES" dirty="0"/>
              <a:t>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higher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happiness</a:t>
            </a:r>
            <a:r>
              <a:rPr lang="es-ES" dirty="0"/>
              <a:t> </a:t>
            </a:r>
            <a:r>
              <a:rPr lang="es-ES" dirty="0" err="1"/>
              <a:t>compared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countries</a:t>
            </a:r>
            <a:r>
              <a:rPr lang="es-ES" dirty="0"/>
              <a:t> </a:t>
            </a:r>
            <a:r>
              <a:rPr lang="es-ES" dirty="0" err="1"/>
              <a:t>who</a:t>
            </a:r>
            <a:r>
              <a:rPr lang="es-ES" dirty="0"/>
              <a:t> consume </a:t>
            </a:r>
            <a:r>
              <a:rPr lang="es-ES" dirty="0" err="1"/>
              <a:t>less</a:t>
            </a:r>
            <a:r>
              <a:rPr lang="es-ES" dirty="0"/>
              <a:t> alcohol per </a:t>
            </a:r>
            <a:r>
              <a:rPr lang="es-ES" dirty="0" err="1"/>
              <a:t>capita</a:t>
            </a:r>
            <a:r>
              <a:rPr lang="es-ES" dirty="0"/>
              <a:t>.</a:t>
            </a:r>
            <a:endParaRPr lang="es-ES" baseline="-25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48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95C1-ED1A-4319-B7A1-EBDC1B0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14E1-F427-4AF9-8A0D-217C32D2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98165"/>
            <a:ext cx="9603275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Sources:</a:t>
            </a:r>
          </a:p>
          <a:p>
            <a:pPr lvl="1"/>
            <a:r>
              <a:rPr lang="en-US" dirty="0"/>
              <a:t> Kaggle Data </a:t>
            </a:r>
          </a:p>
          <a:p>
            <a:pPr lvl="1"/>
            <a:r>
              <a:rPr lang="en-US" dirty="0"/>
              <a:t>Human Development Index by United Nations Development Program</a:t>
            </a:r>
          </a:p>
          <a:p>
            <a:pPr lvl="1"/>
            <a:r>
              <a:rPr lang="en-US" dirty="0"/>
              <a:t>GDP Data </a:t>
            </a:r>
          </a:p>
          <a:p>
            <a:pPr lvl="1"/>
            <a:r>
              <a:rPr lang="en-US" dirty="0"/>
              <a:t>Alcohol Consumption per Capita</a:t>
            </a:r>
          </a:p>
          <a:p>
            <a:r>
              <a:rPr lang="en-US" dirty="0"/>
              <a:t>Data Cleanup and Resolution</a:t>
            </a:r>
          </a:p>
          <a:p>
            <a:pPr lvl="1"/>
            <a:r>
              <a:rPr lang="en-US" dirty="0"/>
              <a:t>Country Conflicts</a:t>
            </a:r>
          </a:p>
          <a:p>
            <a:pPr lvl="1"/>
            <a:r>
              <a:rPr lang="en-US" dirty="0"/>
              <a:t>The GDP Per capita seems skewed in countries with low population</a:t>
            </a:r>
          </a:p>
          <a:p>
            <a:r>
              <a:rPr lang="en-US" dirty="0"/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5CE59-1209-474C-92B2-D396F47B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38" y="5330704"/>
            <a:ext cx="10829324" cy="11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AA2612-74D6-4B1F-BF56-1525AD11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08" y="277883"/>
            <a:ext cx="6729984" cy="448665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A570CE-7C39-4115-906A-9AA8E9B1C865}"/>
              </a:ext>
            </a:extLst>
          </p:cNvPr>
          <p:cNvSpPr txBox="1">
            <a:spLocks/>
          </p:cNvSpPr>
          <p:nvPr/>
        </p:nvSpPr>
        <p:spPr>
          <a:xfrm>
            <a:off x="1136469" y="4804294"/>
            <a:ext cx="10371908" cy="1169125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Max Consumption: </a:t>
            </a:r>
            <a:r>
              <a:rPr lang="en-US" sz="1800" dirty="0"/>
              <a:t>Czech Republic, </a:t>
            </a:r>
            <a:r>
              <a:rPr lang="en-US" sz="1800" dirty="0" smtClean="0"/>
              <a:t>665</a:t>
            </a:r>
            <a:endParaRPr lang="en-US" sz="1800" dirty="0"/>
          </a:p>
          <a:p>
            <a:r>
              <a:rPr lang="en-US" dirty="0"/>
              <a:t>Min Consumption: </a:t>
            </a:r>
            <a:r>
              <a:rPr lang="en-US" sz="1800" dirty="0"/>
              <a:t>Comoros, </a:t>
            </a:r>
            <a:r>
              <a:rPr lang="en-US" sz="1800" dirty="0" smtClean="0"/>
              <a:t>5</a:t>
            </a:r>
            <a:endParaRPr lang="en-US" sz="1800" dirty="0"/>
          </a:p>
          <a:p>
            <a:r>
              <a:rPr lang="en-US" dirty="0"/>
              <a:t>Max Happiness: </a:t>
            </a:r>
            <a:r>
              <a:rPr lang="en-US" sz="1800" dirty="0"/>
              <a:t>Denmark, 7.526/10  </a:t>
            </a:r>
            <a:endParaRPr lang="en-US" dirty="0"/>
          </a:p>
          <a:p>
            <a:r>
              <a:rPr lang="en-US" dirty="0"/>
              <a:t>Min Happiness: </a:t>
            </a:r>
            <a:r>
              <a:rPr lang="en-US" sz="1800" dirty="0"/>
              <a:t>Syria, 3.069/10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ED20CC-B263-4FEB-BEE1-3211B64BC0C7}"/>
              </a:ext>
            </a:extLst>
          </p:cNvPr>
          <p:cNvSpPr txBox="1">
            <a:spLocks/>
          </p:cNvSpPr>
          <p:nvPr/>
        </p:nvSpPr>
        <p:spPr>
          <a:xfrm>
            <a:off x="3439999" y="5695880"/>
            <a:ext cx="6729984" cy="1169125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Coefficient:   </a:t>
            </a:r>
            <a:r>
              <a:rPr lang="en-US" sz="1800" dirty="0"/>
              <a:t> .3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8179EAE-A430-4690-83C5-DF6022E5250D}"/>
              </a:ext>
            </a:extLst>
          </p:cNvPr>
          <p:cNvGrpSpPr/>
          <p:nvPr/>
        </p:nvGrpSpPr>
        <p:grpSpPr>
          <a:xfrm>
            <a:off x="1319618" y="259804"/>
            <a:ext cx="4295985" cy="6033185"/>
            <a:chOff x="1121845" y="349256"/>
            <a:chExt cx="4295985" cy="60331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D01605-17B7-4403-B85E-3C87A122F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845" y="349256"/>
              <a:ext cx="4295985" cy="286399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4606B2-9B9E-48EF-A926-6F502E02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1845" y="3518452"/>
              <a:ext cx="4295985" cy="2863989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84A5D72-517A-4C53-9F0B-5793F2F7D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397" y="3429000"/>
            <a:ext cx="4295985" cy="286398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BA0BDA-70A0-4FAC-99E6-89CD40A3B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76530"/>
              </p:ext>
            </p:extLst>
          </p:nvPr>
        </p:nvGraphicFramePr>
        <p:xfrm>
          <a:off x="5917096" y="878692"/>
          <a:ext cx="566199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061">
                  <a:extLst>
                    <a:ext uri="{9D8B030D-6E8A-4147-A177-3AD203B41FA5}">
                      <a16:colId xmlns:a16="http://schemas.microsoft.com/office/drawing/2014/main" val="2799489679"/>
                    </a:ext>
                  </a:extLst>
                </a:gridCol>
                <a:gridCol w="3766930">
                  <a:extLst>
                    <a:ext uri="{9D8B030D-6E8A-4147-A177-3AD203B41FA5}">
                      <a16:colId xmlns:a16="http://schemas.microsoft.com/office/drawing/2014/main" val="283590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Alcohol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Coefficient (</a:t>
                      </a:r>
                      <a:r>
                        <a:rPr lang="en-US" dirty="0" smtClean="0"/>
                        <a:t>r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8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7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66272"/>
                  </a:ext>
                </a:extLst>
              </a:tr>
              <a:tr h="268662">
                <a:tc>
                  <a:txBody>
                    <a:bodyPr/>
                    <a:lstStyle/>
                    <a:p>
                      <a:r>
                        <a:rPr lang="en-US" dirty="0"/>
                        <a:t>Spirits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FC4C8-C724-4A8D-8ABA-77F60AA5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7" y="576135"/>
            <a:ext cx="5500641" cy="366709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9063B2-F237-493E-A605-FC38322EC9D4}"/>
              </a:ext>
            </a:extLst>
          </p:cNvPr>
          <p:cNvSpPr txBox="1">
            <a:spLocks/>
          </p:cNvSpPr>
          <p:nvPr/>
        </p:nvSpPr>
        <p:spPr>
          <a:xfrm>
            <a:off x="325741" y="4338999"/>
            <a:ext cx="8570065" cy="1415758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Coefficient: .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Strongest Correlation:  Spain, 4.109</a:t>
            </a:r>
          </a:p>
          <a:p>
            <a:r>
              <a:rPr lang="en-US" dirty="0"/>
              <a:t>Weakest Correlation: Senegal, 754.077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EA18F-4E4E-499B-AA95-B5936E33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02" y="576135"/>
            <a:ext cx="5500641" cy="36670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480BE8-ABC1-40C7-9455-A626D8913D95}"/>
              </a:ext>
            </a:extLst>
          </p:cNvPr>
          <p:cNvSpPr txBox="1">
            <a:spLocks/>
          </p:cNvSpPr>
          <p:nvPr/>
        </p:nvSpPr>
        <p:spPr>
          <a:xfrm>
            <a:off x="6359701" y="4338999"/>
            <a:ext cx="9629235" cy="1415758"/>
          </a:xfrm>
          <a:prstGeom prst="rect">
            <a:avLst/>
          </a:prstGeom>
        </p:spPr>
        <p:txBody>
          <a:bodyPr numCol="2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Coefficient: .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Strongest Correlation:  Norway, .338</a:t>
            </a:r>
          </a:p>
          <a:p>
            <a:r>
              <a:rPr lang="en-US" dirty="0"/>
              <a:t>Weakest Correlation: Sierra Leone, 233.240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/var/folders/mr/1b_2r78s5d1bdqnd6nlybsnh0000gn/T/com.microsoft.Word/WebArchiveCopyPasteTempFiles/00003f.png">
            <a:extLst>
              <a:ext uri="{FF2B5EF4-FFF2-40B4-BE49-F238E27FC236}">
                <a16:creationId xmlns:a16="http://schemas.microsoft.com/office/drawing/2014/main" id="{9359DBF5-CAC5-444C-B181-2CCCFF30BAE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7377" r="3687" b="6558"/>
          <a:stretch/>
        </p:blipFill>
        <p:spPr bwMode="auto">
          <a:xfrm>
            <a:off x="1807265" y="1570380"/>
            <a:ext cx="8577471" cy="49298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7438165-3905-4114-BBAB-6F8698B3B7A9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Multiple 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A3B12-6E75-4018-B6E2-AAC9B0D5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34" y="1225603"/>
            <a:ext cx="8582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7BD61C-B95E-4492-9BD5-2DA3B8BEBB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19" y="1964753"/>
            <a:ext cx="7199815" cy="400453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F412C26-66AA-4689-9E82-3058EFCC5D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Multiple Linear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10054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2549</TotalTime>
  <Words>335</Words>
  <Application>Microsoft Office PowerPoint</Application>
  <PresentationFormat>Widescreen</PresentationFormat>
  <Paragraphs>76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Is Happy Hour Truly “Happy”?</vt:lpstr>
      <vt:lpstr>Question</vt:lpstr>
      <vt:lpstr>Hypothesis </vt:lpstr>
      <vt:lpstr>Where is the data? </vt:lpstr>
      <vt:lpstr>PowerPoint Presentation</vt:lpstr>
      <vt:lpstr>PowerPoint Presentation</vt:lpstr>
      <vt:lpstr>PowerPoint Presentation</vt:lpstr>
      <vt:lpstr>PowerPoint Presentation</vt:lpstr>
      <vt:lpstr>Multiple Linear Regression Results</vt:lpstr>
      <vt:lpstr>PowerPoint Presentation</vt:lpstr>
      <vt:lpstr>Correlation by Geography</vt:lpstr>
      <vt:lpstr>Conclusion and Post Mortem</vt:lpstr>
      <vt:lpstr>Questions? 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Happy Hour Truly “Happy”?</dc:title>
  <dc:creator>Charles Essi</dc:creator>
  <cp:lastModifiedBy>Dan Rapp</cp:lastModifiedBy>
  <cp:revision>28</cp:revision>
  <dcterms:created xsi:type="dcterms:W3CDTF">2019-03-26T23:58:26Z</dcterms:created>
  <dcterms:modified xsi:type="dcterms:W3CDTF">2019-03-30T15:27:03Z</dcterms:modified>
</cp:coreProperties>
</file>