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5"/>
  </p:notesMasterIdLst>
  <p:sldIdLst>
    <p:sldId id="256" r:id="rId2"/>
    <p:sldId id="257" r:id="rId3"/>
    <p:sldId id="305" r:id="rId4"/>
    <p:sldId id="303" r:id="rId5"/>
    <p:sldId id="278" r:id="rId6"/>
    <p:sldId id="304" r:id="rId7"/>
    <p:sldId id="306" r:id="rId8"/>
    <p:sldId id="279" r:id="rId9"/>
    <p:sldId id="301" r:id="rId10"/>
    <p:sldId id="286" r:id="rId11"/>
    <p:sldId id="302" r:id="rId12"/>
    <p:sldId id="280" r:id="rId13"/>
    <p:sldId id="287" r:id="rId14"/>
    <p:sldId id="308" r:id="rId15"/>
    <p:sldId id="288" r:id="rId16"/>
    <p:sldId id="300" r:id="rId17"/>
    <p:sldId id="281" r:id="rId18"/>
    <p:sldId id="291" r:id="rId19"/>
    <p:sldId id="310" r:id="rId20"/>
    <p:sldId id="294" r:id="rId21"/>
    <p:sldId id="311" r:id="rId22"/>
    <p:sldId id="312" r:id="rId23"/>
    <p:sldId id="292" r:id="rId24"/>
    <p:sldId id="277" r:id="rId25"/>
    <p:sldId id="282" r:id="rId26"/>
    <p:sldId id="296" r:id="rId27"/>
    <p:sldId id="297" r:id="rId28"/>
    <p:sldId id="298" r:id="rId29"/>
    <p:sldId id="299" r:id="rId30"/>
    <p:sldId id="283" r:id="rId31"/>
    <p:sldId id="258" r:id="rId32"/>
    <p:sldId id="295" r:id="rId33"/>
    <p:sldId id="28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svg"/><Relationship Id="rId1" Type="http://schemas.openxmlformats.org/officeDocument/2006/relationships/image" Target="../media/image4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3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4" Type="http://schemas.openxmlformats.org/officeDocument/2006/relationships/image" Target="../media/image61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4" Type="http://schemas.openxmlformats.org/officeDocument/2006/relationships/image" Target="../media/image6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svg"/><Relationship Id="rId1" Type="http://schemas.openxmlformats.org/officeDocument/2006/relationships/image" Target="../media/image4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3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4" Type="http://schemas.openxmlformats.org/officeDocument/2006/relationships/image" Target="../media/image61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4" Type="http://schemas.openxmlformats.org/officeDocument/2006/relationships/image" Target="../media/image6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72659F-8060-4664-A091-BF44BEB78AB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04803D-BFF5-4C86-918D-DE8EAB5C3E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Garamond" panose="02020404030301010803" pitchFamily="18" charset="0"/>
            </a:rPr>
            <a:t>Miners </a:t>
          </a:r>
          <a:r>
            <a:rPr lang="en-US" sz="2000" b="1" dirty="0">
              <a:latin typeface="Garamond" panose="02020404030301010803" pitchFamily="18" charset="0"/>
            </a:rPr>
            <a:t>solve complex mathematical problems </a:t>
          </a:r>
          <a:r>
            <a:rPr lang="en-US" sz="2000" dirty="0">
              <a:latin typeface="Garamond" panose="02020404030301010803" pitchFamily="18" charset="0"/>
            </a:rPr>
            <a:t>to validate transactions and create new blocks.</a:t>
          </a:r>
        </a:p>
      </dgm:t>
    </dgm:pt>
    <dgm:pt modelId="{23D35040-F129-446D-9F25-B1E5072F5A48}" type="parTrans" cxnId="{500DF3CB-BC9B-4FAA-97ED-49AA877200E6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F7C71DEC-BA70-45B6-B4B7-F2CD8E83FB05}" type="sibTrans" cxnId="{500DF3CB-BC9B-4FAA-97ED-49AA877200E6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CAD1965B-11A2-4870-8AC0-BA7681AB1A6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>
              <a:latin typeface="Garamond" panose="02020404030301010803" pitchFamily="18" charset="0"/>
            </a:rPr>
            <a:t>Energy-intensive</a:t>
          </a:r>
          <a:r>
            <a:rPr lang="en-US" sz="2000">
              <a:latin typeface="Garamond" panose="02020404030301010803" pitchFamily="18" charset="0"/>
            </a:rPr>
            <a:t> and leads to </a:t>
          </a:r>
          <a:r>
            <a:rPr lang="en-US" sz="2000" b="1">
              <a:latin typeface="Garamond" panose="02020404030301010803" pitchFamily="18" charset="0"/>
            </a:rPr>
            <a:t>potential centralization </a:t>
          </a:r>
          <a:r>
            <a:rPr lang="en-US" sz="2000">
              <a:latin typeface="Garamond" panose="02020404030301010803" pitchFamily="18" charset="0"/>
            </a:rPr>
            <a:t>due to high computational requirements.</a:t>
          </a:r>
        </a:p>
      </dgm:t>
    </dgm:pt>
    <dgm:pt modelId="{A4DBF785-2C97-4E00-9E90-1E117FA21DE9}" type="parTrans" cxnId="{BB10646D-254B-4B29-AFB9-A71166BF8016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5B73487F-DFE2-4547-BB6E-9D4E77AB547F}" type="sibTrans" cxnId="{BB10646D-254B-4B29-AFB9-A71166BF8016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70DAA608-A41D-48E4-8AEC-D74A12FEFA13}" type="pres">
      <dgm:prSet presAssocID="{BE72659F-8060-4664-A091-BF44BEB78ABB}" presName="root" presStyleCnt="0">
        <dgm:presLayoutVars>
          <dgm:dir/>
          <dgm:resizeHandles val="exact"/>
        </dgm:presLayoutVars>
      </dgm:prSet>
      <dgm:spPr/>
    </dgm:pt>
    <dgm:pt modelId="{A137FCC1-CD49-4117-AA46-BD78026FC69A}" type="pres">
      <dgm:prSet presAssocID="{4104803D-BFF5-4C86-918D-DE8EAB5C3EE2}" presName="compNode" presStyleCnt="0"/>
      <dgm:spPr/>
    </dgm:pt>
    <dgm:pt modelId="{4687FFFF-20B3-4E7C-9A2B-901FD6A4D02E}" type="pres">
      <dgm:prSet presAssocID="{4104803D-BFF5-4C86-918D-DE8EAB5C3EE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èces de puzzle avec un remplissage uni"/>
        </a:ext>
      </dgm:extLst>
    </dgm:pt>
    <dgm:pt modelId="{8158ABDE-0B67-4BFD-80AC-2626748D48FD}" type="pres">
      <dgm:prSet presAssocID="{4104803D-BFF5-4C86-918D-DE8EAB5C3EE2}" presName="spaceRect" presStyleCnt="0"/>
      <dgm:spPr/>
    </dgm:pt>
    <dgm:pt modelId="{D6D38514-EEA4-40F0-9A88-22385E18E6AA}" type="pres">
      <dgm:prSet presAssocID="{4104803D-BFF5-4C86-918D-DE8EAB5C3EE2}" presName="textRect" presStyleLbl="revTx" presStyleIdx="0" presStyleCnt="2">
        <dgm:presLayoutVars>
          <dgm:chMax val="1"/>
          <dgm:chPref val="1"/>
        </dgm:presLayoutVars>
      </dgm:prSet>
      <dgm:spPr/>
    </dgm:pt>
    <dgm:pt modelId="{20395FA8-CF64-440D-98B9-42F125DCED1A}" type="pres">
      <dgm:prSet presAssocID="{F7C71DEC-BA70-45B6-B4B7-F2CD8E83FB05}" presName="sibTrans" presStyleCnt="0"/>
      <dgm:spPr/>
    </dgm:pt>
    <dgm:pt modelId="{DB723C88-C7F1-45FB-BB8E-40CA90698EF9}" type="pres">
      <dgm:prSet presAssocID="{CAD1965B-11A2-4870-8AC0-BA7681AB1A62}" presName="compNode" presStyleCnt="0"/>
      <dgm:spPr/>
    </dgm:pt>
    <dgm:pt modelId="{C7BC8CBB-31B1-453B-A40E-D7BB747FC092}" type="pres">
      <dgm:prSet presAssocID="{CAD1965B-11A2-4870-8AC0-BA7681AB1A6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ie chargée avec un remplissage uni"/>
        </a:ext>
      </dgm:extLst>
    </dgm:pt>
    <dgm:pt modelId="{C54C06C4-D259-4CA2-9C6E-54BFADAD6120}" type="pres">
      <dgm:prSet presAssocID="{CAD1965B-11A2-4870-8AC0-BA7681AB1A62}" presName="spaceRect" presStyleCnt="0"/>
      <dgm:spPr/>
    </dgm:pt>
    <dgm:pt modelId="{A3D8E08A-B55F-42F4-85C1-69B46ED545E4}" type="pres">
      <dgm:prSet presAssocID="{CAD1965B-11A2-4870-8AC0-BA7681AB1A6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A21A340-6844-421E-9227-F670D0697497}" type="presOf" srcId="{CAD1965B-11A2-4870-8AC0-BA7681AB1A62}" destId="{A3D8E08A-B55F-42F4-85C1-69B46ED545E4}" srcOrd="0" destOrd="0" presId="urn:microsoft.com/office/officeart/2018/2/layout/IconLabelList"/>
    <dgm:cxn modelId="{BB10646D-254B-4B29-AFB9-A71166BF8016}" srcId="{BE72659F-8060-4664-A091-BF44BEB78ABB}" destId="{CAD1965B-11A2-4870-8AC0-BA7681AB1A62}" srcOrd="1" destOrd="0" parTransId="{A4DBF785-2C97-4E00-9E90-1E117FA21DE9}" sibTransId="{5B73487F-DFE2-4547-BB6E-9D4E77AB547F}"/>
    <dgm:cxn modelId="{7E4DCC4F-F372-4C60-A40B-EE73CE500D91}" type="presOf" srcId="{BE72659F-8060-4664-A091-BF44BEB78ABB}" destId="{70DAA608-A41D-48E4-8AEC-D74A12FEFA13}" srcOrd="0" destOrd="0" presId="urn:microsoft.com/office/officeart/2018/2/layout/IconLabelList"/>
    <dgm:cxn modelId="{999E4CA4-37C8-4D5E-9CF3-162D459D380A}" type="presOf" srcId="{4104803D-BFF5-4C86-918D-DE8EAB5C3EE2}" destId="{D6D38514-EEA4-40F0-9A88-22385E18E6AA}" srcOrd="0" destOrd="0" presId="urn:microsoft.com/office/officeart/2018/2/layout/IconLabelList"/>
    <dgm:cxn modelId="{500DF3CB-BC9B-4FAA-97ED-49AA877200E6}" srcId="{BE72659F-8060-4664-A091-BF44BEB78ABB}" destId="{4104803D-BFF5-4C86-918D-DE8EAB5C3EE2}" srcOrd="0" destOrd="0" parTransId="{23D35040-F129-446D-9F25-B1E5072F5A48}" sibTransId="{F7C71DEC-BA70-45B6-B4B7-F2CD8E83FB05}"/>
    <dgm:cxn modelId="{7ACE7DD3-F8FE-49B6-8661-802D4C78E4D8}" type="presParOf" srcId="{70DAA608-A41D-48E4-8AEC-D74A12FEFA13}" destId="{A137FCC1-CD49-4117-AA46-BD78026FC69A}" srcOrd="0" destOrd="0" presId="urn:microsoft.com/office/officeart/2018/2/layout/IconLabelList"/>
    <dgm:cxn modelId="{0BE0E87C-591E-4AAE-95E9-58793069F3BA}" type="presParOf" srcId="{A137FCC1-CD49-4117-AA46-BD78026FC69A}" destId="{4687FFFF-20B3-4E7C-9A2B-901FD6A4D02E}" srcOrd="0" destOrd="0" presId="urn:microsoft.com/office/officeart/2018/2/layout/IconLabelList"/>
    <dgm:cxn modelId="{A98C30ED-0C07-40E6-ACB9-02B215923503}" type="presParOf" srcId="{A137FCC1-CD49-4117-AA46-BD78026FC69A}" destId="{8158ABDE-0B67-4BFD-80AC-2626748D48FD}" srcOrd="1" destOrd="0" presId="urn:microsoft.com/office/officeart/2018/2/layout/IconLabelList"/>
    <dgm:cxn modelId="{AAF72096-5DF8-4977-8BB5-C7D8AB341B9E}" type="presParOf" srcId="{A137FCC1-CD49-4117-AA46-BD78026FC69A}" destId="{D6D38514-EEA4-40F0-9A88-22385E18E6AA}" srcOrd="2" destOrd="0" presId="urn:microsoft.com/office/officeart/2018/2/layout/IconLabelList"/>
    <dgm:cxn modelId="{B55A7FC4-16D4-41A2-ADB4-77CEE44868F0}" type="presParOf" srcId="{70DAA608-A41D-48E4-8AEC-D74A12FEFA13}" destId="{20395FA8-CF64-440D-98B9-42F125DCED1A}" srcOrd="1" destOrd="0" presId="urn:microsoft.com/office/officeart/2018/2/layout/IconLabelList"/>
    <dgm:cxn modelId="{27AC319E-51AF-4EF9-AC23-69AB2B7E7B1D}" type="presParOf" srcId="{70DAA608-A41D-48E4-8AEC-D74A12FEFA13}" destId="{DB723C88-C7F1-45FB-BB8E-40CA90698EF9}" srcOrd="2" destOrd="0" presId="urn:microsoft.com/office/officeart/2018/2/layout/IconLabelList"/>
    <dgm:cxn modelId="{16B3B607-9304-4E2B-B027-F973074608CF}" type="presParOf" srcId="{DB723C88-C7F1-45FB-BB8E-40CA90698EF9}" destId="{C7BC8CBB-31B1-453B-A40E-D7BB747FC092}" srcOrd="0" destOrd="0" presId="urn:microsoft.com/office/officeart/2018/2/layout/IconLabelList"/>
    <dgm:cxn modelId="{2651EADF-AF00-43F4-93C7-1783CC8E61FF}" type="presParOf" srcId="{DB723C88-C7F1-45FB-BB8E-40CA90698EF9}" destId="{C54C06C4-D259-4CA2-9C6E-54BFADAD6120}" srcOrd="1" destOrd="0" presId="urn:microsoft.com/office/officeart/2018/2/layout/IconLabelList"/>
    <dgm:cxn modelId="{A5CB0A2F-9F34-487A-A74D-161820D65BE7}" type="presParOf" srcId="{DB723C88-C7F1-45FB-BB8E-40CA90698EF9}" destId="{A3D8E08A-B55F-42F4-85C1-69B46ED545E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FBCB358-CF87-4CEF-8FF5-101F403A6E3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28D90E-23D4-409A-A503-A16CEBBEBB0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Garamond" panose="02020404030301010803" pitchFamily="18" charset="0"/>
            </a:rPr>
            <a:t>Technical enhancements </a:t>
          </a:r>
        </a:p>
      </dgm:t>
    </dgm:pt>
    <dgm:pt modelId="{E7897F93-C62F-41D1-808C-22FB829BF287}" type="parTrans" cxnId="{AC8EC924-69ED-4975-ABAD-C8FE999E72F5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62322A8C-F95F-4F8D-83DB-CB49D2C348EF}" type="sibTrans" cxnId="{AC8EC924-69ED-4975-ABAD-C8FE999E72F5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AD4C56AB-EE69-46D6-9766-CA5C6136CE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Garamond" panose="02020404030301010803" pitchFamily="18" charset="0"/>
            </a:rPr>
            <a:t>Community engagement</a:t>
          </a:r>
        </a:p>
      </dgm:t>
    </dgm:pt>
    <dgm:pt modelId="{E7214806-E78B-4CEA-9D96-CAB2F30139F3}" type="parTrans" cxnId="{2542F17B-6247-427F-8131-8E3780112078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9F454E62-FDBE-4C9D-820F-8BC875642626}" type="sibTrans" cxnId="{2542F17B-6247-427F-8131-8E3780112078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BA3C8ED0-A314-49D5-96AE-9BAFA69D92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Garamond" panose="02020404030301010803" pitchFamily="18" charset="0"/>
            </a:rPr>
            <a:t>Procedural changes</a:t>
          </a:r>
        </a:p>
      </dgm:t>
    </dgm:pt>
    <dgm:pt modelId="{ACEB0672-553A-4E43-82D4-7D3712AC1849}" type="parTrans" cxnId="{5B07497D-98A4-4557-A967-EA5A846EE02F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63DABEEA-A6C7-428B-9F39-D5AE36D65D39}" type="sibTrans" cxnId="{5B07497D-98A4-4557-A967-EA5A846EE02F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D80C5C1D-6C4B-4061-AB7F-513570E825C9}" type="pres">
      <dgm:prSet presAssocID="{4FBCB358-CF87-4CEF-8FF5-101F403A6E33}" presName="root" presStyleCnt="0">
        <dgm:presLayoutVars>
          <dgm:dir/>
          <dgm:resizeHandles val="exact"/>
        </dgm:presLayoutVars>
      </dgm:prSet>
      <dgm:spPr/>
    </dgm:pt>
    <dgm:pt modelId="{BA6616EF-4E75-414C-B5E0-8F90D609C29E}" type="pres">
      <dgm:prSet presAssocID="{3628D90E-23D4-409A-A503-A16CEBBEBB0A}" presName="compNode" presStyleCnt="0"/>
      <dgm:spPr/>
    </dgm:pt>
    <dgm:pt modelId="{861A5FD2-D4CC-4C8C-97EA-A1A9DB40701E}" type="pres">
      <dgm:prSet presAssocID="{3628D90E-23D4-409A-A503-A16CEBBEBB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B20256B8-3FFB-4CF1-8D8D-AFD92D88D4E8}" type="pres">
      <dgm:prSet presAssocID="{3628D90E-23D4-409A-A503-A16CEBBEBB0A}" presName="spaceRect" presStyleCnt="0"/>
      <dgm:spPr/>
    </dgm:pt>
    <dgm:pt modelId="{28D7DB10-8C81-4468-994F-24B0735BDECA}" type="pres">
      <dgm:prSet presAssocID="{3628D90E-23D4-409A-A503-A16CEBBEBB0A}" presName="textRect" presStyleLbl="revTx" presStyleIdx="0" presStyleCnt="3">
        <dgm:presLayoutVars>
          <dgm:chMax val="1"/>
          <dgm:chPref val="1"/>
        </dgm:presLayoutVars>
      </dgm:prSet>
      <dgm:spPr/>
    </dgm:pt>
    <dgm:pt modelId="{030BBE43-9859-4C0D-83AC-9B953EEA6CA5}" type="pres">
      <dgm:prSet presAssocID="{62322A8C-F95F-4F8D-83DB-CB49D2C348EF}" presName="sibTrans" presStyleCnt="0"/>
      <dgm:spPr/>
    </dgm:pt>
    <dgm:pt modelId="{C0816710-F687-4883-8563-DC505AC9FCD6}" type="pres">
      <dgm:prSet presAssocID="{AD4C56AB-EE69-46D6-9766-CA5C6136CECA}" presName="compNode" presStyleCnt="0"/>
      <dgm:spPr/>
    </dgm:pt>
    <dgm:pt modelId="{AC3B3B52-D1CB-482D-88E3-BE94A5D48530}" type="pres">
      <dgm:prSet presAssocID="{AD4C56AB-EE69-46D6-9766-CA5C6136CE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e"/>
        </a:ext>
      </dgm:extLst>
    </dgm:pt>
    <dgm:pt modelId="{B10B46E0-635C-4E47-BB54-3DDE28ABCA57}" type="pres">
      <dgm:prSet presAssocID="{AD4C56AB-EE69-46D6-9766-CA5C6136CECA}" presName="spaceRect" presStyleCnt="0"/>
      <dgm:spPr/>
    </dgm:pt>
    <dgm:pt modelId="{0FD7E7B7-D42C-4B23-BED2-5BD283365292}" type="pres">
      <dgm:prSet presAssocID="{AD4C56AB-EE69-46D6-9766-CA5C6136CECA}" presName="textRect" presStyleLbl="revTx" presStyleIdx="1" presStyleCnt="3">
        <dgm:presLayoutVars>
          <dgm:chMax val="1"/>
          <dgm:chPref val="1"/>
        </dgm:presLayoutVars>
      </dgm:prSet>
      <dgm:spPr/>
    </dgm:pt>
    <dgm:pt modelId="{8ED5BC36-3D9E-4BC6-A8F0-6867CC50E9B0}" type="pres">
      <dgm:prSet presAssocID="{9F454E62-FDBE-4C9D-820F-8BC875642626}" presName="sibTrans" presStyleCnt="0"/>
      <dgm:spPr/>
    </dgm:pt>
    <dgm:pt modelId="{4B17911A-428D-4B5C-8499-AA1D66E7FA8B}" type="pres">
      <dgm:prSet presAssocID="{BA3C8ED0-A314-49D5-96AE-9BAFA69D9210}" presName="compNode" presStyleCnt="0"/>
      <dgm:spPr/>
    </dgm:pt>
    <dgm:pt modelId="{241E5D4B-A512-45D4-B0C4-87B0BA753C8C}" type="pres">
      <dgm:prSet presAssocID="{BA3C8ED0-A314-49D5-96AE-9BAFA69D92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rte-bloc avec un remplissage uni"/>
        </a:ext>
      </dgm:extLst>
    </dgm:pt>
    <dgm:pt modelId="{C2D6964C-6530-4B8B-BCAE-1F4DB7D70095}" type="pres">
      <dgm:prSet presAssocID="{BA3C8ED0-A314-49D5-96AE-9BAFA69D9210}" presName="spaceRect" presStyleCnt="0"/>
      <dgm:spPr/>
    </dgm:pt>
    <dgm:pt modelId="{78110790-5359-454C-A6F3-5F06DF85B62B}" type="pres">
      <dgm:prSet presAssocID="{BA3C8ED0-A314-49D5-96AE-9BAFA69D921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586CB0C-85D2-4EB9-94D1-9323016F8B4A}" type="presOf" srcId="{3628D90E-23D4-409A-A503-A16CEBBEBB0A}" destId="{28D7DB10-8C81-4468-994F-24B0735BDECA}" srcOrd="0" destOrd="0" presId="urn:microsoft.com/office/officeart/2018/2/layout/IconLabelList"/>
    <dgm:cxn modelId="{AC8EC924-69ED-4975-ABAD-C8FE999E72F5}" srcId="{4FBCB358-CF87-4CEF-8FF5-101F403A6E33}" destId="{3628D90E-23D4-409A-A503-A16CEBBEBB0A}" srcOrd="0" destOrd="0" parTransId="{E7897F93-C62F-41D1-808C-22FB829BF287}" sibTransId="{62322A8C-F95F-4F8D-83DB-CB49D2C348EF}"/>
    <dgm:cxn modelId="{1F63AC41-FE8F-48D4-9F53-FB59B4E76F61}" type="presOf" srcId="{4FBCB358-CF87-4CEF-8FF5-101F403A6E33}" destId="{D80C5C1D-6C4B-4061-AB7F-513570E825C9}" srcOrd="0" destOrd="0" presId="urn:microsoft.com/office/officeart/2018/2/layout/IconLabelList"/>
    <dgm:cxn modelId="{2542F17B-6247-427F-8131-8E3780112078}" srcId="{4FBCB358-CF87-4CEF-8FF5-101F403A6E33}" destId="{AD4C56AB-EE69-46D6-9766-CA5C6136CECA}" srcOrd="1" destOrd="0" parTransId="{E7214806-E78B-4CEA-9D96-CAB2F30139F3}" sibTransId="{9F454E62-FDBE-4C9D-820F-8BC875642626}"/>
    <dgm:cxn modelId="{5B07497D-98A4-4557-A967-EA5A846EE02F}" srcId="{4FBCB358-CF87-4CEF-8FF5-101F403A6E33}" destId="{BA3C8ED0-A314-49D5-96AE-9BAFA69D9210}" srcOrd="2" destOrd="0" parTransId="{ACEB0672-553A-4E43-82D4-7D3712AC1849}" sibTransId="{63DABEEA-A6C7-428B-9F39-D5AE36D65D39}"/>
    <dgm:cxn modelId="{3531F989-D3C2-4D77-A519-5E2B1FE5EE42}" type="presOf" srcId="{AD4C56AB-EE69-46D6-9766-CA5C6136CECA}" destId="{0FD7E7B7-D42C-4B23-BED2-5BD283365292}" srcOrd="0" destOrd="0" presId="urn:microsoft.com/office/officeart/2018/2/layout/IconLabelList"/>
    <dgm:cxn modelId="{B02EC6BE-8B62-45D1-9E19-14E0C034CE6C}" type="presOf" srcId="{BA3C8ED0-A314-49D5-96AE-9BAFA69D9210}" destId="{78110790-5359-454C-A6F3-5F06DF85B62B}" srcOrd="0" destOrd="0" presId="urn:microsoft.com/office/officeart/2018/2/layout/IconLabelList"/>
    <dgm:cxn modelId="{13DC7FA6-7321-4D78-86D8-D4F7E5E0E80A}" type="presParOf" srcId="{D80C5C1D-6C4B-4061-AB7F-513570E825C9}" destId="{BA6616EF-4E75-414C-B5E0-8F90D609C29E}" srcOrd="0" destOrd="0" presId="urn:microsoft.com/office/officeart/2018/2/layout/IconLabelList"/>
    <dgm:cxn modelId="{A999890F-1F59-4E9F-96A2-D9C17BB65098}" type="presParOf" srcId="{BA6616EF-4E75-414C-B5E0-8F90D609C29E}" destId="{861A5FD2-D4CC-4C8C-97EA-A1A9DB40701E}" srcOrd="0" destOrd="0" presId="urn:microsoft.com/office/officeart/2018/2/layout/IconLabelList"/>
    <dgm:cxn modelId="{12C13858-9B80-4795-8D1A-525E185AD0D1}" type="presParOf" srcId="{BA6616EF-4E75-414C-B5E0-8F90D609C29E}" destId="{B20256B8-3FFB-4CF1-8D8D-AFD92D88D4E8}" srcOrd="1" destOrd="0" presId="urn:microsoft.com/office/officeart/2018/2/layout/IconLabelList"/>
    <dgm:cxn modelId="{9C866350-EA89-41B7-B44C-DB22EFCD2700}" type="presParOf" srcId="{BA6616EF-4E75-414C-B5E0-8F90D609C29E}" destId="{28D7DB10-8C81-4468-994F-24B0735BDECA}" srcOrd="2" destOrd="0" presId="urn:microsoft.com/office/officeart/2018/2/layout/IconLabelList"/>
    <dgm:cxn modelId="{36C65884-1DDA-4950-A599-5639D226ACFD}" type="presParOf" srcId="{D80C5C1D-6C4B-4061-AB7F-513570E825C9}" destId="{030BBE43-9859-4C0D-83AC-9B953EEA6CA5}" srcOrd="1" destOrd="0" presId="urn:microsoft.com/office/officeart/2018/2/layout/IconLabelList"/>
    <dgm:cxn modelId="{1C4E07C9-D74E-4CB4-9FBC-83BFBC0A16F8}" type="presParOf" srcId="{D80C5C1D-6C4B-4061-AB7F-513570E825C9}" destId="{C0816710-F687-4883-8563-DC505AC9FCD6}" srcOrd="2" destOrd="0" presId="urn:microsoft.com/office/officeart/2018/2/layout/IconLabelList"/>
    <dgm:cxn modelId="{326F8190-25D0-47E6-A15B-AD208F29A096}" type="presParOf" srcId="{C0816710-F687-4883-8563-DC505AC9FCD6}" destId="{AC3B3B52-D1CB-482D-88E3-BE94A5D48530}" srcOrd="0" destOrd="0" presId="urn:microsoft.com/office/officeart/2018/2/layout/IconLabelList"/>
    <dgm:cxn modelId="{1EB5275B-CFE4-44F2-BCD8-604DD4829E2A}" type="presParOf" srcId="{C0816710-F687-4883-8563-DC505AC9FCD6}" destId="{B10B46E0-635C-4E47-BB54-3DDE28ABCA57}" srcOrd="1" destOrd="0" presId="urn:microsoft.com/office/officeart/2018/2/layout/IconLabelList"/>
    <dgm:cxn modelId="{A8935C7A-09D0-48C1-82D3-4AD65474DFF0}" type="presParOf" srcId="{C0816710-F687-4883-8563-DC505AC9FCD6}" destId="{0FD7E7B7-D42C-4B23-BED2-5BD283365292}" srcOrd="2" destOrd="0" presId="urn:microsoft.com/office/officeart/2018/2/layout/IconLabelList"/>
    <dgm:cxn modelId="{79B7733B-A18E-4CFF-BC7F-A28F02B4CD4F}" type="presParOf" srcId="{D80C5C1D-6C4B-4061-AB7F-513570E825C9}" destId="{8ED5BC36-3D9E-4BC6-A8F0-6867CC50E9B0}" srcOrd="3" destOrd="0" presId="urn:microsoft.com/office/officeart/2018/2/layout/IconLabelList"/>
    <dgm:cxn modelId="{F76F9074-F8BB-4038-B3BD-1A72EEF6C095}" type="presParOf" srcId="{D80C5C1D-6C4B-4061-AB7F-513570E825C9}" destId="{4B17911A-428D-4B5C-8499-AA1D66E7FA8B}" srcOrd="4" destOrd="0" presId="urn:microsoft.com/office/officeart/2018/2/layout/IconLabelList"/>
    <dgm:cxn modelId="{8E76917F-DC1C-4E91-9C0E-182EE0CA83E5}" type="presParOf" srcId="{4B17911A-428D-4B5C-8499-AA1D66E7FA8B}" destId="{241E5D4B-A512-45D4-B0C4-87B0BA753C8C}" srcOrd="0" destOrd="0" presId="urn:microsoft.com/office/officeart/2018/2/layout/IconLabelList"/>
    <dgm:cxn modelId="{CB01B4E0-525F-46E6-B31F-3AD770FEE920}" type="presParOf" srcId="{4B17911A-428D-4B5C-8499-AA1D66E7FA8B}" destId="{C2D6964C-6530-4B8B-BCAE-1F4DB7D70095}" srcOrd="1" destOrd="0" presId="urn:microsoft.com/office/officeart/2018/2/layout/IconLabelList"/>
    <dgm:cxn modelId="{CDF515AC-D5A8-4B8C-9F3D-DBEF769B4FF7}" type="presParOf" srcId="{4B17911A-428D-4B5C-8499-AA1D66E7FA8B}" destId="{78110790-5359-454C-A6F3-5F06DF85B62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0091D7-A2DE-4B9D-9B03-7DFB4F7F9CF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84D8FC-E4CF-48F6-BC4B-0A3FD0C20C4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>
              <a:latin typeface="Garamond" panose="02020404030301010803" pitchFamily="18" charset="0"/>
            </a:rPr>
            <a:t>Validator</a:t>
          </a:r>
          <a:r>
            <a:rPr lang="en-US" sz="2000" dirty="0">
              <a:latin typeface="Garamond" panose="02020404030301010803" pitchFamily="18" charset="0"/>
            </a:rPr>
            <a:t> are </a:t>
          </a:r>
        </a:p>
        <a:p>
          <a:pPr>
            <a:lnSpc>
              <a:spcPct val="100000"/>
            </a:lnSpc>
          </a:pPr>
          <a:r>
            <a:rPr lang="en-US" sz="2000" dirty="0">
              <a:latin typeface="Garamond" panose="02020404030301010803" pitchFamily="18" charset="0"/>
            </a:rPr>
            <a:t>(pseudo-)</a:t>
          </a:r>
          <a:r>
            <a:rPr lang="en-US" sz="2000" b="1" dirty="0">
              <a:latin typeface="Garamond" panose="02020404030301010803" pitchFamily="18" charset="0"/>
            </a:rPr>
            <a:t>randomly chosen </a:t>
          </a:r>
        </a:p>
      </dgm:t>
    </dgm:pt>
    <dgm:pt modelId="{58C44E07-6476-46F4-A3CC-530C8AC7CCAC}" type="parTrans" cxnId="{8EFEEE15-B040-4C42-8435-F6E500AC1A3F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141EB6B9-D243-4047-8162-046194FE0DCC}" type="sibTrans" cxnId="{8EFEEE15-B040-4C42-8435-F6E500AC1A3F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F703450A-99D4-46E1-B246-71F81CF684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>
              <a:latin typeface="Garamond" panose="02020404030301010803" pitchFamily="18" charset="0"/>
            </a:rPr>
            <a:t>Staking is introduced</a:t>
          </a:r>
          <a:r>
            <a:rPr lang="en-US" sz="2000" dirty="0">
              <a:latin typeface="Garamond" panose="02020404030301010803" pitchFamily="18" charset="0"/>
            </a:rPr>
            <a:t> </a:t>
          </a:r>
          <a:r>
            <a:rPr lang="en-US" sz="1600" dirty="0">
              <a:latin typeface="Garamond" panose="02020404030301010803" pitchFamily="18" charset="0"/>
            </a:rPr>
            <a:t>(placing coins in a staking pool as a security for the block validation)</a:t>
          </a:r>
        </a:p>
      </dgm:t>
    </dgm:pt>
    <dgm:pt modelId="{7C92A035-6300-4CA5-A52E-E3FCE9E2363B}" type="parTrans" cxnId="{CCC38E99-D9A9-420D-9075-3A0CC6D46894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0C221E0F-D2C5-44B6-96E3-CB9DB07CFE08}" type="sibTrans" cxnId="{CCC38E99-D9A9-420D-9075-3A0CC6D46894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F91E8F6F-6E00-4B8D-A628-654806102D1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Garamond" panose="02020404030301010803" pitchFamily="18" charset="0"/>
            </a:rPr>
            <a:t>Choice is </a:t>
          </a:r>
          <a:r>
            <a:rPr lang="en-US" sz="2000" b="1" dirty="0">
              <a:latin typeface="Garamond" panose="02020404030301010803" pitchFamily="18" charset="0"/>
            </a:rPr>
            <a:t>influenced by how much a potential validator stakes</a:t>
          </a:r>
        </a:p>
      </dgm:t>
    </dgm:pt>
    <dgm:pt modelId="{12847835-7B8D-4532-8E38-4905DE48250E}" type="parTrans" cxnId="{C6389089-32BA-4FAF-9D67-9D6DBD3ED82C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19A8ECCA-5ADB-44E0-A6C7-A5B8C78C78F2}" type="sibTrans" cxnId="{C6389089-32BA-4FAF-9D67-9D6DBD3ED82C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981EFC08-7927-4788-BBCB-C4008D4FE20B}" type="pres">
      <dgm:prSet presAssocID="{400091D7-A2DE-4B9D-9B03-7DFB4F7F9CF3}" presName="root" presStyleCnt="0">
        <dgm:presLayoutVars>
          <dgm:dir/>
          <dgm:resizeHandles val="exact"/>
        </dgm:presLayoutVars>
      </dgm:prSet>
      <dgm:spPr/>
    </dgm:pt>
    <dgm:pt modelId="{FA2A0B2A-83E4-4C66-94C4-0C71A2441D44}" type="pres">
      <dgm:prSet presAssocID="{1E84D8FC-E4CF-48F6-BC4B-0A3FD0C20C41}" presName="compNode" presStyleCnt="0"/>
      <dgm:spPr/>
    </dgm:pt>
    <dgm:pt modelId="{0A9BED13-B6E9-4EE8-8F3B-BEA62D419C35}" type="pres">
      <dgm:prSet presAssocID="{1E84D8FC-E4CF-48F6-BC4B-0A3FD0C20C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éatoire avec un remplissage uni"/>
        </a:ext>
      </dgm:extLst>
    </dgm:pt>
    <dgm:pt modelId="{8FE7659E-70A4-4432-BB87-081F8CF6849A}" type="pres">
      <dgm:prSet presAssocID="{1E84D8FC-E4CF-48F6-BC4B-0A3FD0C20C41}" presName="spaceRect" presStyleCnt="0"/>
      <dgm:spPr/>
    </dgm:pt>
    <dgm:pt modelId="{4AE7470A-2352-499B-B3C3-9A196F8ECAC7}" type="pres">
      <dgm:prSet presAssocID="{1E84D8FC-E4CF-48F6-BC4B-0A3FD0C20C41}" presName="textRect" presStyleLbl="revTx" presStyleIdx="0" presStyleCnt="3">
        <dgm:presLayoutVars>
          <dgm:chMax val="1"/>
          <dgm:chPref val="1"/>
        </dgm:presLayoutVars>
      </dgm:prSet>
      <dgm:spPr/>
    </dgm:pt>
    <dgm:pt modelId="{43D0342B-85C5-47B8-8561-7B998CD4D7EC}" type="pres">
      <dgm:prSet presAssocID="{141EB6B9-D243-4047-8162-046194FE0DCC}" presName="sibTrans" presStyleCnt="0"/>
      <dgm:spPr/>
    </dgm:pt>
    <dgm:pt modelId="{26E10EE4-E3E5-4261-BE42-C78BCD2B9DED}" type="pres">
      <dgm:prSet presAssocID="{F703450A-99D4-46E1-B246-71F81CF68438}" presName="compNode" presStyleCnt="0"/>
      <dgm:spPr/>
    </dgm:pt>
    <dgm:pt modelId="{EAA3639B-37A2-4BB5-B7EE-2A345CD4958C}" type="pres">
      <dgm:prSet presAssocID="{F703450A-99D4-46E1-B246-71F81CF684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re-fort avec un remplissage uni"/>
        </a:ext>
      </dgm:extLst>
    </dgm:pt>
    <dgm:pt modelId="{0FCCD65E-270E-4C4F-9D81-207E9BA90106}" type="pres">
      <dgm:prSet presAssocID="{F703450A-99D4-46E1-B246-71F81CF68438}" presName="spaceRect" presStyleCnt="0"/>
      <dgm:spPr/>
    </dgm:pt>
    <dgm:pt modelId="{24D419BF-5215-4347-B700-3BF43D97F455}" type="pres">
      <dgm:prSet presAssocID="{F703450A-99D4-46E1-B246-71F81CF68438}" presName="textRect" presStyleLbl="revTx" presStyleIdx="1" presStyleCnt="3">
        <dgm:presLayoutVars>
          <dgm:chMax val="1"/>
          <dgm:chPref val="1"/>
        </dgm:presLayoutVars>
      </dgm:prSet>
      <dgm:spPr/>
    </dgm:pt>
    <dgm:pt modelId="{4247B759-1D96-49CC-968F-0D1D1C3B5B93}" type="pres">
      <dgm:prSet presAssocID="{0C221E0F-D2C5-44B6-96E3-CB9DB07CFE08}" presName="sibTrans" presStyleCnt="0"/>
      <dgm:spPr/>
    </dgm:pt>
    <dgm:pt modelId="{0BAE2DA7-00BE-46B2-911A-03B4B04BC16D}" type="pres">
      <dgm:prSet presAssocID="{F91E8F6F-6E00-4B8D-A628-654806102D1D}" presName="compNode" presStyleCnt="0"/>
      <dgm:spPr/>
    </dgm:pt>
    <dgm:pt modelId="{8958CEA4-CED2-49A8-BBF2-EC2D318C0EE0}" type="pres">
      <dgm:prSet presAssocID="{F91E8F6F-6E00-4B8D-A628-654806102D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ance de la justice avec un remplissage uni"/>
        </a:ext>
      </dgm:extLst>
    </dgm:pt>
    <dgm:pt modelId="{CC8AFBAA-BB73-4986-A2DD-9D5C992A8B50}" type="pres">
      <dgm:prSet presAssocID="{F91E8F6F-6E00-4B8D-A628-654806102D1D}" presName="spaceRect" presStyleCnt="0"/>
      <dgm:spPr/>
    </dgm:pt>
    <dgm:pt modelId="{757A12F8-A4EB-4F43-AB15-22496B449053}" type="pres">
      <dgm:prSet presAssocID="{F91E8F6F-6E00-4B8D-A628-654806102D1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EFEEE15-B040-4C42-8435-F6E500AC1A3F}" srcId="{400091D7-A2DE-4B9D-9B03-7DFB4F7F9CF3}" destId="{1E84D8FC-E4CF-48F6-BC4B-0A3FD0C20C41}" srcOrd="0" destOrd="0" parTransId="{58C44E07-6476-46F4-A3CC-530C8AC7CCAC}" sibTransId="{141EB6B9-D243-4047-8162-046194FE0DCC}"/>
    <dgm:cxn modelId="{8C651C82-D8D1-448F-ACA8-9CE0D3DD3B4C}" type="presOf" srcId="{F703450A-99D4-46E1-B246-71F81CF68438}" destId="{24D419BF-5215-4347-B700-3BF43D97F455}" srcOrd="0" destOrd="0" presId="urn:microsoft.com/office/officeart/2018/2/layout/IconLabelList"/>
    <dgm:cxn modelId="{C6389089-32BA-4FAF-9D67-9D6DBD3ED82C}" srcId="{400091D7-A2DE-4B9D-9B03-7DFB4F7F9CF3}" destId="{F91E8F6F-6E00-4B8D-A628-654806102D1D}" srcOrd="2" destOrd="0" parTransId="{12847835-7B8D-4532-8E38-4905DE48250E}" sibTransId="{19A8ECCA-5ADB-44E0-A6C7-A5B8C78C78F2}"/>
    <dgm:cxn modelId="{760E9E8D-DE84-4FBB-AF57-96EC6E40C42D}" type="presOf" srcId="{400091D7-A2DE-4B9D-9B03-7DFB4F7F9CF3}" destId="{981EFC08-7927-4788-BBCB-C4008D4FE20B}" srcOrd="0" destOrd="0" presId="urn:microsoft.com/office/officeart/2018/2/layout/IconLabelList"/>
    <dgm:cxn modelId="{81F87290-CD36-46A6-A963-82EBB1C7B144}" type="presOf" srcId="{F91E8F6F-6E00-4B8D-A628-654806102D1D}" destId="{757A12F8-A4EB-4F43-AB15-22496B449053}" srcOrd="0" destOrd="0" presId="urn:microsoft.com/office/officeart/2018/2/layout/IconLabelList"/>
    <dgm:cxn modelId="{CCC38E99-D9A9-420D-9075-3A0CC6D46894}" srcId="{400091D7-A2DE-4B9D-9B03-7DFB4F7F9CF3}" destId="{F703450A-99D4-46E1-B246-71F81CF68438}" srcOrd="1" destOrd="0" parTransId="{7C92A035-6300-4CA5-A52E-E3FCE9E2363B}" sibTransId="{0C221E0F-D2C5-44B6-96E3-CB9DB07CFE08}"/>
    <dgm:cxn modelId="{34CEBBA8-F562-41A9-8E1B-678DBB225B48}" type="presOf" srcId="{1E84D8FC-E4CF-48F6-BC4B-0A3FD0C20C41}" destId="{4AE7470A-2352-499B-B3C3-9A196F8ECAC7}" srcOrd="0" destOrd="0" presId="urn:microsoft.com/office/officeart/2018/2/layout/IconLabelList"/>
    <dgm:cxn modelId="{CC7863A2-1950-4DD0-8C4D-9B9354FC3EF1}" type="presParOf" srcId="{981EFC08-7927-4788-BBCB-C4008D4FE20B}" destId="{FA2A0B2A-83E4-4C66-94C4-0C71A2441D44}" srcOrd="0" destOrd="0" presId="urn:microsoft.com/office/officeart/2018/2/layout/IconLabelList"/>
    <dgm:cxn modelId="{0A8ADE48-6266-48B9-A2EB-BA1A2C9AD4C4}" type="presParOf" srcId="{FA2A0B2A-83E4-4C66-94C4-0C71A2441D44}" destId="{0A9BED13-B6E9-4EE8-8F3B-BEA62D419C35}" srcOrd="0" destOrd="0" presId="urn:microsoft.com/office/officeart/2018/2/layout/IconLabelList"/>
    <dgm:cxn modelId="{63FD6E01-9AD3-4782-A8E4-AD4C281E6590}" type="presParOf" srcId="{FA2A0B2A-83E4-4C66-94C4-0C71A2441D44}" destId="{8FE7659E-70A4-4432-BB87-081F8CF6849A}" srcOrd="1" destOrd="0" presId="urn:microsoft.com/office/officeart/2018/2/layout/IconLabelList"/>
    <dgm:cxn modelId="{0AF53ED5-AFFA-47AD-A945-085B764BBCD6}" type="presParOf" srcId="{FA2A0B2A-83E4-4C66-94C4-0C71A2441D44}" destId="{4AE7470A-2352-499B-B3C3-9A196F8ECAC7}" srcOrd="2" destOrd="0" presId="urn:microsoft.com/office/officeart/2018/2/layout/IconLabelList"/>
    <dgm:cxn modelId="{D8AA808B-A0EC-4521-BC58-229F6A4E5562}" type="presParOf" srcId="{981EFC08-7927-4788-BBCB-C4008D4FE20B}" destId="{43D0342B-85C5-47B8-8561-7B998CD4D7EC}" srcOrd="1" destOrd="0" presId="urn:microsoft.com/office/officeart/2018/2/layout/IconLabelList"/>
    <dgm:cxn modelId="{834F41A1-7910-4CC1-B604-9B11608A89FE}" type="presParOf" srcId="{981EFC08-7927-4788-BBCB-C4008D4FE20B}" destId="{26E10EE4-E3E5-4261-BE42-C78BCD2B9DED}" srcOrd="2" destOrd="0" presId="urn:microsoft.com/office/officeart/2018/2/layout/IconLabelList"/>
    <dgm:cxn modelId="{16CBAC5C-6B9C-4199-A0CC-2AFC2971B9A4}" type="presParOf" srcId="{26E10EE4-E3E5-4261-BE42-C78BCD2B9DED}" destId="{EAA3639B-37A2-4BB5-B7EE-2A345CD4958C}" srcOrd="0" destOrd="0" presId="urn:microsoft.com/office/officeart/2018/2/layout/IconLabelList"/>
    <dgm:cxn modelId="{9B166A99-39AD-4280-AC50-5733AB42BECE}" type="presParOf" srcId="{26E10EE4-E3E5-4261-BE42-C78BCD2B9DED}" destId="{0FCCD65E-270E-4C4F-9D81-207E9BA90106}" srcOrd="1" destOrd="0" presId="urn:microsoft.com/office/officeart/2018/2/layout/IconLabelList"/>
    <dgm:cxn modelId="{8FA8C14A-AC90-4755-9C01-0D2A6E5BA34B}" type="presParOf" srcId="{26E10EE4-E3E5-4261-BE42-C78BCD2B9DED}" destId="{24D419BF-5215-4347-B700-3BF43D97F455}" srcOrd="2" destOrd="0" presId="urn:microsoft.com/office/officeart/2018/2/layout/IconLabelList"/>
    <dgm:cxn modelId="{BA1C0F8D-0F21-45AA-922A-FE3B2CEEE993}" type="presParOf" srcId="{981EFC08-7927-4788-BBCB-C4008D4FE20B}" destId="{4247B759-1D96-49CC-968F-0D1D1C3B5B93}" srcOrd="3" destOrd="0" presId="urn:microsoft.com/office/officeart/2018/2/layout/IconLabelList"/>
    <dgm:cxn modelId="{3BD547F5-EA97-4BB7-96B3-F6F615E44175}" type="presParOf" srcId="{981EFC08-7927-4788-BBCB-C4008D4FE20B}" destId="{0BAE2DA7-00BE-46B2-911A-03B4B04BC16D}" srcOrd="4" destOrd="0" presId="urn:microsoft.com/office/officeart/2018/2/layout/IconLabelList"/>
    <dgm:cxn modelId="{DD836196-AC1A-4096-BED2-055916976F5F}" type="presParOf" srcId="{0BAE2DA7-00BE-46B2-911A-03B4B04BC16D}" destId="{8958CEA4-CED2-49A8-BBF2-EC2D318C0EE0}" srcOrd="0" destOrd="0" presId="urn:microsoft.com/office/officeart/2018/2/layout/IconLabelList"/>
    <dgm:cxn modelId="{ED01B7E0-73E0-4C10-9061-DA38C1D1D175}" type="presParOf" srcId="{0BAE2DA7-00BE-46B2-911A-03B4B04BC16D}" destId="{CC8AFBAA-BB73-4986-A2DD-9D5C992A8B50}" srcOrd="1" destOrd="0" presId="urn:microsoft.com/office/officeart/2018/2/layout/IconLabelList"/>
    <dgm:cxn modelId="{399DE700-A5C6-43E9-8B8C-D9AA83FB0E49}" type="presParOf" srcId="{0BAE2DA7-00BE-46B2-911A-03B4B04BC16D}" destId="{757A12F8-A4EB-4F43-AB15-22496B44905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EFE88E-B005-4D24-B99A-2C787D35E30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7E4A01-CC68-4B7F-983C-D290C8F98D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Garamond" panose="02020404030301010803" pitchFamily="18" charset="0"/>
            </a:rPr>
            <a:t>First ETH 2.0 component</a:t>
          </a:r>
        </a:p>
      </dgm:t>
    </dgm:pt>
    <dgm:pt modelId="{48971D79-2281-44BC-B096-F5A8F237D7CD}" type="parTrans" cxnId="{DE02E775-D086-44D9-BC47-5945CADEA106}">
      <dgm:prSet/>
      <dgm:spPr/>
      <dgm:t>
        <a:bodyPr/>
        <a:lstStyle/>
        <a:p>
          <a:endParaRPr lang="en-US"/>
        </a:p>
      </dgm:t>
    </dgm:pt>
    <dgm:pt modelId="{F41DC3D3-F9EF-4791-962F-911DBED41009}" type="sibTrans" cxnId="{DE02E775-D086-44D9-BC47-5945CADEA106}">
      <dgm:prSet/>
      <dgm:spPr/>
      <dgm:t>
        <a:bodyPr/>
        <a:lstStyle/>
        <a:p>
          <a:endParaRPr lang="en-US"/>
        </a:p>
      </dgm:t>
    </dgm:pt>
    <dgm:pt modelId="{DBF9E070-AF57-43F0-906B-54764ED107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Garamond" panose="02020404030301010803" pitchFamily="18" charset="0"/>
            </a:rPr>
            <a:t>Manages the </a:t>
          </a:r>
          <a:r>
            <a:rPr lang="en-US" sz="2000" dirty="0" err="1">
              <a:latin typeface="Garamond" panose="02020404030301010803" pitchFamily="18" charset="0"/>
            </a:rPr>
            <a:t>P.o.S.</a:t>
          </a:r>
          <a:r>
            <a:rPr lang="en-US" sz="2000" dirty="0">
              <a:latin typeface="Garamond" panose="02020404030301010803" pitchFamily="18" charset="0"/>
            </a:rPr>
            <a:t> protocol, organizes validators.</a:t>
          </a:r>
        </a:p>
      </dgm:t>
    </dgm:pt>
    <dgm:pt modelId="{3A5DBF2A-2F4B-40F5-8E87-B8E614E4A57F}" type="parTrans" cxnId="{3930962D-81E8-4F22-9580-0F96EF8F6CCC}">
      <dgm:prSet/>
      <dgm:spPr/>
      <dgm:t>
        <a:bodyPr/>
        <a:lstStyle/>
        <a:p>
          <a:endParaRPr lang="en-US"/>
        </a:p>
      </dgm:t>
    </dgm:pt>
    <dgm:pt modelId="{2E5A47B1-F453-420B-9FC4-417E78125A9D}" type="sibTrans" cxnId="{3930962D-81E8-4F22-9580-0F96EF8F6CCC}">
      <dgm:prSet/>
      <dgm:spPr/>
      <dgm:t>
        <a:bodyPr/>
        <a:lstStyle/>
        <a:p>
          <a:endParaRPr lang="en-US"/>
        </a:p>
      </dgm:t>
    </dgm:pt>
    <dgm:pt modelId="{9CE49452-A34D-4DF8-8E0C-DFA905C292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Garamond" panose="02020404030301010803" pitchFamily="18" charset="0"/>
            </a:rPr>
            <a:t>Choses validators</a:t>
          </a:r>
        </a:p>
      </dgm:t>
    </dgm:pt>
    <dgm:pt modelId="{73DB603B-CAF9-4B84-97B3-A65AC1AA3082}" type="parTrans" cxnId="{4F3D0388-8C10-42D8-9261-6523BF4608E7}">
      <dgm:prSet/>
      <dgm:spPr/>
      <dgm:t>
        <a:bodyPr/>
        <a:lstStyle/>
        <a:p>
          <a:endParaRPr lang="en-US"/>
        </a:p>
      </dgm:t>
    </dgm:pt>
    <dgm:pt modelId="{85067D04-960E-41EA-9FEA-79DA35D4698C}" type="sibTrans" cxnId="{4F3D0388-8C10-42D8-9261-6523BF4608E7}">
      <dgm:prSet/>
      <dgm:spPr/>
      <dgm:t>
        <a:bodyPr/>
        <a:lstStyle/>
        <a:p>
          <a:endParaRPr lang="en-US"/>
        </a:p>
      </dgm:t>
    </dgm:pt>
    <dgm:pt modelId="{CA09E234-6A20-44AD-A19E-AE8A1CF7210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Garamond" panose="02020404030301010803" pitchFamily="18" charset="0"/>
            </a:rPr>
            <a:t>Composes validation committees </a:t>
          </a:r>
        </a:p>
      </dgm:t>
    </dgm:pt>
    <dgm:pt modelId="{A7509DE9-D3DA-4C2D-AF7B-DD78C93A3208}" type="parTrans" cxnId="{EEB7599B-CB12-400A-8851-6509CF569EEB}">
      <dgm:prSet/>
      <dgm:spPr/>
      <dgm:t>
        <a:bodyPr/>
        <a:lstStyle/>
        <a:p>
          <a:endParaRPr lang="en-US"/>
        </a:p>
      </dgm:t>
    </dgm:pt>
    <dgm:pt modelId="{F113A3F1-B273-49C5-8259-39B8C8D056AB}" type="sibTrans" cxnId="{EEB7599B-CB12-400A-8851-6509CF569EEB}">
      <dgm:prSet/>
      <dgm:spPr/>
      <dgm:t>
        <a:bodyPr/>
        <a:lstStyle/>
        <a:p>
          <a:endParaRPr lang="en-US"/>
        </a:p>
      </dgm:t>
    </dgm:pt>
    <dgm:pt modelId="{F617A8B9-4809-4AEC-94DA-795AA07475AF}" type="pres">
      <dgm:prSet presAssocID="{BEEFE88E-B005-4D24-B99A-2C787D35E30A}" presName="root" presStyleCnt="0">
        <dgm:presLayoutVars>
          <dgm:dir/>
          <dgm:resizeHandles val="exact"/>
        </dgm:presLayoutVars>
      </dgm:prSet>
      <dgm:spPr/>
    </dgm:pt>
    <dgm:pt modelId="{8F979681-D59A-4643-BF33-603252E89ABF}" type="pres">
      <dgm:prSet presAssocID="{F87E4A01-CC68-4B7F-983C-D290C8F98D65}" presName="compNode" presStyleCnt="0"/>
      <dgm:spPr/>
    </dgm:pt>
    <dgm:pt modelId="{F78A0FBD-BAE8-4DDF-9C56-9A7260080E1B}" type="pres">
      <dgm:prSet presAssocID="{F87E4A01-CC68-4B7F-983C-D290C8F98D6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7C5F04E3-85D6-4CE8-8E97-26B49552DA6C}" type="pres">
      <dgm:prSet presAssocID="{F87E4A01-CC68-4B7F-983C-D290C8F98D65}" presName="spaceRect" presStyleCnt="0"/>
      <dgm:spPr/>
    </dgm:pt>
    <dgm:pt modelId="{545032AB-7B56-4AD5-8A13-812249806055}" type="pres">
      <dgm:prSet presAssocID="{F87E4A01-CC68-4B7F-983C-D290C8F98D65}" presName="textRect" presStyleLbl="revTx" presStyleIdx="0" presStyleCnt="4">
        <dgm:presLayoutVars>
          <dgm:chMax val="1"/>
          <dgm:chPref val="1"/>
        </dgm:presLayoutVars>
      </dgm:prSet>
      <dgm:spPr/>
    </dgm:pt>
    <dgm:pt modelId="{6856770A-4DFD-499B-AC1D-BFD4F5276B4D}" type="pres">
      <dgm:prSet presAssocID="{F41DC3D3-F9EF-4791-962F-911DBED41009}" presName="sibTrans" presStyleCnt="0"/>
      <dgm:spPr/>
    </dgm:pt>
    <dgm:pt modelId="{14015893-E8C5-4385-A654-C67A308FE250}" type="pres">
      <dgm:prSet presAssocID="{DBF9E070-AF57-43F0-906B-54764ED107F6}" presName="compNode" presStyleCnt="0"/>
      <dgm:spPr/>
    </dgm:pt>
    <dgm:pt modelId="{BE1DFECD-59C8-45EF-A9D0-9F4380A5E985}" type="pres">
      <dgm:prSet presAssocID="{DBF9E070-AF57-43F0-906B-54764ED107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FDA5F2A5-3271-4B39-98F1-0D5CB95773C4}" type="pres">
      <dgm:prSet presAssocID="{DBF9E070-AF57-43F0-906B-54764ED107F6}" presName="spaceRect" presStyleCnt="0"/>
      <dgm:spPr/>
    </dgm:pt>
    <dgm:pt modelId="{2E6F488A-DD9E-4F67-839B-59D251FFD267}" type="pres">
      <dgm:prSet presAssocID="{DBF9E070-AF57-43F0-906B-54764ED107F6}" presName="textRect" presStyleLbl="revTx" presStyleIdx="1" presStyleCnt="4">
        <dgm:presLayoutVars>
          <dgm:chMax val="1"/>
          <dgm:chPref val="1"/>
        </dgm:presLayoutVars>
      </dgm:prSet>
      <dgm:spPr/>
    </dgm:pt>
    <dgm:pt modelId="{6680AE75-CA95-47BF-9164-B88FC4CC93F8}" type="pres">
      <dgm:prSet presAssocID="{2E5A47B1-F453-420B-9FC4-417E78125A9D}" presName="sibTrans" presStyleCnt="0"/>
      <dgm:spPr/>
    </dgm:pt>
    <dgm:pt modelId="{28491726-231D-47CE-A681-116EE898B3B5}" type="pres">
      <dgm:prSet presAssocID="{9CE49452-A34D-4DF8-8E0C-DFA905C292F2}" presName="compNode" presStyleCnt="0"/>
      <dgm:spPr/>
    </dgm:pt>
    <dgm:pt modelId="{F18EBD4D-6E5D-4CE1-8775-1B2481AD62FD}" type="pres">
      <dgm:prSet presAssocID="{9CE49452-A34D-4DF8-8E0C-DFA905C292F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66E6F4D6-4223-4D38-A647-F776CBFECB67}" type="pres">
      <dgm:prSet presAssocID="{9CE49452-A34D-4DF8-8E0C-DFA905C292F2}" presName="spaceRect" presStyleCnt="0"/>
      <dgm:spPr/>
    </dgm:pt>
    <dgm:pt modelId="{7AF8117E-6925-4AFD-BA0E-70372720C29B}" type="pres">
      <dgm:prSet presAssocID="{9CE49452-A34D-4DF8-8E0C-DFA905C292F2}" presName="textRect" presStyleLbl="revTx" presStyleIdx="2" presStyleCnt="4">
        <dgm:presLayoutVars>
          <dgm:chMax val="1"/>
          <dgm:chPref val="1"/>
        </dgm:presLayoutVars>
      </dgm:prSet>
      <dgm:spPr/>
    </dgm:pt>
    <dgm:pt modelId="{6B5D3434-1E90-466B-8E87-BF84A17AB757}" type="pres">
      <dgm:prSet presAssocID="{85067D04-960E-41EA-9FEA-79DA35D4698C}" presName="sibTrans" presStyleCnt="0"/>
      <dgm:spPr/>
    </dgm:pt>
    <dgm:pt modelId="{66A6ACC8-A3AB-4870-8D13-E94B853A057A}" type="pres">
      <dgm:prSet presAssocID="{CA09E234-6A20-44AD-A19E-AE8A1CF72105}" presName="compNode" presStyleCnt="0"/>
      <dgm:spPr/>
    </dgm:pt>
    <dgm:pt modelId="{B413A374-BEBC-4817-A5F8-37873D615DDA}" type="pres">
      <dgm:prSet presAssocID="{CA09E234-6A20-44AD-A19E-AE8A1CF721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e de contrôle"/>
        </a:ext>
      </dgm:extLst>
    </dgm:pt>
    <dgm:pt modelId="{D4D6856D-4B50-4940-8936-2C2AC8273026}" type="pres">
      <dgm:prSet presAssocID="{CA09E234-6A20-44AD-A19E-AE8A1CF72105}" presName="spaceRect" presStyleCnt="0"/>
      <dgm:spPr/>
    </dgm:pt>
    <dgm:pt modelId="{873D55FD-0F95-479D-B2C7-279A123CF4D7}" type="pres">
      <dgm:prSet presAssocID="{CA09E234-6A20-44AD-A19E-AE8A1CF7210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930962D-81E8-4F22-9580-0F96EF8F6CCC}" srcId="{BEEFE88E-B005-4D24-B99A-2C787D35E30A}" destId="{DBF9E070-AF57-43F0-906B-54764ED107F6}" srcOrd="1" destOrd="0" parTransId="{3A5DBF2A-2F4B-40F5-8E87-B8E614E4A57F}" sibTransId="{2E5A47B1-F453-420B-9FC4-417E78125A9D}"/>
    <dgm:cxn modelId="{61F04068-594F-4F60-A80D-8247A887567B}" type="presOf" srcId="{F87E4A01-CC68-4B7F-983C-D290C8F98D65}" destId="{545032AB-7B56-4AD5-8A13-812249806055}" srcOrd="0" destOrd="0" presId="urn:microsoft.com/office/officeart/2018/2/layout/IconLabelList"/>
    <dgm:cxn modelId="{DE02E775-D086-44D9-BC47-5945CADEA106}" srcId="{BEEFE88E-B005-4D24-B99A-2C787D35E30A}" destId="{F87E4A01-CC68-4B7F-983C-D290C8F98D65}" srcOrd="0" destOrd="0" parTransId="{48971D79-2281-44BC-B096-F5A8F237D7CD}" sibTransId="{F41DC3D3-F9EF-4791-962F-911DBED41009}"/>
    <dgm:cxn modelId="{4F3D0388-8C10-42D8-9261-6523BF4608E7}" srcId="{BEEFE88E-B005-4D24-B99A-2C787D35E30A}" destId="{9CE49452-A34D-4DF8-8E0C-DFA905C292F2}" srcOrd="2" destOrd="0" parTransId="{73DB603B-CAF9-4B84-97B3-A65AC1AA3082}" sibTransId="{85067D04-960E-41EA-9FEA-79DA35D4698C}"/>
    <dgm:cxn modelId="{DF317A8E-D1A9-435B-90ED-3752577164A0}" type="presOf" srcId="{BEEFE88E-B005-4D24-B99A-2C787D35E30A}" destId="{F617A8B9-4809-4AEC-94DA-795AA07475AF}" srcOrd="0" destOrd="0" presId="urn:microsoft.com/office/officeart/2018/2/layout/IconLabelList"/>
    <dgm:cxn modelId="{0944AB9A-D765-4842-B9E5-C8DFD67166DF}" type="presOf" srcId="{DBF9E070-AF57-43F0-906B-54764ED107F6}" destId="{2E6F488A-DD9E-4F67-839B-59D251FFD267}" srcOrd="0" destOrd="0" presId="urn:microsoft.com/office/officeart/2018/2/layout/IconLabelList"/>
    <dgm:cxn modelId="{EEB7599B-CB12-400A-8851-6509CF569EEB}" srcId="{BEEFE88E-B005-4D24-B99A-2C787D35E30A}" destId="{CA09E234-6A20-44AD-A19E-AE8A1CF72105}" srcOrd="3" destOrd="0" parTransId="{A7509DE9-D3DA-4C2D-AF7B-DD78C93A3208}" sibTransId="{F113A3F1-B273-49C5-8259-39B8C8D056AB}"/>
    <dgm:cxn modelId="{B83549D7-EC79-465B-877F-6064B0237736}" type="presOf" srcId="{9CE49452-A34D-4DF8-8E0C-DFA905C292F2}" destId="{7AF8117E-6925-4AFD-BA0E-70372720C29B}" srcOrd="0" destOrd="0" presId="urn:microsoft.com/office/officeart/2018/2/layout/IconLabelList"/>
    <dgm:cxn modelId="{40BB9FDC-F9F3-4214-A27A-A63329DB3D15}" type="presOf" srcId="{CA09E234-6A20-44AD-A19E-AE8A1CF72105}" destId="{873D55FD-0F95-479D-B2C7-279A123CF4D7}" srcOrd="0" destOrd="0" presId="urn:microsoft.com/office/officeart/2018/2/layout/IconLabelList"/>
    <dgm:cxn modelId="{7FEE123F-3678-4B13-9AFF-7DC5A464093A}" type="presParOf" srcId="{F617A8B9-4809-4AEC-94DA-795AA07475AF}" destId="{8F979681-D59A-4643-BF33-603252E89ABF}" srcOrd="0" destOrd="0" presId="urn:microsoft.com/office/officeart/2018/2/layout/IconLabelList"/>
    <dgm:cxn modelId="{27131FA4-A6A7-4ED7-86F0-4D9B55F46106}" type="presParOf" srcId="{8F979681-D59A-4643-BF33-603252E89ABF}" destId="{F78A0FBD-BAE8-4DDF-9C56-9A7260080E1B}" srcOrd="0" destOrd="0" presId="urn:microsoft.com/office/officeart/2018/2/layout/IconLabelList"/>
    <dgm:cxn modelId="{33046407-94AD-40DF-940B-2E66123D85D6}" type="presParOf" srcId="{8F979681-D59A-4643-BF33-603252E89ABF}" destId="{7C5F04E3-85D6-4CE8-8E97-26B49552DA6C}" srcOrd="1" destOrd="0" presId="urn:microsoft.com/office/officeart/2018/2/layout/IconLabelList"/>
    <dgm:cxn modelId="{E5D8F804-0EE9-4A34-A500-DFD216477A56}" type="presParOf" srcId="{8F979681-D59A-4643-BF33-603252E89ABF}" destId="{545032AB-7B56-4AD5-8A13-812249806055}" srcOrd="2" destOrd="0" presId="urn:microsoft.com/office/officeart/2018/2/layout/IconLabelList"/>
    <dgm:cxn modelId="{923BA356-59A5-466A-BCAE-0BD9573DC5BF}" type="presParOf" srcId="{F617A8B9-4809-4AEC-94DA-795AA07475AF}" destId="{6856770A-4DFD-499B-AC1D-BFD4F5276B4D}" srcOrd="1" destOrd="0" presId="urn:microsoft.com/office/officeart/2018/2/layout/IconLabelList"/>
    <dgm:cxn modelId="{1E3ED620-1222-4391-B100-E495E84191DF}" type="presParOf" srcId="{F617A8B9-4809-4AEC-94DA-795AA07475AF}" destId="{14015893-E8C5-4385-A654-C67A308FE250}" srcOrd="2" destOrd="0" presId="urn:microsoft.com/office/officeart/2018/2/layout/IconLabelList"/>
    <dgm:cxn modelId="{F9A636E1-B533-4C0B-ACF7-4362B5A6F9AD}" type="presParOf" srcId="{14015893-E8C5-4385-A654-C67A308FE250}" destId="{BE1DFECD-59C8-45EF-A9D0-9F4380A5E985}" srcOrd="0" destOrd="0" presId="urn:microsoft.com/office/officeart/2018/2/layout/IconLabelList"/>
    <dgm:cxn modelId="{7EFC41FF-FA00-4748-B1EB-354D5ADE8954}" type="presParOf" srcId="{14015893-E8C5-4385-A654-C67A308FE250}" destId="{FDA5F2A5-3271-4B39-98F1-0D5CB95773C4}" srcOrd="1" destOrd="0" presId="urn:microsoft.com/office/officeart/2018/2/layout/IconLabelList"/>
    <dgm:cxn modelId="{8E6386DB-F878-4748-AFCE-ED693FA453D7}" type="presParOf" srcId="{14015893-E8C5-4385-A654-C67A308FE250}" destId="{2E6F488A-DD9E-4F67-839B-59D251FFD267}" srcOrd="2" destOrd="0" presId="urn:microsoft.com/office/officeart/2018/2/layout/IconLabelList"/>
    <dgm:cxn modelId="{49BEAE3F-0AEE-44F7-98C4-8A08BF8CC16C}" type="presParOf" srcId="{F617A8B9-4809-4AEC-94DA-795AA07475AF}" destId="{6680AE75-CA95-47BF-9164-B88FC4CC93F8}" srcOrd="3" destOrd="0" presId="urn:microsoft.com/office/officeart/2018/2/layout/IconLabelList"/>
    <dgm:cxn modelId="{BFF2453C-F2A6-48C1-A5B4-AE2A51D2C794}" type="presParOf" srcId="{F617A8B9-4809-4AEC-94DA-795AA07475AF}" destId="{28491726-231D-47CE-A681-116EE898B3B5}" srcOrd="4" destOrd="0" presId="urn:microsoft.com/office/officeart/2018/2/layout/IconLabelList"/>
    <dgm:cxn modelId="{D74753C2-72A9-4097-928D-CA037C1411A4}" type="presParOf" srcId="{28491726-231D-47CE-A681-116EE898B3B5}" destId="{F18EBD4D-6E5D-4CE1-8775-1B2481AD62FD}" srcOrd="0" destOrd="0" presId="urn:microsoft.com/office/officeart/2018/2/layout/IconLabelList"/>
    <dgm:cxn modelId="{60E111BC-C261-41FA-A30E-37A70499DDD2}" type="presParOf" srcId="{28491726-231D-47CE-A681-116EE898B3B5}" destId="{66E6F4D6-4223-4D38-A647-F776CBFECB67}" srcOrd="1" destOrd="0" presId="urn:microsoft.com/office/officeart/2018/2/layout/IconLabelList"/>
    <dgm:cxn modelId="{49E7664C-CA32-44CD-BE6D-778EC63B45A3}" type="presParOf" srcId="{28491726-231D-47CE-A681-116EE898B3B5}" destId="{7AF8117E-6925-4AFD-BA0E-70372720C29B}" srcOrd="2" destOrd="0" presId="urn:microsoft.com/office/officeart/2018/2/layout/IconLabelList"/>
    <dgm:cxn modelId="{5B7EE089-4E53-483B-95D2-68279D45835B}" type="presParOf" srcId="{F617A8B9-4809-4AEC-94DA-795AA07475AF}" destId="{6B5D3434-1E90-466B-8E87-BF84A17AB757}" srcOrd="5" destOrd="0" presId="urn:microsoft.com/office/officeart/2018/2/layout/IconLabelList"/>
    <dgm:cxn modelId="{CDA4278E-D94C-49AD-B132-EF4123BD271B}" type="presParOf" srcId="{F617A8B9-4809-4AEC-94DA-795AA07475AF}" destId="{66A6ACC8-A3AB-4870-8D13-E94B853A057A}" srcOrd="6" destOrd="0" presId="urn:microsoft.com/office/officeart/2018/2/layout/IconLabelList"/>
    <dgm:cxn modelId="{93CA0B9F-EB70-4680-B9FA-E75EC95E4094}" type="presParOf" srcId="{66A6ACC8-A3AB-4870-8D13-E94B853A057A}" destId="{B413A374-BEBC-4817-A5F8-37873D615DDA}" srcOrd="0" destOrd="0" presId="urn:microsoft.com/office/officeart/2018/2/layout/IconLabelList"/>
    <dgm:cxn modelId="{3EBE927F-1C2F-45D2-896E-D73970D96F42}" type="presParOf" srcId="{66A6ACC8-A3AB-4870-8D13-E94B853A057A}" destId="{D4D6856D-4B50-4940-8936-2C2AC8273026}" srcOrd="1" destOrd="0" presId="urn:microsoft.com/office/officeart/2018/2/layout/IconLabelList"/>
    <dgm:cxn modelId="{6800A9C8-76AE-4833-9573-8CCECA019314}" type="presParOf" srcId="{66A6ACC8-A3AB-4870-8D13-E94B853A057A}" destId="{873D55FD-0F95-479D-B2C7-279A123CF4D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7C2076-072E-476B-B52B-915C210EE68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5862EB-D216-4FED-A471-1242E2ECDE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Garamond" panose="02020404030301010803" pitchFamily="18" charset="0"/>
            </a:rPr>
            <a:t>Each shard represents a separate chain processing its own transactions and smart contracts independently.</a:t>
          </a:r>
        </a:p>
      </dgm:t>
    </dgm:pt>
    <dgm:pt modelId="{69FE4D8C-4412-46D9-9607-D6711E156DA9}" type="parTrans" cxnId="{A0A011E3-7C7D-4D91-92C3-4FAD98E05339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EAA44164-53C8-4491-AE5E-FD51CAE00EBB}" type="sibTrans" cxnId="{A0A011E3-7C7D-4D91-92C3-4FAD98E05339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1D5735D8-D61E-4AC5-A64C-0AB674940B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Garamond" panose="02020404030301010803" pitchFamily="18" charset="0"/>
            </a:rPr>
            <a:t>Operates in parallel of the beacon chain</a:t>
          </a:r>
        </a:p>
      </dgm:t>
    </dgm:pt>
    <dgm:pt modelId="{18657141-B730-49E5-A7EF-A93EEECEABCA}" type="parTrans" cxnId="{FE8EA080-6B56-4C41-B804-3E7E1669152F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24543D84-6803-4BF3-9497-5CC53D634745}" type="sibTrans" cxnId="{FE8EA080-6B56-4C41-B804-3E7E1669152F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5E75E459-184B-4199-BE46-E389D0F2667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Garamond" panose="02020404030301010803" pitchFamily="18" charset="0"/>
            </a:rPr>
            <a:t>Periodically submits a summary of their state (crosslink), to the Beacon Chain</a:t>
          </a:r>
        </a:p>
      </dgm:t>
    </dgm:pt>
    <dgm:pt modelId="{76946239-D70D-40E0-9E7E-198DA32E5B12}" type="parTrans" cxnId="{D16467B1-8E0B-4D10-8002-27604303CB5B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94A5104F-0DCF-4B76-B839-018EF6822063}" type="sibTrans" cxnId="{D16467B1-8E0B-4D10-8002-27604303CB5B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E5DEE02C-24CA-4642-924C-B69C6FEA8BF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Garamond" panose="02020404030301010803" pitchFamily="18" charset="0"/>
            </a:rPr>
            <a:t>Ultimately reducing network congestion</a:t>
          </a:r>
        </a:p>
      </dgm:t>
    </dgm:pt>
    <dgm:pt modelId="{5A5C4645-A7DA-4876-A552-473213BF793D}" type="parTrans" cxnId="{906AA12F-24CB-4777-8289-A823503684DA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CD263E77-52CF-4613-B007-115C777708B0}" type="sibTrans" cxnId="{906AA12F-24CB-4777-8289-A823503684DA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5F40CA14-3212-4D63-AA3B-83EBFF31ACA5}" type="pres">
      <dgm:prSet presAssocID="{527C2076-072E-476B-B52B-915C210EE685}" presName="root" presStyleCnt="0">
        <dgm:presLayoutVars>
          <dgm:dir/>
          <dgm:resizeHandles val="exact"/>
        </dgm:presLayoutVars>
      </dgm:prSet>
      <dgm:spPr/>
    </dgm:pt>
    <dgm:pt modelId="{F09993E2-5C3E-456F-8555-5B21FD5FA311}" type="pres">
      <dgm:prSet presAssocID="{7D5862EB-D216-4FED-A471-1242E2ECDE83}" presName="compNode" presStyleCnt="0"/>
      <dgm:spPr/>
    </dgm:pt>
    <dgm:pt modelId="{160AA9DC-04CA-460E-ADA0-2024A26394CB}" type="pres">
      <dgm:prSet presAssocID="{7D5862EB-D216-4FED-A471-1242E2ECDE83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reau avec un remplissage uni"/>
        </a:ext>
      </dgm:extLst>
    </dgm:pt>
    <dgm:pt modelId="{6AB8566B-C6AE-4F17-96FE-0AF63B38FBC9}" type="pres">
      <dgm:prSet presAssocID="{7D5862EB-D216-4FED-A471-1242E2ECDE83}" presName="spaceRect" presStyleCnt="0"/>
      <dgm:spPr/>
    </dgm:pt>
    <dgm:pt modelId="{33D5FC38-C48C-48B2-A3E6-FCEEF5AFCF20}" type="pres">
      <dgm:prSet presAssocID="{7D5862EB-D216-4FED-A471-1242E2ECDE83}" presName="textRect" presStyleLbl="revTx" presStyleIdx="0" presStyleCnt="4">
        <dgm:presLayoutVars>
          <dgm:chMax val="1"/>
          <dgm:chPref val="1"/>
        </dgm:presLayoutVars>
      </dgm:prSet>
      <dgm:spPr/>
    </dgm:pt>
    <dgm:pt modelId="{26690483-B1CD-4F9C-BA06-76E5DACFFB64}" type="pres">
      <dgm:prSet presAssocID="{EAA44164-53C8-4491-AE5E-FD51CAE00EBB}" presName="sibTrans" presStyleCnt="0"/>
      <dgm:spPr/>
    </dgm:pt>
    <dgm:pt modelId="{ACB0C56A-FFB4-4BB5-A6E0-95EB370B2C27}" type="pres">
      <dgm:prSet presAssocID="{1D5735D8-D61E-4AC5-A64C-0AB674940B10}" presName="compNode" presStyleCnt="0"/>
      <dgm:spPr/>
    </dgm:pt>
    <dgm:pt modelId="{10599144-0A3D-4C52-B52C-05BAEFFBF5FE}" type="pres">
      <dgm:prSet presAssocID="{1D5735D8-D61E-4AC5-A64C-0AB674940B1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éma de réseau avec un remplissage uni"/>
        </a:ext>
      </dgm:extLst>
    </dgm:pt>
    <dgm:pt modelId="{0D16E81B-12F4-4327-9780-C1C86E5643A9}" type="pres">
      <dgm:prSet presAssocID="{1D5735D8-D61E-4AC5-A64C-0AB674940B10}" presName="spaceRect" presStyleCnt="0"/>
      <dgm:spPr/>
    </dgm:pt>
    <dgm:pt modelId="{8E29ECC0-8FAF-4399-9577-2DD51839AA3A}" type="pres">
      <dgm:prSet presAssocID="{1D5735D8-D61E-4AC5-A64C-0AB674940B10}" presName="textRect" presStyleLbl="revTx" presStyleIdx="1" presStyleCnt="4">
        <dgm:presLayoutVars>
          <dgm:chMax val="1"/>
          <dgm:chPref val="1"/>
        </dgm:presLayoutVars>
      </dgm:prSet>
      <dgm:spPr/>
    </dgm:pt>
    <dgm:pt modelId="{225928C7-A168-4DE6-998E-DD069DE8C250}" type="pres">
      <dgm:prSet presAssocID="{24543D84-6803-4BF3-9497-5CC53D634745}" presName="sibTrans" presStyleCnt="0"/>
      <dgm:spPr/>
    </dgm:pt>
    <dgm:pt modelId="{6014C453-F8A7-4299-BD96-5CE0BE725A2B}" type="pres">
      <dgm:prSet presAssocID="{5E75E459-184B-4199-BE46-E389D0F26671}" presName="compNode" presStyleCnt="0"/>
      <dgm:spPr/>
    </dgm:pt>
    <dgm:pt modelId="{AD37D062-54A0-4073-9ECC-E62D3C41D494}" type="pres">
      <dgm:prSet presAssocID="{5E75E459-184B-4199-BE46-E389D0F2667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péter avec un remplissage uni"/>
        </a:ext>
      </dgm:extLst>
    </dgm:pt>
    <dgm:pt modelId="{998A6AA9-DD73-4ED3-A486-E60DAB2BCF5D}" type="pres">
      <dgm:prSet presAssocID="{5E75E459-184B-4199-BE46-E389D0F26671}" presName="spaceRect" presStyleCnt="0"/>
      <dgm:spPr/>
    </dgm:pt>
    <dgm:pt modelId="{2082409A-2DBA-4D67-8B7A-77BB7B244FD7}" type="pres">
      <dgm:prSet presAssocID="{5E75E459-184B-4199-BE46-E389D0F26671}" presName="textRect" presStyleLbl="revTx" presStyleIdx="2" presStyleCnt="4">
        <dgm:presLayoutVars>
          <dgm:chMax val="1"/>
          <dgm:chPref val="1"/>
        </dgm:presLayoutVars>
      </dgm:prSet>
      <dgm:spPr/>
    </dgm:pt>
    <dgm:pt modelId="{90A9AF8C-D07E-45AD-8E2D-3E640B0D0661}" type="pres">
      <dgm:prSet presAssocID="{94A5104F-0DCF-4B76-B839-018EF6822063}" presName="sibTrans" presStyleCnt="0"/>
      <dgm:spPr/>
    </dgm:pt>
    <dgm:pt modelId="{AFB79EB5-7D5A-4408-9785-F8AD9AD7F272}" type="pres">
      <dgm:prSet presAssocID="{E5DEE02C-24CA-4642-924C-B69C6FEA8BF4}" presName="compNode" presStyleCnt="0"/>
      <dgm:spPr/>
    </dgm:pt>
    <dgm:pt modelId="{7775E0B8-5159-49D4-A4C3-C69392918C15}" type="pres">
      <dgm:prSet presAssocID="{E5DEE02C-24CA-4642-924C-B69C6FEA8B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e de personnes avec un remplissage uni"/>
        </a:ext>
      </dgm:extLst>
    </dgm:pt>
    <dgm:pt modelId="{8F979402-AD00-44CE-82FF-F66E71085004}" type="pres">
      <dgm:prSet presAssocID="{E5DEE02C-24CA-4642-924C-B69C6FEA8BF4}" presName="spaceRect" presStyleCnt="0"/>
      <dgm:spPr/>
    </dgm:pt>
    <dgm:pt modelId="{7DA2D4C5-4B76-42BF-80E0-DC9E356B0FE9}" type="pres">
      <dgm:prSet presAssocID="{E5DEE02C-24CA-4642-924C-B69C6FEA8BF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06AA12F-24CB-4777-8289-A823503684DA}" srcId="{527C2076-072E-476B-B52B-915C210EE685}" destId="{E5DEE02C-24CA-4642-924C-B69C6FEA8BF4}" srcOrd="3" destOrd="0" parTransId="{5A5C4645-A7DA-4876-A552-473213BF793D}" sibTransId="{CD263E77-52CF-4613-B007-115C777708B0}"/>
    <dgm:cxn modelId="{66566045-671F-4134-BB07-283FFEABE58A}" type="presOf" srcId="{7D5862EB-D216-4FED-A471-1242E2ECDE83}" destId="{33D5FC38-C48C-48B2-A3E6-FCEEF5AFCF20}" srcOrd="0" destOrd="0" presId="urn:microsoft.com/office/officeart/2018/2/layout/IconLabelList"/>
    <dgm:cxn modelId="{94BAD947-FD3B-4BAC-8AD2-DB49530703AD}" type="presOf" srcId="{5E75E459-184B-4199-BE46-E389D0F26671}" destId="{2082409A-2DBA-4D67-8B7A-77BB7B244FD7}" srcOrd="0" destOrd="0" presId="urn:microsoft.com/office/officeart/2018/2/layout/IconLabelList"/>
    <dgm:cxn modelId="{FE8EA080-6B56-4C41-B804-3E7E1669152F}" srcId="{527C2076-072E-476B-B52B-915C210EE685}" destId="{1D5735D8-D61E-4AC5-A64C-0AB674940B10}" srcOrd="1" destOrd="0" parTransId="{18657141-B730-49E5-A7EF-A93EEECEABCA}" sibTransId="{24543D84-6803-4BF3-9497-5CC53D634745}"/>
    <dgm:cxn modelId="{5D8E7C9B-0418-48E7-B3ED-67F685AE5310}" type="presOf" srcId="{E5DEE02C-24CA-4642-924C-B69C6FEA8BF4}" destId="{7DA2D4C5-4B76-42BF-80E0-DC9E356B0FE9}" srcOrd="0" destOrd="0" presId="urn:microsoft.com/office/officeart/2018/2/layout/IconLabelList"/>
    <dgm:cxn modelId="{D16467B1-8E0B-4D10-8002-27604303CB5B}" srcId="{527C2076-072E-476B-B52B-915C210EE685}" destId="{5E75E459-184B-4199-BE46-E389D0F26671}" srcOrd="2" destOrd="0" parTransId="{76946239-D70D-40E0-9E7E-198DA32E5B12}" sibTransId="{94A5104F-0DCF-4B76-B839-018EF6822063}"/>
    <dgm:cxn modelId="{4BDC5EB4-828B-4222-A511-F7663E3CF5C8}" type="presOf" srcId="{527C2076-072E-476B-B52B-915C210EE685}" destId="{5F40CA14-3212-4D63-AA3B-83EBFF31ACA5}" srcOrd="0" destOrd="0" presId="urn:microsoft.com/office/officeart/2018/2/layout/IconLabelList"/>
    <dgm:cxn modelId="{E37777D4-84B2-492A-8BF7-F21C625B2660}" type="presOf" srcId="{1D5735D8-D61E-4AC5-A64C-0AB674940B10}" destId="{8E29ECC0-8FAF-4399-9577-2DD51839AA3A}" srcOrd="0" destOrd="0" presId="urn:microsoft.com/office/officeart/2018/2/layout/IconLabelList"/>
    <dgm:cxn modelId="{A0A011E3-7C7D-4D91-92C3-4FAD98E05339}" srcId="{527C2076-072E-476B-B52B-915C210EE685}" destId="{7D5862EB-D216-4FED-A471-1242E2ECDE83}" srcOrd="0" destOrd="0" parTransId="{69FE4D8C-4412-46D9-9607-D6711E156DA9}" sibTransId="{EAA44164-53C8-4491-AE5E-FD51CAE00EBB}"/>
    <dgm:cxn modelId="{1D4253D8-C24F-40B8-BDC7-D018FD9C5978}" type="presParOf" srcId="{5F40CA14-3212-4D63-AA3B-83EBFF31ACA5}" destId="{F09993E2-5C3E-456F-8555-5B21FD5FA311}" srcOrd="0" destOrd="0" presId="urn:microsoft.com/office/officeart/2018/2/layout/IconLabelList"/>
    <dgm:cxn modelId="{C7105B1E-F4EC-4E47-BAB1-331B8CFE5E84}" type="presParOf" srcId="{F09993E2-5C3E-456F-8555-5B21FD5FA311}" destId="{160AA9DC-04CA-460E-ADA0-2024A26394CB}" srcOrd="0" destOrd="0" presId="urn:microsoft.com/office/officeart/2018/2/layout/IconLabelList"/>
    <dgm:cxn modelId="{A94FFD16-035F-480F-B831-16C4E1F48DB1}" type="presParOf" srcId="{F09993E2-5C3E-456F-8555-5B21FD5FA311}" destId="{6AB8566B-C6AE-4F17-96FE-0AF63B38FBC9}" srcOrd="1" destOrd="0" presId="urn:microsoft.com/office/officeart/2018/2/layout/IconLabelList"/>
    <dgm:cxn modelId="{1096750A-DEBB-4BB2-B693-AEDED03B75F3}" type="presParOf" srcId="{F09993E2-5C3E-456F-8555-5B21FD5FA311}" destId="{33D5FC38-C48C-48B2-A3E6-FCEEF5AFCF20}" srcOrd="2" destOrd="0" presId="urn:microsoft.com/office/officeart/2018/2/layout/IconLabelList"/>
    <dgm:cxn modelId="{D362E2F8-86F3-45C6-8B28-1BF4ADF5CA18}" type="presParOf" srcId="{5F40CA14-3212-4D63-AA3B-83EBFF31ACA5}" destId="{26690483-B1CD-4F9C-BA06-76E5DACFFB64}" srcOrd="1" destOrd="0" presId="urn:microsoft.com/office/officeart/2018/2/layout/IconLabelList"/>
    <dgm:cxn modelId="{72E17844-F39C-4749-8885-46C1080DF95A}" type="presParOf" srcId="{5F40CA14-3212-4D63-AA3B-83EBFF31ACA5}" destId="{ACB0C56A-FFB4-4BB5-A6E0-95EB370B2C27}" srcOrd="2" destOrd="0" presId="urn:microsoft.com/office/officeart/2018/2/layout/IconLabelList"/>
    <dgm:cxn modelId="{E4349B0F-5798-4240-AFB3-4634837373F7}" type="presParOf" srcId="{ACB0C56A-FFB4-4BB5-A6E0-95EB370B2C27}" destId="{10599144-0A3D-4C52-B52C-05BAEFFBF5FE}" srcOrd="0" destOrd="0" presId="urn:microsoft.com/office/officeart/2018/2/layout/IconLabelList"/>
    <dgm:cxn modelId="{B144AA68-C2E7-45A5-A834-15A39C8702A9}" type="presParOf" srcId="{ACB0C56A-FFB4-4BB5-A6E0-95EB370B2C27}" destId="{0D16E81B-12F4-4327-9780-C1C86E5643A9}" srcOrd="1" destOrd="0" presId="urn:microsoft.com/office/officeart/2018/2/layout/IconLabelList"/>
    <dgm:cxn modelId="{B4A579E6-A742-4D17-A14A-544D673B9552}" type="presParOf" srcId="{ACB0C56A-FFB4-4BB5-A6E0-95EB370B2C27}" destId="{8E29ECC0-8FAF-4399-9577-2DD51839AA3A}" srcOrd="2" destOrd="0" presId="urn:microsoft.com/office/officeart/2018/2/layout/IconLabelList"/>
    <dgm:cxn modelId="{33DC8F16-F97F-43F0-A5CA-97B81256B5E2}" type="presParOf" srcId="{5F40CA14-3212-4D63-AA3B-83EBFF31ACA5}" destId="{225928C7-A168-4DE6-998E-DD069DE8C250}" srcOrd="3" destOrd="0" presId="urn:microsoft.com/office/officeart/2018/2/layout/IconLabelList"/>
    <dgm:cxn modelId="{6B39C75F-CC5D-4DF8-A276-EC3243E0260C}" type="presParOf" srcId="{5F40CA14-3212-4D63-AA3B-83EBFF31ACA5}" destId="{6014C453-F8A7-4299-BD96-5CE0BE725A2B}" srcOrd="4" destOrd="0" presId="urn:microsoft.com/office/officeart/2018/2/layout/IconLabelList"/>
    <dgm:cxn modelId="{CA25C0D8-EF44-4FCD-A674-1F01BD9D77FE}" type="presParOf" srcId="{6014C453-F8A7-4299-BD96-5CE0BE725A2B}" destId="{AD37D062-54A0-4073-9ECC-E62D3C41D494}" srcOrd="0" destOrd="0" presId="urn:microsoft.com/office/officeart/2018/2/layout/IconLabelList"/>
    <dgm:cxn modelId="{22BF4C91-E0F7-41D7-92F7-7E01EE534E7C}" type="presParOf" srcId="{6014C453-F8A7-4299-BD96-5CE0BE725A2B}" destId="{998A6AA9-DD73-4ED3-A486-E60DAB2BCF5D}" srcOrd="1" destOrd="0" presId="urn:microsoft.com/office/officeart/2018/2/layout/IconLabelList"/>
    <dgm:cxn modelId="{75A5E785-DEA6-496C-8938-6004D2B63503}" type="presParOf" srcId="{6014C453-F8A7-4299-BD96-5CE0BE725A2B}" destId="{2082409A-2DBA-4D67-8B7A-77BB7B244FD7}" srcOrd="2" destOrd="0" presId="urn:microsoft.com/office/officeart/2018/2/layout/IconLabelList"/>
    <dgm:cxn modelId="{7543A77E-02DF-4FD7-82E1-05DD8394114F}" type="presParOf" srcId="{5F40CA14-3212-4D63-AA3B-83EBFF31ACA5}" destId="{90A9AF8C-D07E-45AD-8E2D-3E640B0D0661}" srcOrd="5" destOrd="0" presId="urn:microsoft.com/office/officeart/2018/2/layout/IconLabelList"/>
    <dgm:cxn modelId="{7D934E3D-0450-49AB-ACBB-F4E174FDA129}" type="presParOf" srcId="{5F40CA14-3212-4D63-AA3B-83EBFF31ACA5}" destId="{AFB79EB5-7D5A-4408-9785-F8AD9AD7F272}" srcOrd="6" destOrd="0" presId="urn:microsoft.com/office/officeart/2018/2/layout/IconLabelList"/>
    <dgm:cxn modelId="{95509A3C-936B-4EE4-AA3A-94B8E20D3B96}" type="presParOf" srcId="{AFB79EB5-7D5A-4408-9785-F8AD9AD7F272}" destId="{7775E0B8-5159-49D4-A4C3-C69392918C15}" srcOrd="0" destOrd="0" presId="urn:microsoft.com/office/officeart/2018/2/layout/IconLabelList"/>
    <dgm:cxn modelId="{F29F5DB8-CE4D-44C7-9442-37A27961DCB8}" type="presParOf" srcId="{AFB79EB5-7D5A-4408-9785-F8AD9AD7F272}" destId="{8F979402-AD00-44CE-82FF-F66E71085004}" srcOrd="1" destOrd="0" presId="urn:microsoft.com/office/officeart/2018/2/layout/IconLabelList"/>
    <dgm:cxn modelId="{81568A30-E7F0-4B3E-9EAE-2A13E78280E0}" type="presParOf" srcId="{AFB79EB5-7D5A-4408-9785-F8AD9AD7F272}" destId="{7DA2D4C5-4B76-42BF-80E0-DC9E356B0FE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7C2076-072E-476B-B52B-915C210EE68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5862EB-D216-4FED-A471-1242E2ECDE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Garamond" panose="02020404030301010803" pitchFamily="18" charset="0"/>
            </a:rPr>
            <a:t>Validator behavior can be influenced by bribes</a:t>
          </a:r>
        </a:p>
      </dgm:t>
    </dgm:pt>
    <dgm:pt modelId="{69FE4D8C-4412-46D9-9607-D6711E156DA9}" type="parTrans" cxnId="{A0A011E3-7C7D-4D91-92C3-4FAD98E05339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EAA44164-53C8-4491-AE5E-FD51CAE00EBB}" type="sibTrans" cxnId="{A0A011E3-7C7D-4D91-92C3-4FAD98E05339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1D5735D8-D61E-4AC5-A64C-0AB674940B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Garamond" panose="02020404030301010803" pitchFamily="18" charset="0"/>
            </a:rPr>
            <a:t>Does not revolve around a particular technical vulnerability</a:t>
          </a:r>
        </a:p>
      </dgm:t>
    </dgm:pt>
    <dgm:pt modelId="{18657141-B730-49E5-A7EF-A93EEECEABCA}" type="parTrans" cxnId="{FE8EA080-6B56-4C41-B804-3E7E1669152F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24543D84-6803-4BF3-9497-5CC53D634745}" type="sibTrans" cxnId="{FE8EA080-6B56-4C41-B804-3E7E1669152F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5E75E459-184B-4199-BE46-E389D0F2667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Garamond" panose="02020404030301010803" pitchFamily="18" charset="0"/>
            </a:rPr>
            <a:t>Centralization risk</a:t>
          </a:r>
        </a:p>
      </dgm:t>
    </dgm:pt>
    <dgm:pt modelId="{76946239-D70D-40E0-9E7E-198DA32E5B12}" type="parTrans" cxnId="{D16467B1-8E0B-4D10-8002-27604303CB5B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94A5104F-0DCF-4B76-B839-018EF6822063}" type="sibTrans" cxnId="{D16467B1-8E0B-4D10-8002-27604303CB5B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E5DEE02C-24CA-4642-924C-B69C6FEA8BF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Garamond" panose="02020404030301010803" pitchFamily="18" charset="0"/>
            </a:rPr>
            <a:t>Trust in blockchain heavily impacted</a:t>
          </a:r>
        </a:p>
      </dgm:t>
    </dgm:pt>
    <dgm:pt modelId="{5A5C4645-A7DA-4876-A552-473213BF793D}" type="parTrans" cxnId="{906AA12F-24CB-4777-8289-A823503684DA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CD263E77-52CF-4613-B007-115C777708B0}" type="sibTrans" cxnId="{906AA12F-24CB-4777-8289-A823503684DA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5F40CA14-3212-4D63-AA3B-83EBFF31ACA5}" type="pres">
      <dgm:prSet presAssocID="{527C2076-072E-476B-B52B-915C210EE685}" presName="root" presStyleCnt="0">
        <dgm:presLayoutVars>
          <dgm:dir/>
          <dgm:resizeHandles val="exact"/>
        </dgm:presLayoutVars>
      </dgm:prSet>
      <dgm:spPr/>
    </dgm:pt>
    <dgm:pt modelId="{F09993E2-5C3E-456F-8555-5B21FD5FA311}" type="pres">
      <dgm:prSet presAssocID="{7D5862EB-D216-4FED-A471-1242E2ECDE83}" presName="compNode" presStyleCnt="0"/>
      <dgm:spPr/>
    </dgm:pt>
    <dgm:pt modelId="{160AA9DC-04CA-460E-ADA0-2024A26394CB}" type="pres">
      <dgm:prSet presAssocID="{7D5862EB-D216-4FED-A471-1242E2ECDE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êt avec un remplissage uni"/>
        </a:ext>
      </dgm:extLst>
    </dgm:pt>
    <dgm:pt modelId="{6AB8566B-C6AE-4F17-96FE-0AF63B38FBC9}" type="pres">
      <dgm:prSet presAssocID="{7D5862EB-D216-4FED-A471-1242E2ECDE83}" presName="spaceRect" presStyleCnt="0"/>
      <dgm:spPr/>
    </dgm:pt>
    <dgm:pt modelId="{33D5FC38-C48C-48B2-A3E6-FCEEF5AFCF20}" type="pres">
      <dgm:prSet presAssocID="{7D5862EB-D216-4FED-A471-1242E2ECDE83}" presName="textRect" presStyleLbl="revTx" presStyleIdx="0" presStyleCnt="4">
        <dgm:presLayoutVars>
          <dgm:chMax val="1"/>
          <dgm:chPref val="1"/>
        </dgm:presLayoutVars>
      </dgm:prSet>
      <dgm:spPr/>
    </dgm:pt>
    <dgm:pt modelId="{26690483-B1CD-4F9C-BA06-76E5DACFFB64}" type="pres">
      <dgm:prSet presAssocID="{EAA44164-53C8-4491-AE5E-FD51CAE00EBB}" presName="sibTrans" presStyleCnt="0"/>
      <dgm:spPr/>
    </dgm:pt>
    <dgm:pt modelId="{ACB0C56A-FFB4-4BB5-A6E0-95EB370B2C27}" type="pres">
      <dgm:prSet presAssocID="{1D5735D8-D61E-4AC5-A64C-0AB674940B10}" presName="compNode" presStyleCnt="0"/>
      <dgm:spPr/>
    </dgm:pt>
    <dgm:pt modelId="{10599144-0A3D-4C52-B52C-05BAEFFBF5FE}" type="pres">
      <dgm:prSet presAssocID="{1D5735D8-D61E-4AC5-A64C-0AB674940B1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 avec un remplissage uni"/>
        </a:ext>
      </dgm:extLst>
    </dgm:pt>
    <dgm:pt modelId="{0D16E81B-12F4-4327-9780-C1C86E5643A9}" type="pres">
      <dgm:prSet presAssocID="{1D5735D8-D61E-4AC5-A64C-0AB674940B10}" presName="spaceRect" presStyleCnt="0"/>
      <dgm:spPr/>
    </dgm:pt>
    <dgm:pt modelId="{8E29ECC0-8FAF-4399-9577-2DD51839AA3A}" type="pres">
      <dgm:prSet presAssocID="{1D5735D8-D61E-4AC5-A64C-0AB674940B10}" presName="textRect" presStyleLbl="revTx" presStyleIdx="1" presStyleCnt="4">
        <dgm:presLayoutVars>
          <dgm:chMax val="1"/>
          <dgm:chPref val="1"/>
        </dgm:presLayoutVars>
      </dgm:prSet>
      <dgm:spPr/>
    </dgm:pt>
    <dgm:pt modelId="{225928C7-A168-4DE6-998E-DD069DE8C250}" type="pres">
      <dgm:prSet presAssocID="{24543D84-6803-4BF3-9497-5CC53D634745}" presName="sibTrans" presStyleCnt="0"/>
      <dgm:spPr/>
    </dgm:pt>
    <dgm:pt modelId="{6014C453-F8A7-4299-BD96-5CE0BE725A2B}" type="pres">
      <dgm:prSet presAssocID="{5E75E459-184B-4199-BE46-E389D0F26671}" presName="compNode" presStyleCnt="0"/>
      <dgm:spPr/>
    </dgm:pt>
    <dgm:pt modelId="{AD37D062-54A0-4073-9ECC-E62D3C41D494}" type="pres">
      <dgm:prSet presAssocID="{5E75E459-184B-4199-BE46-E389D0F2667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seau utilisateur avec un remplissage uni"/>
        </a:ext>
      </dgm:extLst>
    </dgm:pt>
    <dgm:pt modelId="{998A6AA9-DD73-4ED3-A486-E60DAB2BCF5D}" type="pres">
      <dgm:prSet presAssocID="{5E75E459-184B-4199-BE46-E389D0F26671}" presName="spaceRect" presStyleCnt="0"/>
      <dgm:spPr/>
    </dgm:pt>
    <dgm:pt modelId="{2082409A-2DBA-4D67-8B7A-77BB7B244FD7}" type="pres">
      <dgm:prSet presAssocID="{5E75E459-184B-4199-BE46-E389D0F26671}" presName="textRect" presStyleLbl="revTx" presStyleIdx="2" presStyleCnt="4">
        <dgm:presLayoutVars>
          <dgm:chMax val="1"/>
          <dgm:chPref val="1"/>
        </dgm:presLayoutVars>
      </dgm:prSet>
      <dgm:spPr/>
    </dgm:pt>
    <dgm:pt modelId="{90A9AF8C-D07E-45AD-8E2D-3E640B0D0661}" type="pres">
      <dgm:prSet presAssocID="{94A5104F-0DCF-4B76-B839-018EF6822063}" presName="sibTrans" presStyleCnt="0"/>
      <dgm:spPr/>
    </dgm:pt>
    <dgm:pt modelId="{AFB79EB5-7D5A-4408-9785-F8AD9AD7F272}" type="pres">
      <dgm:prSet presAssocID="{E5DEE02C-24CA-4642-924C-B69C6FEA8BF4}" presName="compNode" presStyleCnt="0"/>
      <dgm:spPr/>
    </dgm:pt>
    <dgm:pt modelId="{7775E0B8-5159-49D4-A4C3-C69392918C15}" type="pres">
      <dgm:prSet presAssocID="{E5DEE02C-24CA-4642-924C-B69C6FEA8B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uce en bas avec un remplissage uni"/>
        </a:ext>
      </dgm:extLst>
    </dgm:pt>
    <dgm:pt modelId="{8F979402-AD00-44CE-82FF-F66E71085004}" type="pres">
      <dgm:prSet presAssocID="{E5DEE02C-24CA-4642-924C-B69C6FEA8BF4}" presName="spaceRect" presStyleCnt="0"/>
      <dgm:spPr/>
    </dgm:pt>
    <dgm:pt modelId="{7DA2D4C5-4B76-42BF-80E0-DC9E356B0FE9}" type="pres">
      <dgm:prSet presAssocID="{E5DEE02C-24CA-4642-924C-B69C6FEA8BF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06AA12F-24CB-4777-8289-A823503684DA}" srcId="{527C2076-072E-476B-B52B-915C210EE685}" destId="{E5DEE02C-24CA-4642-924C-B69C6FEA8BF4}" srcOrd="3" destOrd="0" parTransId="{5A5C4645-A7DA-4876-A552-473213BF793D}" sibTransId="{CD263E77-52CF-4613-B007-115C777708B0}"/>
    <dgm:cxn modelId="{66566045-671F-4134-BB07-283FFEABE58A}" type="presOf" srcId="{7D5862EB-D216-4FED-A471-1242E2ECDE83}" destId="{33D5FC38-C48C-48B2-A3E6-FCEEF5AFCF20}" srcOrd="0" destOrd="0" presId="urn:microsoft.com/office/officeart/2018/2/layout/IconLabelList"/>
    <dgm:cxn modelId="{94BAD947-FD3B-4BAC-8AD2-DB49530703AD}" type="presOf" srcId="{5E75E459-184B-4199-BE46-E389D0F26671}" destId="{2082409A-2DBA-4D67-8B7A-77BB7B244FD7}" srcOrd="0" destOrd="0" presId="urn:microsoft.com/office/officeart/2018/2/layout/IconLabelList"/>
    <dgm:cxn modelId="{FE8EA080-6B56-4C41-B804-3E7E1669152F}" srcId="{527C2076-072E-476B-B52B-915C210EE685}" destId="{1D5735D8-D61E-4AC5-A64C-0AB674940B10}" srcOrd="1" destOrd="0" parTransId="{18657141-B730-49E5-A7EF-A93EEECEABCA}" sibTransId="{24543D84-6803-4BF3-9497-5CC53D634745}"/>
    <dgm:cxn modelId="{5D8E7C9B-0418-48E7-B3ED-67F685AE5310}" type="presOf" srcId="{E5DEE02C-24CA-4642-924C-B69C6FEA8BF4}" destId="{7DA2D4C5-4B76-42BF-80E0-DC9E356B0FE9}" srcOrd="0" destOrd="0" presId="urn:microsoft.com/office/officeart/2018/2/layout/IconLabelList"/>
    <dgm:cxn modelId="{D16467B1-8E0B-4D10-8002-27604303CB5B}" srcId="{527C2076-072E-476B-B52B-915C210EE685}" destId="{5E75E459-184B-4199-BE46-E389D0F26671}" srcOrd="2" destOrd="0" parTransId="{76946239-D70D-40E0-9E7E-198DA32E5B12}" sibTransId="{94A5104F-0DCF-4B76-B839-018EF6822063}"/>
    <dgm:cxn modelId="{4BDC5EB4-828B-4222-A511-F7663E3CF5C8}" type="presOf" srcId="{527C2076-072E-476B-B52B-915C210EE685}" destId="{5F40CA14-3212-4D63-AA3B-83EBFF31ACA5}" srcOrd="0" destOrd="0" presId="urn:microsoft.com/office/officeart/2018/2/layout/IconLabelList"/>
    <dgm:cxn modelId="{E37777D4-84B2-492A-8BF7-F21C625B2660}" type="presOf" srcId="{1D5735D8-D61E-4AC5-A64C-0AB674940B10}" destId="{8E29ECC0-8FAF-4399-9577-2DD51839AA3A}" srcOrd="0" destOrd="0" presId="urn:microsoft.com/office/officeart/2018/2/layout/IconLabelList"/>
    <dgm:cxn modelId="{A0A011E3-7C7D-4D91-92C3-4FAD98E05339}" srcId="{527C2076-072E-476B-B52B-915C210EE685}" destId="{7D5862EB-D216-4FED-A471-1242E2ECDE83}" srcOrd="0" destOrd="0" parTransId="{69FE4D8C-4412-46D9-9607-D6711E156DA9}" sibTransId="{EAA44164-53C8-4491-AE5E-FD51CAE00EBB}"/>
    <dgm:cxn modelId="{1D4253D8-C24F-40B8-BDC7-D018FD9C5978}" type="presParOf" srcId="{5F40CA14-3212-4D63-AA3B-83EBFF31ACA5}" destId="{F09993E2-5C3E-456F-8555-5B21FD5FA311}" srcOrd="0" destOrd="0" presId="urn:microsoft.com/office/officeart/2018/2/layout/IconLabelList"/>
    <dgm:cxn modelId="{C7105B1E-F4EC-4E47-BAB1-331B8CFE5E84}" type="presParOf" srcId="{F09993E2-5C3E-456F-8555-5B21FD5FA311}" destId="{160AA9DC-04CA-460E-ADA0-2024A26394CB}" srcOrd="0" destOrd="0" presId="urn:microsoft.com/office/officeart/2018/2/layout/IconLabelList"/>
    <dgm:cxn modelId="{A94FFD16-035F-480F-B831-16C4E1F48DB1}" type="presParOf" srcId="{F09993E2-5C3E-456F-8555-5B21FD5FA311}" destId="{6AB8566B-C6AE-4F17-96FE-0AF63B38FBC9}" srcOrd="1" destOrd="0" presId="urn:microsoft.com/office/officeart/2018/2/layout/IconLabelList"/>
    <dgm:cxn modelId="{1096750A-DEBB-4BB2-B693-AEDED03B75F3}" type="presParOf" srcId="{F09993E2-5C3E-456F-8555-5B21FD5FA311}" destId="{33D5FC38-C48C-48B2-A3E6-FCEEF5AFCF20}" srcOrd="2" destOrd="0" presId="urn:microsoft.com/office/officeart/2018/2/layout/IconLabelList"/>
    <dgm:cxn modelId="{D362E2F8-86F3-45C6-8B28-1BF4ADF5CA18}" type="presParOf" srcId="{5F40CA14-3212-4D63-AA3B-83EBFF31ACA5}" destId="{26690483-B1CD-4F9C-BA06-76E5DACFFB64}" srcOrd="1" destOrd="0" presId="urn:microsoft.com/office/officeart/2018/2/layout/IconLabelList"/>
    <dgm:cxn modelId="{72E17844-F39C-4749-8885-46C1080DF95A}" type="presParOf" srcId="{5F40CA14-3212-4D63-AA3B-83EBFF31ACA5}" destId="{ACB0C56A-FFB4-4BB5-A6E0-95EB370B2C27}" srcOrd="2" destOrd="0" presId="urn:microsoft.com/office/officeart/2018/2/layout/IconLabelList"/>
    <dgm:cxn modelId="{E4349B0F-5798-4240-AFB3-4634837373F7}" type="presParOf" srcId="{ACB0C56A-FFB4-4BB5-A6E0-95EB370B2C27}" destId="{10599144-0A3D-4C52-B52C-05BAEFFBF5FE}" srcOrd="0" destOrd="0" presId="urn:microsoft.com/office/officeart/2018/2/layout/IconLabelList"/>
    <dgm:cxn modelId="{B144AA68-C2E7-45A5-A834-15A39C8702A9}" type="presParOf" srcId="{ACB0C56A-FFB4-4BB5-A6E0-95EB370B2C27}" destId="{0D16E81B-12F4-4327-9780-C1C86E5643A9}" srcOrd="1" destOrd="0" presId="urn:microsoft.com/office/officeart/2018/2/layout/IconLabelList"/>
    <dgm:cxn modelId="{B4A579E6-A742-4D17-A14A-544D673B9552}" type="presParOf" srcId="{ACB0C56A-FFB4-4BB5-A6E0-95EB370B2C27}" destId="{8E29ECC0-8FAF-4399-9577-2DD51839AA3A}" srcOrd="2" destOrd="0" presId="urn:microsoft.com/office/officeart/2018/2/layout/IconLabelList"/>
    <dgm:cxn modelId="{33DC8F16-F97F-43F0-A5CA-97B81256B5E2}" type="presParOf" srcId="{5F40CA14-3212-4D63-AA3B-83EBFF31ACA5}" destId="{225928C7-A168-4DE6-998E-DD069DE8C250}" srcOrd="3" destOrd="0" presId="urn:microsoft.com/office/officeart/2018/2/layout/IconLabelList"/>
    <dgm:cxn modelId="{6B39C75F-CC5D-4DF8-A276-EC3243E0260C}" type="presParOf" srcId="{5F40CA14-3212-4D63-AA3B-83EBFF31ACA5}" destId="{6014C453-F8A7-4299-BD96-5CE0BE725A2B}" srcOrd="4" destOrd="0" presId="urn:microsoft.com/office/officeart/2018/2/layout/IconLabelList"/>
    <dgm:cxn modelId="{CA25C0D8-EF44-4FCD-A674-1F01BD9D77FE}" type="presParOf" srcId="{6014C453-F8A7-4299-BD96-5CE0BE725A2B}" destId="{AD37D062-54A0-4073-9ECC-E62D3C41D494}" srcOrd="0" destOrd="0" presId="urn:microsoft.com/office/officeart/2018/2/layout/IconLabelList"/>
    <dgm:cxn modelId="{22BF4C91-E0F7-41D7-92F7-7E01EE534E7C}" type="presParOf" srcId="{6014C453-F8A7-4299-BD96-5CE0BE725A2B}" destId="{998A6AA9-DD73-4ED3-A486-E60DAB2BCF5D}" srcOrd="1" destOrd="0" presId="urn:microsoft.com/office/officeart/2018/2/layout/IconLabelList"/>
    <dgm:cxn modelId="{75A5E785-DEA6-496C-8938-6004D2B63503}" type="presParOf" srcId="{6014C453-F8A7-4299-BD96-5CE0BE725A2B}" destId="{2082409A-2DBA-4D67-8B7A-77BB7B244FD7}" srcOrd="2" destOrd="0" presId="urn:microsoft.com/office/officeart/2018/2/layout/IconLabelList"/>
    <dgm:cxn modelId="{7543A77E-02DF-4FD7-82E1-05DD8394114F}" type="presParOf" srcId="{5F40CA14-3212-4D63-AA3B-83EBFF31ACA5}" destId="{90A9AF8C-D07E-45AD-8E2D-3E640B0D0661}" srcOrd="5" destOrd="0" presId="urn:microsoft.com/office/officeart/2018/2/layout/IconLabelList"/>
    <dgm:cxn modelId="{7D934E3D-0450-49AB-ACBB-F4E174FDA129}" type="presParOf" srcId="{5F40CA14-3212-4D63-AA3B-83EBFF31ACA5}" destId="{AFB79EB5-7D5A-4408-9785-F8AD9AD7F272}" srcOrd="6" destOrd="0" presId="urn:microsoft.com/office/officeart/2018/2/layout/IconLabelList"/>
    <dgm:cxn modelId="{95509A3C-936B-4EE4-AA3A-94B8E20D3B96}" type="presParOf" srcId="{AFB79EB5-7D5A-4408-9785-F8AD9AD7F272}" destId="{7775E0B8-5159-49D4-A4C3-C69392918C15}" srcOrd="0" destOrd="0" presId="urn:microsoft.com/office/officeart/2018/2/layout/IconLabelList"/>
    <dgm:cxn modelId="{F29F5DB8-CE4D-44C7-9442-37A27961DCB8}" type="presParOf" srcId="{AFB79EB5-7D5A-4408-9785-F8AD9AD7F272}" destId="{8F979402-AD00-44CE-82FF-F66E71085004}" srcOrd="1" destOrd="0" presId="urn:microsoft.com/office/officeart/2018/2/layout/IconLabelList"/>
    <dgm:cxn modelId="{81568A30-E7F0-4B3E-9EAE-2A13E78280E0}" type="presParOf" srcId="{AFB79EB5-7D5A-4408-9785-F8AD9AD7F272}" destId="{7DA2D4C5-4B76-42BF-80E0-DC9E356B0FE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7C0889-9920-4822-86BE-A405A79D184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5F3275-2576-455D-85E2-0AD48D6770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Garamond" panose="02020404030301010803" pitchFamily="18" charset="0"/>
            </a:rPr>
            <a:t>Stake Centralization</a:t>
          </a:r>
        </a:p>
      </dgm:t>
    </dgm:pt>
    <dgm:pt modelId="{FA2C6256-1F40-4CB4-86E4-0470143B111D}" type="parTrans" cxnId="{4D028145-8BEA-47E6-B1A5-F12120B76967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977C1BFD-804F-43B6-952D-2CC54300BABA}" type="sibTrans" cxnId="{4D028145-8BEA-47E6-B1A5-F12120B76967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F1253FA0-5888-412E-AD0E-FA328D08E97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Garamond" panose="02020404030301010803" pitchFamily="18" charset="0"/>
            </a:rPr>
            <a:t>Validator Collusion</a:t>
          </a:r>
        </a:p>
      </dgm:t>
    </dgm:pt>
    <dgm:pt modelId="{0F6FB86C-6BF7-4F1D-832A-835255A8CBF3}" type="parTrans" cxnId="{C6E09A36-7819-485D-B026-55919A0F312D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F1DA4626-E7F1-48A7-AE86-BB01147BDEA2}" type="sibTrans" cxnId="{C6E09A36-7819-485D-B026-55919A0F312D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BB740D3C-CAC3-41B2-ACB7-F8B0377D614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Garamond" panose="02020404030301010803" pitchFamily="18" charset="0"/>
            </a:rPr>
            <a:t>Software specific risks</a:t>
          </a:r>
        </a:p>
      </dgm:t>
    </dgm:pt>
    <dgm:pt modelId="{A6C0D5B4-6D2D-4091-9247-E9F3ED0E55F9}" type="parTrans" cxnId="{E8AB674E-50A2-45CC-904A-BA30153AAAA6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4418E83C-B9B3-4E2B-A522-4BC2AC432ED8}" type="sibTrans" cxnId="{E8AB674E-50A2-45CC-904A-BA30153AAAA6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C59B439B-B698-4D7D-9BDB-96A18B066849}" type="pres">
      <dgm:prSet presAssocID="{AB7C0889-9920-4822-86BE-A405A79D1842}" presName="root" presStyleCnt="0">
        <dgm:presLayoutVars>
          <dgm:dir/>
          <dgm:resizeHandles val="exact"/>
        </dgm:presLayoutVars>
      </dgm:prSet>
      <dgm:spPr/>
    </dgm:pt>
    <dgm:pt modelId="{9EFF0A90-A0F4-4AC6-A812-FA9CB41D2895}" type="pres">
      <dgm:prSet presAssocID="{765F3275-2576-455D-85E2-0AD48D677054}" presName="compNode" presStyleCnt="0"/>
      <dgm:spPr/>
    </dgm:pt>
    <dgm:pt modelId="{4C37B507-0C7C-4410-9E3C-63FA8A576BB5}" type="pres">
      <dgm:prSet presAssocID="{765F3275-2576-455D-85E2-0AD48D67705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hilanthropie avec un remplissage uni"/>
        </a:ext>
      </dgm:extLst>
    </dgm:pt>
    <dgm:pt modelId="{A37BAF27-73B8-4D24-804D-CA66CADF8960}" type="pres">
      <dgm:prSet presAssocID="{765F3275-2576-455D-85E2-0AD48D677054}" presName="spaceRect" presStyleCnt="0"/>
      <dgm:spPr/>
    </dgm:pt>
    <dgm:pt modelId="{027EF3AF-7DB4-4A07-9075-F3011FA8BAEA}" type="pres">
      <dgm:prSet presAssocID="{765F3275-2576-455D-85E2-0AD48D677054}" presName="textRect" presStyleLbl="revTx" presStyleIdx="0" presStyleCnt="3">
        <dgm:presLayoutVars>
          <dgm:chMax val="1"/>
          <dgm:chPref val="1"/>
        </dgm:presLayoutVars>
      </dgm:prSet>
      <dgm:spPr/>
    </dgm:pt>
    <dgm:pt modelId="{5606E93A-B3E8-46A7-B84D-89598A63983C}" type="pres">
      <dgm:prSet presAssocID="{977C1BFD-804F-43B6-952D-2CC54300BABA}" presName="sibTrans" presStyleCnt="0"/>
      <dgm:spPr/>
    </dgm:pt>
    <dgm:pt modelId="{D4AD6241-D84B-4CF4-B4EA-4D6D086445FE}" type="pres">
      <dgm:prSet presAssocID="{F1253FA0-5888-412E-AD0E-FA328D08E971}" presName="compNode" presStyleCnt="0"/>
      <dgm:spPr/>
    </dgm:pt>
    <dgm:pt modelId="{536B237B-B305-4C65-AF81-A165306BA5B6}" type="pres">
      <dgm:prSet presAssocID="{F1253FA0-5888-412E-AD0E-FA328D08E9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éâtre avec un remplissage uni"/>
        </a:ext>
      </dgm:extLst>
    </dgm:pt>
    <dgm:pt modelId="{D27A094F-EE1D-43E2-BA24-9FE0DF768F19}" type="pres">
      <dgm:prSet presAssocID="{F1253FA0-5888-412E-AD0E-FA328D08E971}" presName="spaceRect" presStyleCnt="0"/>
      <dgm:spPr/>
    </dgm:pt>
    <dgm:pt modelId="{00F30A16-0396-40AE-A7C7-3CCADC8D9C92}" type="pres">
      <dgm:prSet presAssocID="{F1253FA0-5888-412E-AD0E-FA328D08E971}" presName="textRect" presStyleLbl="revTx" presStyleIdx="1" presStyleCnt="3">
        <dgm:presLayoutVars>
          <dgm:chMax val="1"/>
          <dgm:chPref val="1"/>
        </dgm:presLayoutVars>
      </dgm:prSet>
      <dgm:spPr/>
    </dgm:pt>
    <dgm:pt modelId="{B3DFFE7C-BEAD-43AB-B8A4-E0D45F8D766E}" type="pres">
      <dgm:prSet presAssocID="{F1DA4626-E7F1-48A7-AE86-BB01147BDEA2}" presName="sibTrans" presStyleCnt="0"/>
      <dgm:spPr/>
    </dgm:pt>
    <dgm:pt modelId="{02384019-47D1-4235-9278-06762117529F}" type="pres">
      <dgm:prSet presAssocID="{BB740D3C-CAC3-41B2-ACB7-F8B0377D614C}" presName="compNode" presStyleCnt="0"/>
      <dgm:spPr/>
    </dgm:pt>
    <dgm:pt modelId="{FFBEDF65-1749-4814-804D-9B7890FEACE0}" type="pres">
      <dgm:prSet presAssocID="{BB740D3C-CAC3-41B2-ACB7-F8B0377D61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rminal Cmd avec un remplissage uni"/>
        </a:ext>
      </dgm:extLst>
    </dgm:pt>
    <dgm:pt modelId="{9DBC6395-FF04-4706-8826-2FB94EF72BBD}" type="pres">
      <dgm:prSet presAssocID="{BB740D3C-CAC3-41B2-ACB7-F8B0377D614C}" presName="spaceRect" presStyleCnt="0"/>
      <dgm:spPr/>
    </dgm:pt>
    <dgm:pt modelId="{12C2188A-FF18-41D2-8F92-289871FA3087}" type="pres">
      <dgm:prSet presAssocID="{BB740D3C-CAC3-41B2-ACB7-F8B0377D614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45CF41A-C16A-4691-998A-B0CB7FDF7017}" type="presOf" srcId="{765F3275-2576-455D-85E2-0AD48D677054}" destId="{027EF3AF-7DB4-4A07-9075-F3011FA8BAEA}" srcOrd="0" destOrd="0" presId="urn:microsoft.com/office/officeart/2018/2/layout/IconLabelList"/>
    <dgm:cxn modelId="{C6E09A36-7819-485D-B026-55919A0F312D}" srcId="{AB7C0889-9920-4822-86BE-A405A79D1842}" destId="{F1253FA0-5888-412E-AD0E-FA328D08E971}" srcOrd="1" destOrd="0" parTransId="{0F6FB86C-6BF7-4F1D-832A-835255A8CBF3}" sibTransId="{F1DA4626-E7F1-48A7-AE86-BB01147BDEA2}"/>
    <dgm:cxn modelId="{4D028145-8BEA-47E6-B1A5-F12120B76967}" srcId="{AB7C0889-9920-4822-86BE-A405A79D1842}" destId="{765F3275-2576-455D-85E2-0AD48D677054}" srcOrd="0" destOrd="0" parTransId="{FA2C6256-1F40-4CB4-86E4-0470143B111D}" sibTransId="{977C1BFD-804F-43B6-952D-2CC54300BABA}"/>
    <dgm:cxn modelId="{F22A8745-9B93-4C56-B044-5147E2CA9071}" type="presOf" srcId="{AB7C0889-9920-4822-86BE-A405A79D1842}" destId="{C59B439B-B698-4D7D-9BDB-96A18B066849}" srcOrd="0" destOrd="0" presId="urn:microsoft.com/office/officeart/2018/2/layout/IconLabelList"/>
    <dgm:cxn modelId="{E8AB674E-50A2-45CC-904A-BA30153AAAA6}" srcId="{AB7C0889-9920-4822-86BE-A405A79D1842}" destId="{BB740D3C-CAC3-41B2-ACB7-F8B0377D614C}" srcOrd="2" destOrd="0" parTransId="{A6C0D5B4-6D2D-4091-9247-E9F3ED0E55F9}" sibTransId="{4418E83C-B9B3-4E2B-A522-4BC2AC432ED8}"/>
    <dgm:cxn modelId="{8AA71A7F-F5BF-402D-9336-90F0DF48D79A}" type="presOf" srcId="{BB740D3C-CAC3-41B2-ACB7-F8B0377D614C}" destId="{12C2188A-FF18-41D2-8F92-289871FA3087}" srcOrd="0" destOrd="0" presId="urn:microsoft.com/office/officeart/2018/2/layout/IconLabelList"/>
    <dgm:cxn modelId="{B9073ED7-4319-4404-9312-674FE8F05AFF}" type="presOf" srcId="{F1253FA0-5888-412E-AD0E-FA328D08E971}" destId="{00F30A16-0396-40AE-A7C7-3CCADC8D9C92}" srcOrd="0" destOrd="0" presId="urn:microsoft.com/office/officeart/2018/2/layout/IconLabelList"/>
    <dgm:cxn modelId="{6B398DF1-5535-45B4-80DE-A5BDAF168573}" type="presParOf" srcId="{C59B439B-B698-4D7D-9BDB-96A18B066849}" destId="{9EFF0A90-A0F4-4AC6-A812-FA9CB41D2895}" srcOrd="0" destOrd="0" presId="urn:microsoft.com/office/officeart/2018/2/layout/IconLabelList"/>
    <dgm:cxn modelId="{8FEBB1C7-247A-4E78-A27B-839A908BDB61}" type="presParOf" srcId="{9EFF0A90-A0F4-4AC6-A812-FA9CB41D2895}" destId="{4C37B507-0C7C-4410-9E3C-63FA8A576BB5}" srcOrd="0" destOrd="0" presId="urn:microsoft.com/office/officeart/2018/2/layout/IconLabelList"/>
    <dgm:cxn modelId="{48E17F22-25B2-42D9-85F0-1B74E4B7A97B}" type="presParOf" srcId="{9EFF0A90-A0F4-4AC6-A812-FA9CB41D2895}" destId="{A37BAF27-73B8-4D24-804D-CA66CADF8960}" srcOrd="1" destOrd="0" presId="urn:microsoft.com/office/officeart/2018/2/layout/IconLabelList"/>
    <dgm:cxn modelId="{FC8156E4-C375-43B2-AD70-83ED31782780}" type="presParOf" srcId="{9EFF0A90-A0F4-4AC6-A812-FA9CB41D2895}" destId="{027EF3AF-7DB4-4A07-9075-F3011FA8BAEA}" srcOrd="2" destOrd="0" presId="urn:microsoft.com/office/officeart/2018/2/layout/IconLabelList"/>
    <dgm:cxn modelId="{22C7432F-7F87-4A67-B4B9-0499405C68AE}" type="presParOf" srcId="{C59B439B-B698-4D7D-9BDB-96A18B066849}" destId="{5606E93A-B3E8-46A7-B84D-89598A63983C}" srcOrd="1" destOrd="0" presId="urn:microsoft.com/office/officeart/2018/2/layout/IconLabelList"/>
    <dgm:cxn modelId="{80291386-CF1C-4161-8DE5-553C52EDED20}" type="presParOf" srcId="{C59B439B-B698-4D7D-9BDB-96A18B066849}" destId="{D4AD6241-D84B-4CF4-B4EA-4D6D086445FE}" srcOrd="2" destOrd="0" presId="urn:microsoft.com/office/officeart/2018/2/layout/IconLabelList"/>
    <dgm:cxn modelId="{89514437-D7E3-4349-96B7-537032E1F7AD}" type="presParOf" srcId="{D4AD6241-D84B-4CF4-B4EA-4D6D086445FE}" destId="{536B237B-B305-4C65-AF81-A165306BA5B6}" srcOrd="0" destOrd="0" presId="urn:microsoft.com/office/officeart/2018/2/layout/IconLabelList"/>
    <dgm:cxn modelId="{8645993E-6CA0-4831-A5C6-560F11906A1B}" type="presParOf" srcId="{D4AD6241-D84B-4CF4-B4EA-4D6D086445FE}" destId="{D27A094F-EE1D-43E2-BA24-9FE0DF768F19}" srcOrd="1" destOrd="0" presId="urn:microsoft.com/office/officeart/2018/2/layout/IconLabelList"/>
    <dgm:cxn modelId="{4A0FB684-DD8B-452A-A56B-1ECFAB8A006A}" type="presParOf" srcId="{D4AD6241-D84B-4CF4-B4EA-4D6D086445FE}" destId="{00F30A16-0396-40AE-A7C7-3CCADC8D9C92}" srcOrd="2" destOrd="0" presId="urn:microsoft.com/office/officeart/2018/2/layout/IconLabelList"/>
    <dgm:cxn modelId="{CF6E2FF1-018C-48B8-A97A-D369E9504ECF}" type="presParOf" srcId="{C59B439B-B698-4D7D-9BDB-96A18B066849}" destId="{B3DFFE7C-BEAD-43AB-B8A4-E0D45F8D766E}" srcOrd="3" destOrd="0" presId="urn:microsoft.com/office/officeart/2018/2/layout/IconLabelList"/>
    <dgm:cxn modelId="{8E848232-3BAC-4B74-A7B2-7EC015DF00A8}" type="presParOf" srcId="{C59B439B-B698-4D7D-9BDB-96A18B066849}" destId="{02384019-47D1-4235-9278-06762117529F}" srcOrd="4" destOrd="0" presId="urn:microsoft.com/office/officeart/2018/2/layout/IconLabelList"/>
    <dgm:cxn modelId="{7E953AB5-371E-4AD6-B448-85C4663F089D}" type="presParOf" srcId="{02384019-47D1-4235-9278-06762117529F}" destId="{FFBEDF65-1749-4814-804D-9B7890FEACE0}" srcOrd="0" destOrd="0" presId="urn:microsoft.com/office/officeart/2018/2/layout/IconLabelList"/>
    <dgm:cxn modelId="{5FDEB03E-F497-46F0-A41F-B18EC34F8DC0}" type="presParOf" srcId="{02384019-47D1-4235-9278-06762117529F}" destId="{9DBC6395-FF04-4706-8826-2FB94EF72BBD}" srcOrd="1" destOrd="0" presId="urn:microsoft.com/office/officeart/2018/2/layout/IconLabelList"/>
    <dgm:cxn modelId="{61783E07-F75B-4F56-9E97-4C5AD38E3A35}" type="presParOf" srcId="{02384019-47D1-4235-9278-06762117529F}" destId="{12C2188A-FF18-41D2-8F92-289871FA308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EDDF65-826D-417F-AA26-32B9B0D49EA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5E7688-5B6C-4392-B34F-EC417C3E13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>
              <a:latin typeface="Garamond" panose="02020404030301010803" pitchFamily="18" charset="0"/>
            </a:rPr>
            <a:t>Slashing, </a:t>
          </a:r>
          <a:r>
            <a:rPr lang="en-US" sz="2000">
              <a:latin typeface="Garamond" panose="02020404030301010803" pitchFamily="18" charset="0"/>
            </a:rPr>
            <a:t>penalizing validators showing malicious behavior</a:t>
          </a:r>
        </a:p>
      </dgm:t>
    </dgm:pt>
    <dgm:pt modelId="{5F90766F-3708-48F5-B335-D5397979FACB}" type="parTrans" cxnId="{FE0FE97E-43CB-4B7C-9533-0BEFBF351BBD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CB0D0DFB-998C-4C80-960C-B07DE592A40F}" type="sibTrans" cxnId="{FE0FE97E-43CB-4B7C-9533-0BEFBF351BBD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A8F83B9A-18B1-4514-A206-66D7D0D111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Garamond" panose="02020404030301010803" pitchFamily="18" charset="0"/>
            </a:rPr>
            <a:t>Implementing </a:t>
          </a:r>
          <a:r>
            <a:rPr lang="en-US" sz="2000" b="1">
              <a:latin typeface="Garamond" panose="02020404030301010803" pitchFamily="18" charset="0"/>
            </a:rPr>
            <a:t>checkpoints</a:t>
          </a:r>
          <a:r>
            <a:rPr lang="en-US" sz="2000">
              <a:latin typeface="Garamond" panose="02020404030301010803" pitchFamily="18" charset="0"/>
            </a:rPr>
            <a:t>, forcing validators to commit to a fork</a:t>
          </a:r>
        </a:p>
      </dgm:t>
    </dgm:pt>
    <dgm:pt modelId="{B796FA78-0870-4AEE-9D02-C7FC3F436C76}" type="parTrans" cxnId="{872826B8-CEB0-4E3F-99E2-10E28C0E310F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9A9682FF-E7CD-479C-AB4D-B4BAA5568665}" type="sibTrans" cxnId="{872826B8-CEB0-4E3F-99E2-10E28C0E310F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48E22727-4460-4BDD-B6BC-33383C8E1519}" type="pres">
      <dgm:prSet presAssocID="{62EDDF65-826D-417F-AA26-32B9B0D49EA9}" presName="root" presStyleCnt="0">
        <dgm:presLayoutVars>
          <dgm:dir/>
          <dgm:resizeHandles val="exact"/>
        </dgm:presLayoutVars>
      </dgm:prSet>
      <dgm:spPr/>
    </dgm:pt>
    <dgm:pt modelId="{047D1363-5428-4BDA-B1EF-D283A0D02437}" type="pres">
      <dgm:prSet presAssocID="{495E7688-5B6C-4392-B34F-EC417C3E1390}" presName="compNode" presStyleCnt="0"/>
      <dgm:spPr/>
    </dgm:pt>
    <dgm:pt modelId="{79BA4F94-044A-48AB-9CB9-6B69D5777AF8}" type="pres">
      <dgm:prSet presAssocID="{495E7688-5B6C-4392-B34F-EC417C3E139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eau d'officiel avec un remplissage uni"/>
        </a:ext>
      </dgm:extLst>
    </dgm:pt>
    <dgm:pt modelId="{982F717F-F743-4979-9D13-4703719EBA32}" type="pres">
      <dgm:prSet presAssocID="{495E7688-5B6C-4392-B34F-EC417C3E1390}" presName="spaceRect" presStyleCnt="0"/>
      <dgm:spPr/>
    </dgm:pt>
    <dgm:pt modelId="{664688F8-0BBC-432A-B186-F4A0B8958D2C}" type="pres">
      <dgm:prSet presAssocID="{495E7688-5B6C-4392-B34F-EC417C3E1390}" presName="textRect" presStyleLbl="revTx" presStyleIdx="0" presStyleCnt="2">
        <dgm:presLayoutVars>
          <dgm:chMax val="1"/>
          <dgm:chPref val="1"/>
        </dgm:presLayoutVars>
      </dgm:prSet>
      <dgm:spPr/>
    </dgm:pt>
    <dgm:pt modelId="{2D9A5168-FC44-42EA-9A64-942A578575E5}" type="pres">
      <dgm:prSet presAssocID="{CB0D0DFB-998C-4C80-960C-B07DE592A40F}" presName="sibTrans" presStyleCnt="0"/>
      <dgm:spPr/>
    </dgm:pt>
    <dgm:pt modelId="{E49408A1-3058-455A-AD5B-65785FB39946}" type="pres">
      <dgm:prSet presAssocID="{A8F83B9A-18B1-4514-A206-66D7D0D111E9}" presName="compNode" presStyleCnt="0"/>
      <dgm:spPr/>
    </dgm:pt>
    <dgm:pt modelId="{649CFCC2-F278-4ED3-80C8-5A1B2C3AD34B}" type="pres">
      <dgm:prSet presAssocID="{A8F83B9A-18B1-4514-A206-66D7D0D111E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éma de réseau avec un remplissage uni"/>
        </a:ext>
      </dgm:extLst>
    </dgm:pt>
    <dgm:pt modelId="{E4537566-7FBD-4F6D-B9B8-BC256A635042}" type="pres">
      <dgm:prSet presAssocID="{A8F83B9A-18B1-4514-A206-66D7D0D111E9}" presName="spaceRect" presStyleCnt="0"/>
      <dgm:spPr/>
    </dgm:pt>
    <dgm:pt modelId="{9784D8D4-2DE8-4AC5-8E68-F6362752AD78}" type="pres">
      <dgm:prSet presAssocID="{A8F83B9A-18B1-4514-A206-66D7D0D111E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4423C1B-4806-4B1A-8A07-3AA9DF7C7B59}" type="presOf" srcId="{62EDDF65-826D-417F-AA26-32B9B0D49EA9}" destId="{48E22727-4460-4BDD-B6BC-33383C8E1519}" srcOrd="0" destOrd="0" presId="urn:microsoft.com/office/officeart/2018/2/layout/IconLabelList"/>
    <dgm:cxn modelId="{53FBAB41-A054-4BC0-AC4C-735C28552B18}" type="presOf" srcId="{A8F83B9A-18B1-4514-A206-66D7D0D111E9}" destId="{9784D8D4-2DE8-4AC5-8E68-F6362752AD78}" srcOrd="0" destOrd="0" presId="urn:microsoft.com/office/officeart/2018/2/layout/IconLabelList"/>
    <dgm:cxn modelId="{D2E57556-3CB7-45B2-BE1E-CA068E488EE2}" type="presOf" srcId="{495E7688-5B6C-4392-B34F-EC417C3E1390}" destId="{664688F8-0BBC-432A-B186-F4A0B8958D2C}" srcOrd="0" destOrd="0" presId="urn:microsoft.com/office/officeart/2018/2/layout/IconLabelList"/>
    <dgm:cxn modelId="{FE0FE97E-43CB-4B7C-9533-0BEFBF351BBD}" srcId="{62EDDF65-826D-417F-AA26-32B9B0D49EA9}" destId="{495E7688-5B6C-4392-B34F-EC417C3E1390}" srcOrd="0" destOrd="0" parTransId="{5F90766F-3708-48F5-B335-D5397979FACB}" sibTransId="{CB0D0DFB-998C-4C80-960C-B07DE592A40F}"/>
    <dgm:cxn modelId="{872826B8-CEB0-4E3F-99E2-10E28C0E310F}" srcId="{62EDDF65-826D-417F-AA26-32B9B0D49EA9}" destId="{A8F83B9A-18B1-4514-A206-66D7D0D111E9}" srcOrd="1" destOrd="0" parTransId="{B796FA78-0870-4AEE-9D02-C7FC3F436C76}" sibTransId="{9A9682FF-E7CD-479C-AB4D-B4BAA5568665}"/>
    <dgm:cxn modelId="{BCAE1202-2FF0-4326-B989-1AEFB38989A0}" type="presParOf" srcId="{48E22727-4460-4BDD-B6BC-33383C8E1519}" destId="{047D1363-5428-4BDA-B1EF-D283A0D02437}" srcOrd="0" destOrd="0" presId="urn:microsoft.com/office/officeart/2018/2/layout/IconLabelList"/>
    <dgm:cxn modelId="{75E18D1C-5937-416F-8696-A925B8032F33}" type="presParOf" srcId="{047D1363-5428-4BDA-B1EF-D283A0D02437}" destId="{79BA4F94-044A-48AB-9CB9-6B69D5777AF8}" srcOrd="0" destOrd="0" presId="urn:microsoft.com/office/officeart/2018/2/layout/IconLabelList"/>
    <dgm:cxn modelId="{B9913F81-D10B-4BB6-B8F0-EABA1BBC05B9}" type="presParOf" srcId="{047D1363-5428-4BDA-B1EF-D283A0D02437}" destId="{982F717F-F743-4979-9D13-4703719EBA32}" srcOrd="1" destOrd="0" presId="urn:microsoft.com/office/officeart/2018/2/layout/IconLabelList"/>
    <dgm:cxn modelId="{D45E6669-8E0A-4265-A884-7CC92B67F99D}" type="presParOf" srcId="{047D1363-5428-4BDA-B1EF-D283A0D02437}" destId="{664688F8-0BBC-432A-B186-F4A0B8958D2C}" srcOrd="2" destOrd="0" presId="urn:microsoft.com/office/officeart/2018/2/layout/IconLabelList"/>
    <dgm:cxn modelId="{2D5427D1-A554-4836-AFD2-9E62E19E7F0C}" type="presParOf" srcId="{48E22727-4460-4BDD-B6BC-33383C8E1519}" destId="{2D9A5168-FC44-42EA-9A64-942A578575E5}" srcOrd="1" destOrd="0" presId="urn:microsoft.com/office/officeart/2018/2/layout/IconLabelList"/>
    <dgm:cxn modelId="{F3FE1B30-1B36-4FA8-B706-EEDFA69F3B8D}" type="presParOf" srcId="{48E22727-4460-4BDD-B6BC-33383C8E1519}" destId="{E49408A1-3058-455A-AD5B-65785FB39946}" srcOrd="2" destOrd="0" presId="urn:microsoft.com/office/officeart/2018/2/layout/IconLabelList"/>
    <dgm:cxn modelId="{EDE6FAC8-3782-4705-A48A-0CAB85A31BFF}" type="presParOf" srcId="{E49408A1-3058-455A-AD5B-65785FB39946}" destId="{649CFCC2-F278-4ED3-80C8-5A1B2C3AD34B}" srcOrd="0" destOrd="0" presId="urn:microsoft.com/office/officeart/2018/2/layout/IconLabelList"/>
    <dgm:cxn modelId="{5C705241-CA6E-49C1-874C-4F41E5E84D5C}" type="presParOf" srcId="{E49408A1-3058-455A-AD5B-65785FB39946}" destId="{E4537566-7FBD-4F6D-B9B8-BC256A635042}" srcOrd="1" destOrd="0" presId="urn:microsoft.com/office/officeart/2018/2/layout/IconLabelList"/>
    <dgm:cxn modelId="{5985B092-B252-47E8-80B4-532F5172665E}" type="presParOf" srcId="{E49408A1-3058-455A-AD5B-65785FB39946}" destId="{9784D8D4-2DE8-4AC5-8E68-F6362752AD7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459CA8-3F19-48F8-A660-6F2719E7C33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7D7764-B4F4-4724-9EDB-CB4451ACAF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>
              <a:latin typeface="Garamond" panose="02020404030301010803" pitchFamily="18" charset="0"/>
            </a:rPr>
            <a:t>Key evolving cryptography </a:t>
          </a:r>
          <a:r>
            <a:rPr lang="en-US" sz="2000">
              <a:latin typeface="Garamond" panose="02020404030301010803" pitchFamily="18" charset="0"/>
            </a:rPr>
            <a:t>(KEC), periodically changing private keys by design.</a:t>
          </a:r>
        </a:p>
      </dgm:t>
    </dgm:pt>
    <dgm:pt modelId="{AD3B5CAC-73CD-4253-8E12-991A498B352B}" type="parTrans" cxnId="{5B6692F1-943A-4378-88A6-A87F0046425A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FF6AE9B6-59F0-4FFA-AF22-97C85CF638AF}" type="sibTrans" cxnId="{5B6692F1-943A-4378-88A6-A87F0046425A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F95DAAC5-5599-4997-9C25-147B15A30B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>
              <a:latin typeface="Garamond" panose="02020404030301010803" pitchFamily="18" charset="0"/>
            </a:rPr>
            <a:t>Weak subjectivity mechanism</a:t>
          </a:r>
          <a:r>
            <a:rPr lang="en-US" sz="2000">
              <a:latin typeface="Garamond" panose="02020404030301010803" pitchFamily="18" charset="0"/>
            </a:rPr>
            <a:t>, involving trustworthy sources to determine correct blockchain history</a:t>
          </a:r>
        </a:p>
      </dgm:t>
    </dgm:pt>
    <dgm:pt modelId="{1F7C32E4-E8B4-455F-91C6-88663B007EC8}" type="parTrans" cxnId="{322123EF-C36A-4ABA-92B4-39EE045B76E5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997E824E-7C2B-4DA3-A21C-D820B74519FA}" type="sibTrans" cxnId="{322123EF-C36A-4ABA-92B4-39EE045B76E5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A9D83FD3-FBA1-4D34-8E3F-6271F77F9FE6}" type="pres">
      <dgm:prSet presAssocID="{9D459CA8-3F19-48F8-A660-6F2719E7C33C}" presName="root" presStyleCnt="0">
        <dgm:presLayoutVars>
          <dgm:dir/>
          <dgm:resizeHandles val="exact"/>
        </dgm:presLayoutVars>
      </dgm:prSet>
      <dgm:spPr/>
    </dgm:pt>
    <dgm:pt modelId="{31B473AC-1863-45F8-A6F3-EDDC411807F6}" type="pres">
      <dgm:prSet presAssocID="{7B7D7764-B4F4-4724-9EDB-CB4451ACAFB2}" presName="compNode" presStyleCnt="0"/>
      <dgm:spPr/>
    </dgm:pt>
    <dgm:pt modelId="{B18C9CBE-EEEC-44E5-84F3-DF7CD9B9DB49}" type="pres">
      <dgm:prSet presAssocID="{7B7D7764-B4F4-4724-9EDB-CB4451ACAF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èche en cercle avec un remplissage uni"/>
        </a:ext>
      </dgm:extLst>
    </dgm:pt>
    <dgm:pt modelId="{842ABA71-6166-485E-9000-1640F5B987F1}" type="pres">
      <dgm:prSet presAssocID="{7B7D7764-B4F4-4724-9EDB-CB4451ACAFB2}" presName="spaceRect" presStyleCnt="0"/>
      <dgm:spPr/>
    </dgm:pt>
    <dgm:pt modelId="{2CE3F5F1-CB74-4062-A58C-9FBED3B36A3D}" type="pres">
      <dgm:prSet presAssocID="{7B7D7764-B4F4-4724-9EDB-CB4451ACAFB2}" presName="textRect" presStyleLbl="revTx" presStyleIdx="0" presStyleCnt="2">
        <dgm:presLayoutVars>
          <dgm:chMax val="1"/>
          <dgm:chPref val="1"/>
        </dgm:presLayoutVars>
      </dgm:prSet>
      <dgm:spPr/>
    </dgm:pt>
    <dgm:pt modelId="{BFAA8951-6670-4875-B903-7A9B9DBF7382}" type="pres">
      <dgm:prSet presAssocID="{FF6AE9B6-59F0-4FFA-AF22-97C85CF638AF}" presName="sibTrans" presStyleCnt="0"/>
      <dgm:spPr/>
    </dgm:pt>
    <dgm:pt modelId="{D7145B0A-0077-426E-93B3-F1D51314EC2F}" type="pres">
      <dgm:prSet presAssocID="{F95DAAC5-5599-4997-9C25-147B15A30B7E}" presName="compNode" presStyleCnt="0"/>
      <dgm:spPr/>
    </dgm:pt>
    <dgm:pt modelId="{8CB7E61B-F134-4FDD-A6CF-46D4E190E67E}" type="pres">
      <dgm:prSet presAssocID="{F95DAAC5-5599-4997-9C25-147B15A30B7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que en ligne avec un remplissage uni"/>
        </a:ext>
      </dgm:extLst>
    </dgm:pt>
    <dgm:pt modelId="{4B8E7639-D3B4-4277-8495-52B46E38CC8E}" type="pres">
      <dgm:prSet presAssocID="{F95DAAC5-5599-4997-9C25-147B15A30B7E}" presName="spaceRect" presStyleCnt="0"/>
      <dgm:spPr/>
    </dgm:pt>
    <dgm:pt modelId="{3DD193EC-38B5-487B-A40B-848FC9F6374F}" type="pres">
      <dgm:prSet presAssocID="{F95DAAC5-5599-4997-9C25-147B15A30B7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4A428A0-2C65-44F2-AB6A-9082A5A680AA}" type="presOf" srcId="{9D459CA8-3F19-48F8-A660-6F2719E7C33C}" destId="{A9D83FD3-FBA1-4D34-8E3F-6271F77F9FE6}" srcOrd="0" destOrd="0" presId="urn:microsoft.com/office/officeart/2018/2/layout/IconLabelList"/>
    <dgm:cxn modelId="{1F5DE6B4-29FF-420E-ABC0-CB5BAA920626}" type="presOf" srcId="{F95DAAC5-5599-4997-9C25-147B15A30B7E}" destId="{3DD193EC-38B5-487B-A40B-848FC9F6374F}" srcOrd="0" destOrd="0" presId="urn:microsoft.com/office/officeart/2018/2/layout/IconLabelList"/>
    <dgm:cxn modelId="{CCB436B6-6DE2-45E2-8EB5-D4B4F5E2D53F}" type="presOf" srcId="{7B7D7764-B4F4-4724-9EDB-CB4451ACAFB2}" destId="{2CE3F5F1-CB74-4062-A58C-9FBED3B36A3D}" srcOrd="0" destOrd="0" presId="urn:microsoft.com/office/officeart/2018/2/layout/IconLabelList"/>
    <dgm:cxn modelId="{322123EF-C36A-4ABA-92B4-39EE045B76E5}" srcId="{9D459CA8-3F19-48F8-A660-6F2719E7C33C}" destId="{F95DAAC5-5599-4997-9C25-147B15A30B7E}" srcOrd="1" destOrd="0" parTransId="{1F7C32E4-E8B4-455F-91C6-88663B007EC8}" sibTransId="{997E824E-7C2B-4DA3-A21C-D820B74519FA}"/>
    <dgm:cxn modelId="{5B6692F1-943A-4378-88A6-A87F0046425A}" srcId="{9D459CA8-3F19-48F8-A660-6F2719E7C33C}" destId="{7B7D7764-B4F4-4724-9EDB-CB4451ACAFB2}" srcOrd="0" destOrd="0" parTransId="{AD3B5CAC-73CD-4253-8E12-991A498B352B}" sibTransId="{FF6AE9B6-59F0-4FFA-AF22-97C85CF638AF}"/>
    <dgm:cxn modelId="{8F018676-36E2-42BB-853F-7178EE7C116D}" type="presParOf" srcId="{A9D83FD3-FBA1-4D34-8E3F-6271F77F9FE6}" destId="{31B473AC-1863-45F8-A6F3-EDDC411807F6}" srcOrd="0" destOrd="0" presId="urn:microsoft.com/office/officeart/2018/2/layout/IconLabelList"/>
    <dgm:cxn modelId="{37989EF7-5BE0-4A27-A44A-95AA5CED4DD5}" type="presParOf" srcId="{31B473AC-1863-45F8-A6F3-EDDC411807F6}" destId="{B18C9CBE-EEEC-44E5-84F3-DF7CD9B9DB49}" srcOrd="0" destOrd="0" presId="urn:microsoft.com/office/officeart/2018/2/layout/IconLabelList"/>
    <dgm:cxn modelId="{6F7B4CA4-075A-4CA8-9330-C5C7B71D40BE}" type="presParOf" srcId="{31B473AC-1863-45F8-A6F3-EDDC411807F6}" destId="{842ABA71-6166-485E-9000-1640F5B987F1}" srcOrd="1" destOrd="0" presId="urn:microsoft.com/office/officeart/2018/2/layout/IconLabelList"/>
    <dgm:cxn modelId="{24B4ABA0-5243-459A-9E6B-E61B7A9D7572}" type="presParOf" srcId="{31B473AC-1863-45F8-A6F3-EDDC411807F6}" destId="{2CE3F5F1-CB74-4062-A58C-9FBED3B36A3D}" srcOrd="2" destOrd="0" presId="urn:microsoft.com/office/officeart/2018/2/layout/IconLabelList"/>
    <dgm:cxn modelId="{5D643564-42DF-4B33-A9FE-FA5D2090F98E}" type="presParOf" srcId="{A9D83FD3-FBA1-4D34-8E3F-6271F77F9FE6}" destId="{BFAA8951-6670-4875-B903-7A9B9DBF7382}" srcOrd="1" destOrd="0" presId="urn:microsoft.com/office/officeart/2018/2/layout/IconLabelList"/>
    <dgm:cxn modelId="{881B4E67-291D-4561-A9CC-0EB748C192AA}" type="presParOf" srcId="{A9D83FD3-FBA1-4D34-8E3F-6271F77F9FE6}" destId="{D7145B0A-0077-426E-93B3-F1D51314EC2F}" srcOrd="2" destOrd="0" presId="urn:microsoft.com/office/officeart/2018/2/layout/IconLabelList"/>
    <dgm:cxn modelId="{5B5F1A60-D0D0-465C-A62B-111FC48F5AA7}" type="presParOf" srcId="{D7145B0A-0077-426E-93B3-F1D51314EC2F}" destId="{8CB7E61B-F134-4FDD-A6CF-46D4E190E67E}" srcOrd="0" destOrd="0" presId="urn:microsoft.com/office/officeart/2018/2/layout/IconLabelList"/>
    <dgm:cxn modelId="{FA61DD35-C799-46B1-AB9F-F66A4EA08035}" type="presParOf" srcId="{D7145B0A-0077-426E-93B3-F1D51314EC2F}" destId="{4B8E7639-D3B4-4277-8495-52B46E38CC8E}" srcOrd="1" destOrd="0" presId="urn:microsoft.com/office/officeart/2018/2/layout/IconLabelList"/>
    <dgm:cxn modelId="{9E8DF946-9830-4B2B-A770-A468A7C3872F}" type="presParOf" srcId="{D7145B0A-0077-426E-93B3-F1D51314EC2F}" destId="{3DD193EC-38B5-487B-A40B-848FC9F637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52B585D-11CD-4E4C-A454-24EF70A1F1A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18D87-855B-41C5-B766-4B5296BE1B8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Garamond" panose="02020404030301010803" pitchFamily="18" charset="0"/>
            </a:rPr>
            <a:t>Enhancing validator accountability and transparency</a:t>
          </a:r>
        </a:p>
      </dgm:t>
    </dgm:pt>
    <dgm:pt modelId="{AA173FA3-6722-4B4A-9080-0B8C4792E252}" type="parTrans" cxnId="{23A742F9-8243-44BA-868E-D06B2BD14D82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0B8B312A-E70B-425B-BE9D-C152B07C809B}" type="sibTrans" cxnId="{23A742F9-8243-44BA-868E-D06B2BD14D82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D36EDFA8-C4B8-4967-A520-57F43A1D6AD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Garamond" panose="02020404030301010803" pitchFamily="18" charset="0"/>
            </a:rPr>
            <a:t>Decentralizing staking pools (hence decentralizing power and influence)</a:t>
          </a:r>
        </a:p>
      </dgm:t>
    </dgm:pt>
    <dgm:pt modelId="{397318AA-3F3B-4928-B5F4-AB68A5E82BD2}" type="parTrans" cxnId="{A4416E91-1790-4148-BA7A-D7A91B453634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7D5A0EEE-9CA2-462A-8DF4-3060ACBD231A}" type="sibTrans" cxnId="{A4416E91-1790-4148-BA7A-D7A91B453634}">
      <dgm:prSet/>
      <dgm:spPr/>
      <dgm:t>
        <a:bodyPr/>
        <a:lstStyle/>
        <a:p>
          <a:endParaRPr lang="en-US" sz="2000">
            <a:latin typeface="Garamond" panose="02020404030301010803" pitchFamily="18" charset="0"/>
          </a:endParaRPr>
        </a:p>
      </dgm:t>
    </dgm:pt>
    <dgm:pt modelId="{C8A0A8F8-CC1D-4A91-8ED9-C95D48AE3A03}" type="pres">
      <dgm:prSet presAssocID="{852B585D-11CD-4E4C-A454-24EF70A1F1AB}" presName="root" presStyleCnt="0">
        <dgm:presLayoutVars>
          <dgm:dir/>
          <dgm:resizeHandles val="exact"/>
        </dgm:presLayoutVars>
      </dgm:prSet>
      <dgm:spPr/>
    </dgm:pt>
    <dgm:pt modelId="{A06CC03A-CFBD-45D0-9518-A0D4E7094F60}" type="pres">
      <dgm:prSet presAssocID="{ED018D87-855B-41C5-B766-4B5296BE1B89}" presName="compNode" presStyleCnt="0"/>
      <dgm:spPr/>
    </dgm:pt>
    <dgm:pt modelId="{BFF51346-E028-4AD7-8A98-B4804BE18E81}" type="pres">
      <dgm:prSet presAssocID="{ED018D87-855B-41C5-B766-4B5296BE1B8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upe avec un remplissage uni"/>
        </a:ext>
      </dgm:extLst>
    </dgm:pt>
    <dgm:pt modelId="{DAA0C341-D3E7-4C2E-9BE6-32F8C012B245}" type="pres">
      <dgm:prSet presAssocID="{ED018D87-855B-41C5-B766-4B5296BE1B89}" presName="spaceRect" presStyleCnt="0"/>
      <dgm:spPr/>
    </dgm:pt>
    <dgm:pt modelId="{9F4CDE56-EE30-4E3E-98A5-E7C43FF6B499}" type="pres">
      <dgm:prSet presAssocID="{ED018D87-855B-41C5-B766-4B5296BE1B89}" presName="textRect" presStyleLbl="revTx" presStyleIdx="0" presStyleCnt="2">
        <dgm:presLayoutVars>
          <dgm:chMax val="1"/>
          <dgm:chPref val="1"/>
        </dgm:presLayoutVars>
      </dgm:prSet>
      <dgm:spPr/>
    </dgm:pt>
    <dgm:pt modelId="{2A499C44-E1DC-467B-8BD9-C050E2F86DD5}" type="pres">
      <dgm:prSet presAssocID="{0B8B312A-E70B-425B-BE9D-C152B07C809B}" presName="sibTrans" presStyleCnt="0"/>
      <dgm:spPr/>
    </dgm:pt>
    <dgm:pt modelId="{E4DD1F9A-3727-4979-9781-0E9FF635CD99}" type="pres">
      <dgm:prSet presAssocID="{D36EDFA8-C4B8-4967-A520-57F43A1D6AD1}" presName="compNode" presStyleCnt="0"/>
      <dgm:spPr/>
    </dgm:pt>
    <dgm:pt modelId="{2A9F7B57-B5A6-4DB3-8407-A5B8D93FB2B0}" type="pres">
      <dgm:prSet presAssocID="{D36EDFA8-C4B8-4967-A520-57F43A1D6AD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avec des personnes avec un remplissage uni"/>
        </a:ext>
      </dgm:extLst>
    </dgm:pt>
    <dgm:pt modelId="{3BCE1CC8-C138-4C4A-AB4F-87DF0913860E}" type="pres">
      <dgm:prSet presAssocID="{D36EDFA8-C4B8-4967-A520-57F43A1D6AD1}" presName="spaceRect" presStyleCnt="0"/>
      <dgm:spPr/>
    </dgm:pt>
    <dgm:pt modelId="{A0533EDC-9A34-4034-93F4-2D34D21BB01A}" type="pres">
      <dgm:prSet presAssocID="{D36EDFA8-C4B8-4967-A520-57F43A1D6AD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E797B8E-8A5A-4363-B209-15D5EF2A22C0}" type="presOf" srcId="{852B585D-11CD-4E4C-A454-24EF70A1F1AB}" destId="{C8A0A8F8-CC1D-4A91-8ED9-C95D48AE3A03}" srcOrd="0" destOrd="0" presId="urn:microsoft.com/office/officeart/2018/2/layout/IconLabelList"/>
    <dgm:cxn modelId="{A4416E91-1790-4148-BA7A-D7A91B453634}" srcId="{852B585D-11CD-4E4C-A454-24EF70A1F1AB}" destId="{D36EDFA8-C4B8-4967-A520-57F43A1D6AD1}" srcOrd="1" destOrd="0" parTransId="{397318AA-3F3B-4928-B5F4-AB68A5E82BD2}" sibTransId="{7D5A0EEE-9CA2-462A-8DF4-3060ACBD231A}"/>
    <dgm:cxn modelId="{B04B61A3-251A-4D92-9B6E-97A8FCEA57E3}" type="presOf" srcId="{ED018D87-855B-41C5-B766-4B5296BE1B89}" destId="{9F4CDE56-EE30-4E3E-98A5-E7C43FF6B499}" srcOrd="0" destOrd="0" presId="urn:microsoft.com/office/officeart/2018/2/layout/IconLabelList"/>
    <dgm:cxn modelId="{76D08EB0-E514-474C-A7D5-C888BD9E4ED7}" type="presOf" srcId="{D36EDFA8-C4B8-4967-A520-57F43A1D6AD1}" destId="{A0533EDC-9A34-4034-93F4-2D34D21BB01A}" srcOrd="0" destOrd="0" presId="urn:microsoft.com/office/officeart/2018/2/layout/IconLabelList"/>
    <dgm:cxn modelId="{23A742F9-8243-44BA-868E-D06B2BD14D82}" srcId="{852B585D-11CD-4E4C-A454-24EF70A1F1AB}" destId="{ED018D87-855B-41C5-B766-4B5296BE1B89}" srcOrd="0" destOrd="0" parTransId="{AA173FA3-6722-4B4A-9080-0B8C4792E252}" sibTransId="{0B8B312A-E70B-425B-BE9D-C152B07C809B}"/>
    <dgm:cxn modelId="{1AFDB362-0D5B-4633-864F-32FCA873FAB8}" type="presParOf" srcId="{C8A0A8F8-CC1D-4A91-8ED9-C95D48AE3A03}" destId="{A06CC03A-CFBD-45D0-9518-A0D4E7094F60}" srcOrd="0" destOrd="0" presId="urn:microsoft.com/office/officeart/2018/2/layout/IconLabelList"/>
    <dgm:cxn modelId="{6D650E3C-3E36-4C46-846E-D362E527D91E}" type="presParOf" srcId="{A06CC03A-CFBD-45D0-9518-A0D4E7094F60}" destId="{BFF51346-E028-4AD7-8A98-B4804BE18E81}" srcOrd="0" destOrd="0" presId="urn:microsoft.com/office/officeart/2018/2/layout/IconLabelList"/>
    <dgm:cxn modelId="{1F60135D-8922-4779-B0D8-4C65E8143DB4}" type="presParOf" srcId="{A06CC03A-CFBD-45D0-9518-A0D4E7094F60}" destId="{DAA0C341-D3E7-4C2E-9BE6-32F8C012B245}" srcOrd="1" destOrd="0" presId="urn:microsoft.com/office/officeart/2018/2/layout/IconLabelList"/>
    <dgm:cxn modelId="{4D24B869-0AE0-47B7-8F0D-046E5A23ADCD}" type="presParOf" srcId="{A06CC03A-CFBD-45D0-9518-A0D4E7094F60}" destId="{9F4CDE56-EE30-4E3E-98A5-E7C43FF6B499}" srcOrd="2" destOrd="0" presId="urn:microsoft.com/office/officeart/2018/2/layout/IconLabelList"/>
    <dgm:cxn modelId="{A301FA05-7DA7-490A-964C-03AD96BEB0BA}" type="presParOf" srcId="{C8A0A8F8-CC1D-4A91-8ED9-C95D48AE3A03}" destId="{2A499C44-E1DC-467B-8BD9-C050E2F86DD5}" srcOrd="1" destOrd="0" presId="urn:microsoft.com/office/officeart/2018/2/layout/IconLabelList"/>
    <dgm:cxn modelId="{CD3930BC-92E0-4D76-88E8-4CF48953ECE2}" type="presParOf" srcId="{C8A0A8F8-CC1D-4A91-8ED9-C95D48AE3A03}" destId="{E4DD1F9A-3727-4979-9781-0E9FF635CD99}" srcOrd="2" destOrd="0" presId="urn:microsoft.com/office/officeart/2018/2/layout/IconLabelList"/>
    <dgm:cxn modelId="{F77811E0-40AF-4394-9C40-D83E64698620}" type="presParOf" srcId="{E4DD1F9A-3727-4979-9781-0E9FF635CD99}" destId="{2A9F7B57-B5A6-4DB3-8407-A5B8D93FB2B0}" srcOrd="0" destOrd="0" presId="urn:microsoft.com/office/officeart/2018/2/layout/IconLabelList"/>
    <dgm:cxn modelId="{727441E9-DA60-470E-9DCE-2DAF837EEF31}" type="presParOf" srcId="{E4DD1F9A-3727-4979-9781-0E9FF635CD99}" destId="{3BCE1CC8-C138-4C4A-AB4F-87DF0913860E}" srcOrd="1" destOrd="0" presId="urn:microsoft.com/office/officeart/2018/2/layout/IconLabelList"/>
    <dgm:cxn modelId="{18C0A712-94F8-4647-AD8B-2B7767230869}" type="presParOf" srcId="{E4DD1F9A-3727-4979-9781-0E9FF635CD99}" destId="{A0533EDC-9A34-4034-93F4-2D34D21BB01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7FFFF-20B3-4E7C-9A2B-901FD6A4D02E}">
      <dsp:nvSpPr>
        <dsp:cNvPr id="0" name=""/>
        <dsp:cNvSpPr/>
      </dsp:nvSpPr>
      <dsp:spPr>
        <a:xfrm>
          <a:off x="1574553" y="51594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38514-EEA4-40F0-9A88-22385E18E6AA}">
      <dsp:nvSpPr>
        <dsp:cNvPr id="0" name=""/>
        <dsp:cNvSpPr/>
      </dsp:nvSpPr>
      <dsp:spPr>
        <a:xfrm>
          <a:off x="386553" y="2957888"/>
          <a:ext cx="432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aramond" panose="02020404030301010803" pitchFamily="18" charset="0"/>
            </a:rPr>
            <a:t>Miners </a:t>
          </a:r>
          <a:r>
            <a:rPr lang="en-US" sz="2000" b="1" kern="1200" dirty="0">
              <a:latin typeface="Garamond" panose="02020404030301010803" pitchFamily="18" charset="0"/>
            </a:rPr>
            <a:t>solve complex mathematical problems </a:t>
          </a:r>
          <a:r>
            <a:rPr lang="en-US" sz="2000" kern="1200" dirty="0">
              <a:latin typeface="Garamond" panose="02020404030301010803" pitchFamily="18" charset="0"/>
            </a:rPr>
            <a:t>to validate transactions and create new blocks.</a:t>
          </a:r>
        </a:p>
      </dsp:txBody>
      <dsp:txXfrm>
        <a:off x="386553" y="2957888"/>
        <a:ext cx="4320000" cy="877500"/>
      </dsp:txXfrm>
    </dsp:sp>
    <dsp:sp modelId="{C7BC8CBB-31B1-453B-A40E-D7BB747FC092}">
      <dsp:nvSpPr>
        <dsp:cNvPr id="0" name=""/>
        <dsp:cNvSpPr/>
      </dsp:nvSpPr>
      <dsp:spPr>
        <a:xfrm>
          <a:off x="6650553" y="51594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8E08A-B55F-42F4-85C1-69B46ED545E4}">
      <dsp:nvSpPr>
        <dsp:cNvPr id="0" name=""/>
        <dsp:cNvSpPr/>
      </dsp:nvSpPr>
      <dsp:spPr>
        <a:xfrm>
          <a:off x="5462553" y="2957888"/>
          <a:ext cx="432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Garamond" panose="02020404030301010803" pitchFamily="18" charset="0"/>
            </a:rPr>
            <a:t>Energy-intensive</a:t>
          </a:r>
          <a:r>
            <a:rPr lang="en-US" sz="2000" kern="1200">
              <a:latin typeface="Garamond" panose="02020404030301010803" pitchFamily="18" charset="0"/>
            </a:rPr>
            <a:t> and leads to </a:t>
          </a:r>
          <a:r>
            <a:rPr lang="en-US" sz="2000" b="1" kern="1200">
              <a:latin typeface="Garamond" panose="02020404030301010803" pitchFamily="18" charset="0"/>
            </a:rPr>
            <a:t>potential centralization </a:t>
          </a:r>
          <a:r>
            <a:rPr lang="en-US" sz="2000" kern="1200">
              <a:latin typeface="Garamond" panose="02020404030301010803" pitchFamily="18" charset="0"/>
            </a:rPr>
            <a:t>due to high computational requirements.</a:t>
          </a:r>
        </a:p>
      </dsp:txBody>
      <dsp:txXfrm>
        <a:off x="5462553" y="2957888"/>
        <a:ext cx="4320000" cy="8775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A5FD2-D4CC-4C8C-97EA-A1A9DB40701E}">
      <dsp:nvSpPr>
        <dsp:cNvPr id="0" name=""/>
        <dsp:cNvSpPr/>
      </dsp:nvSpPr>
      <dsp:spPr>
        <a:xfrm>
          <a:off x="1099959" y="998727"/>
          <a:ext cx="1280762" cy="12807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7DB10-8C81-4468-994F-24B0735BDECA}">
      <dsp:nvSpPr>
        <dsp:cNvPr id="0" name=""/>
        <dsp:cNvSpPr/>
      </dsp:nvSpPr>
      <dsp:spPr>
        <a:xfrm>
          <a:off x="317271" y="2632610"/>
          <a:ext cx="28461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Garamond" panose="02020404030301010803" pitchFamily="18" charset="0"/>
            </a:rPr>
            <a:t>Technical enhancements </a:t>
          </a:r>
        </a:p>
      </dsp:txBody>
      <dsp:txXfrm>
        <a:off x="317271" y="2632610"/>
        <a:ext cx="2846138" cy="720000"/>
      </dsp:txXfrm>
    </dsp:sp>
    <dsp:sp modelId="{AC3B3B52-D1CB-482D-88E3-BE94A5D48530}">
      <dsp:nvSpPr>
        <dsp:cNvPr id="0" name=""/>
        <dsp:cNvSpPr/>
      </dsp:nvSpPr>
      <dsp:spPr>
        <a:xfrm>
          <a:off x="4444171" y="998727"/>
          <a:ext cx="1280762" cy="12807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7E7B7-D42C-4B23-BED2-5BD283365292}">
      <dsp:nvSpPr>
        <dsp:cNvPr id="0" name=""/>
        <dsp:cNvSpPr/>
      </dsp:nvSpPr>
      <dsp:spPr>
        <a:xfrm>
          <a:off x="3661483" y="2632610"/>
          <a:ext cx="28461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Garamond" panose="02020404030301010803" pitchFamily="18" charset="0"/>
            </a:rPr>
            <a:t>Community engagement</a:t>
          </a:r>
        </a:p>
      </dsp:txBody>
      <dsp:txXfrm>
        <a:off x="3661483" y="2632610"/>
        <a:ext cx="2846138" cy="720000"/>
      </dsp:txXfrm>
    </dsp:sp>
    <dsp:sp modelId="{241E5D4B-A512-45D4-B0C4-87B0BA753C8C}">
      <dsp:nvSpPr>
        <dsp:cNvPr id="0" name=""/>
        <dsp:cNvSpPr/>
      </dsp:nvSpPr>
      <dsp:spPr>
        <a:xfrm>
          <a:off x="7788384" y="998727"/>
          <a:ext cx="1280762" cy="12807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10790-5359-454C-A6F3-5F06DF85B62B}">
      <dsp:nvSpPr>
        <dsp:cNvPr id="0" name=""/>
        <dsp:cNvSpPr/>
      </dsp:nvSpPr>
      <dsp:spPr>
        <a:xfrm>
          <a:off x="7005696" y="2632610"/>
          <a:ext cx="28461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Garamond" panose="02020404030301010803" pitchFamily="18" charset="0"/>
            </a:rPr>
            <a:t>Procedural changes</a:t>
          </a:r>
        </a:p>
      </dsp:txBody>
      <dsp:txXfrm>
        <a:off x="7005696" y="2632610"/>
        <a:ext cx="284613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BED13-B6E9-4EE8-8F3B-BEA62D419C35}">
      <dsp:nvSpPr>
        <dsp:cNvPr id="0" name=""/>
        <dsp:cNvSpPr/>
      </dsp:nvSpPr>
      <dsp:spPr>
        <a:xfrm>
          <a:off x="1099959" y="917530"/>
          <a:ext cx="1280762" cy="12807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7470A-2352-499B-B3C3-9A196F8ECAC7}">
      <dsp:nvSpPr>
        <dsp:cNvPr id="0" name=""/>
        <dsp:cNvSpPr/>
      </dsp:nvSpPr>
      <dsp:spPr>
        <a:xfrm>
          <a:off x="317271" y="2576170"/>
          <a:ext cx="2846138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Garamond" panose="02020404030301010803" pitchFamily="18" charset="0"/>
            </a:rPr>
            <a:t>Validator</a:t>
          </a:r>
          <a:r>
            <a:rPr lang="en-US" sz="2000" kern="1200" dirty="0">
              <a:latin typeface="Garamond" panose="02020404030301010803" pitchFamily="18" charset="0"/>
            </a:rPr>
            <a:t> are 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aramond" panose="02020404030301010803" pitchFamily="18" charset="0"/>
            </a:rPr>
            <a:t>(pseudo-)</a:t>
          </a:r>
          <a:r>
            <a:rPr lang="en-US" sz="2000" b="1" kern="1200" dirty="0">
              <a:latin typeface="Garamond" panose="02020404030301010803" pitchFamily="18" charset="0"/>
            </a:rPr>
            <a:t>randomly chosen </a:t>
          </a:r>
        </a:p>
      </dsp:txBody>
      <dsp:txXfrm>
        <a:off x="317271" y="2576170"/>
        <a:ext cx="2846138" cy="857636"/>
      </dsp:txXfrm>
    </dsp:sp>
    <dsp:sp modelId="{EAA3639B-37A2-4BB5-B7EE-2A345CD4958C}">
      <dsp:nvSpPr>
        <dsp:cNvPr id="0" name=""/>
        <dsp:cNvSpPr/>
      </dsp:nvSpPr>
      <dsp:spPr>
        <a:xfrm>
          <a:off x="4444171" y="917530"/>
          <a:ext cx="1280762" cy="12807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419BF-5215-4347-B700-3BF43D97F455}">
      <dsp:nvSpPr>
        <dsp:cNvPr id="0" name=""/>
        <dsp:cNvSpPr/>
      </dsp:nvSpPr>
      <dsp:spPr>
        <a:xfrm>
          <a:off x="3661483" y="2576170"/>
          <a:ext cx="2846138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Garamond" panose="02020404030301010803" pitchFamily="18" charset="0"/>
            </a:rPr>
            <a:t>Staking is introduced</a:t>
          </a:r>
          <a:r>
            <a:rPr lang="en-US" sz="2000" kern="1200" dirty="0">
              <a:latin typeface="Garamond" panose="02020404030301010803" pitchFamily="18" charset="0"/>
            </a:rPr>
            <a:t> </a:t>
          </a:r>
          <a:r>
            <a:rPr lang="en-US" sz="1600" kern="1200" dirty="0">
              <a:latin typeface="Garamond" panose="02020404030301010803" pitchFamily="18" charset="0"/>
            </a:rPr>
            <a:t>(placing coins in a staking pool as a security for the block validation)</a:t>
          </a:r>
        </a:p>
      </dsp:txBody>
      <dsp:txXfrm>
        <a:off x="3661483" y="2576170"/>
        <a:ext cx="2846138" cy="857636"/>
      </dsp:txXfrm>
    </dsp:sp>
    <dsp:sp modelId="{8958CEA4-CED2-49A8-BBF2-EC2D318C0EE0}">
      <dsp:nvSpPr>
        <dsp:cNvPr id="0" name=""/>
        <dsp:cNvSpPr/>
      </dsp:nvSpPr>
      <dsp:spPr>
        <a:xfrm>
          <a:off x="7788384" y="917530"/>
          <a:ext cx="1280762" cy="12807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A12F8-A4EB-4F43-AB15-22496B449053}">
      <dsp:nvSpPr>
        <dsp:cNvPr id="0" name=""/>
        <dsp:cNvSpPr/>
      </dsp:nvSpPr>
      <dsp:spPr>
        <a:xfrm>
          <a:off x="7005696" y="2576170"/>
          <a:ext cx="2846138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aramond" panose="02020404030301010803" pitchFamily="18" charset="0"/>
            </a:rPr>
            <a:t>Choice is </a:t>
          </a:r>
          <a:r>
            <a:rPr lang="en-US" sz="2000" b="1" kern="1200" dirty="0">
              <a:latin typeface="Garamond" panose="02020404030301010803" pitchFamily="18" charset="0"/>
            </a:rPr>
            <a:t>influenced by how much a potential validator stakes</a:t>
          </a:r>
        </a:p>
      </dsp:txBody>
      <dsp:txXfrm>
        <a:off x="7005696" y="2576170"/>
        <a:ext cx="2846138" cy="8576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A0FBD-BAE8-4DDF-9C56-9A7260080E1B}">
      <dsp:nvSpPr>
        <dsp:cNvPr id="0" name=""/>
        <dsp:cNvSpPr/>
      </dsp:nvSpPr>
      <dsp:spPr>
        <a:xfrm>
          <a:off x="987253" y="1113787"/>
          <a:ext cx="927690" cy="927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032AB-7B56-4AD5-8A13-812249806055}">
      <dsp:nvSpPr>
        <dsp:cNvPr id="0" name=""/>
        <dsp:cNvSpPr/>
      </dsp:nvSpPr>
      <dsp:spPr>
        <a:xfrm>
          <a:off x="420331" y="2360050"/>
          <a:ext cx="2061534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aramond" panose="02020404030301010803" pitchFamily="18" charset="0"/>
            </a:rPr>
            <a:t>First ETH 2.0 component</a:t>
          </a:r>
        </a:p>
      </dsp:txBody>
      <dsp:txXfrm>
        <a:off x="420331" y="2360050"/>
        <a:ext cx="2061534" cy="877500"/>
      </dsp:txXfrm>
    </dsp:sp>
    <dsp:sp modelId="{BE1DFECD-59C8-45EF-A9D0-9F4380A5E985}">
      <dsp:nvSpPr>
        <dsp:cNvPr id="0" name=""/>
        <dsp:cNvSpPr/>
      </dsp:nvSpPr>
      <dsp:spPr>
        <a:xfrm>
          <a:off x="3409556" y="1113787"/>
          <a:ext cx="927690" cy="927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F488A-DD9E-4F67-839B-59D251FFD267}">
      <dsp:nvSpPr>
        <dsp:cNvPr id="0" name=""/>
        <dsp:cNvSpPr/>
      </dsp:nvSpPr>
      <dsp:spPr>
        <a:xfrm>
          <a:off x="2842634" y="2360050"/>
          <a:ext cx="2061534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aramond" panose="02020404030301010803" pitchFamily="18" charset="0"/>
            </a:rPr>
            <a:t>Manages the </a:t>
          </a:r>
          <a:r>
            <a:rPr lang="en-US" sz="2000" kern="1200" dirty="0" err="1">
              <a:latin typeface="Garamond" panose="02020404030301010803" pitchFamily="18" charset="0"/>
            </a:rPr>
            <a:t>P.o.S.</a:t>
          </a:r>
          <a:r>
            <a:rPr lang="en-US" sz="2000" kern="1200" dirty="0">
              <a:latin typeface="Garamond" panose="02020404030301010803" pitchFamily="18" charset="0"/>
            </a:rPr>
            <a:t> protocol, organizes validators.</a:t>
          </a:r>
        </a:p>
      </dsp:txBody>
      <dsp:txXfrm>
        <a:off x="2842634" y="2360050"/>
        <a:ext cx="2061534" cy="877500"/>
      </dsp:txXfrm>
    </dsp:sp>
    <dsp:sp modelId="{F18EBD4D-6E5D-4CE1-8775-1B2481AD62FD}">
      <dsp:nvSpPr>
        <dsp:cNvPr id="0" name=""/>
        <dsp:cNvSpPr/>
      </dsp:nvSpPr>
      <dsp:spPr>
        <a:xfrm>
          <a:off x="5831859" y="1113787"/>
          <a:ext cx="927690" cy="927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8117E-6925-4AFD-BA0E-70372720C29B}">
      <dsp:nvSpPr>
        <dsp:cNvPr id="0" name=""/>
        <dsp:cNvSpPr/>
      </dsp:nvSpPr>
      <dsp:spPr>
        <a:xfrm>
          <a:off x="5264937" y="2360050"/>
          <a:ext cx="2061534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aramond" panose="02020404030301010803" pitchFamily="18" charset="0"/>
            </a:rPr>
            <a:t>Choses validators</a:t>
          </a:r>
        </a:p>
      </dsp:txBody>
      <dsp:txXfrm>
        <a:off x="5264937" y="2360050"/>
        <a:ext cx="2061534" cy="877500"/>
      </dsp:txXfrm>
    </dsp:sp>
    <dsp:sp modelId="{B413A374-BEBC-4817-A5F8-37873D615DDA}">
      <dsp:nvSpPr>
        <dsp:cNvPr id="0" name=""/>
        <dsp:cNvSpPr/>
      </dsp:nvSpPr>
      <dsp:spPr>
        <a:xfrm>
          <a:off x="8254162" y="1113787"/>
          <a:ext cx="927690" cy="927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D55FD-0F95-479D-B2C7-279A123CF4D7}">
      <dsp:nvSpPr>
        <dsp:cNvPr id="0" name=""/>
        <dsp:cNvSpPr/>
      </dsp:nvSpPr>
      <dsp:spPr>
        <a:xfrm>
          <a:off x="7687240" y="2360050"/>
          <a:ext cx="2061534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aramond" panose="02020404030301010803" pitchFamily="18" charset="0"/>
            </a:rPr>
            <a:t>Composes validation committees </a:t>
          </a:r>
        </a:p>
      </dsp:txBody>
      <dsp:txXfrm>
        <a:off x="7687240" y="2360050"/>
        <a:ext cx="2061534" cy="877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AA9DC-04CA-460E-ADA0-2024A26394CB}">
      <dsp:nvSpPr>
        <dsp:cNvPr id="0" name=""/>
        <dsp:cNvSpPr/>
      </dsp:nvSpPr>
      <dsp:spPr>
        <a:xfrm>
          <a:off x="987253" y="597592"/>
          <a:ext cx="927690" cy="92769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5FC38-C48C-48B2-A3E6-FCEEF5AFCF20}">
      <dsp:nvSpPr>
        <dsp:cNvPr id="0" name=""/>
        <dsp:cNvSpPr/>
      </dsp:nvSpPr>
      <dsp:spPr>
        <a:xfrm>
          <a:off x="420331" y="1998745"/>
          <a:ext cx="2061534" cy="17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aramond" panose="02020404030301010803" pitchFamily="18" charset="0"/>
            </a:rPr>
            <a:t>Each shard represents a separate chain processing its own transactions and smart contracts independently.</a:t>
          </a:r>
        </a:p>
      </dsp:txBody>
      <dsp:txXfrm>
        <a:off x="420331" y="1998745"/>
        <a:ext cx="2061534" cy="1755000"/>
      </dsp:txXfrm>
    </dsp:sp>
    <dsp:sp modelId="{10599144-0A3D-4C52-B52C-05BAEFFBF5FE}">
      <dsp:nvSpPr>
        <dsp:cNvPr id="0" name=""/>
        <dsp:cNvSpPr/>
      </dsp:nvSpPr>
      <dsp:spPr>
        <a:xfrm>
          <a:off x="3409556" y="597592"/>
          <a:ext cx="927690" cy="927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9ECC0-8FAF-4399-9577-2DD51839AA3A}">
      <dsp:nvSpPr>
        <dsp:cNvPr id="0" name=""/>
        <dsp:cNvSpPr/>
      </dsp:nvSpPr>
      <dsp:spPr>
        <a:xfrm>
          <a:off x="2842634" y="1998745"/>
          <a:ext cx="2061534" cy="17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aramond" panose="02020404030301010803" pitchFamily="18" charset="0"/>
            </a:rPr>
            <a:t>Operates in parallel of the beacon chain</a:t>
          </a:r>
        </a:p>
      </dsp:txBody>
      <dsp:txXfrm>
        <a:off x="2842634" y="1998745"/>
        <a:ext cx="2061534" cy="1755000"/>
      </dsp:txXfrm>
    </dsp:sp>
    <dsp:sp modelId="{AD37D062-54A0-4073-9ECC-E62D3C41D494}">
      <dsp:nvSpPr>
        <dsp:cNvPr id="0" name=""/>
        <dsp:cNvSpPr/>
      </dsp:nvSpPr>
      <dsp:spPr>
        <a:xfrm>
          <a:off x="5831859" y="597592"/>
          <a:ext cx="927690" cy="927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2409A-2DBA-4D67-8B7A-77BB7B244FD7}">
      <dsp:nvSpPr>
        <dsp:cNvPr id="0" name=""/>
        <dsp:cNvSpPr/>
      </dsp:nvSpPr>
      <dsp:spPr>
        <a:xfrm>
          <a:off x="5264937" y="1998745"/>
          <a:ext cx="2061534" cy="17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aramond" panose="02020404030301010803" pitchFamily="18" charset="0"/>
            </a:rPr>
            <a:t>Periodically submits a summary of their state (crosslink), to the Beacon Chain</a:t>
          </a:r>
        </a:p>
      </dsp:txBody>
      <dsp:txXfrm>
        <a:off x="5264937" y="1998745"/>
        <a:ext cx="2061534" cy="1755000"/>
      </dsp:txXfrm>
    </dsp:sp>
    <dsp:sp modelId="{7775E0B8-5159-49D4-A4C3-C69392918C15}">
      <dsp:nvSpPr>
        <dsp:cNvPr id="0" name=""/>
        <dsp:cNvSpPr/>
      </dsp:nvSpPr>
      <dsp:spPr>
        <a:xfrm>
          <a:off x="8254162" y="597592"/>
          <a:ext cx="927690" cy="927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2D4C5-4B76-42BF-80E0-DC9E356B0FE9}">
      <dsp:nvSpPr>
        <dsp:cNvPr id="0" name=""/>
        <dsp:cNvSpPr/>
      </dsp:nvSpPr>
      <dsp:spPr>
        <a:xfrm>
          <a:off x="7687240" y="1998745"/>
          <a:ext cx="2061534" cy="17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aramond" panose="02020404030301010803" pitchFamily="18" charset="0"/>
            </a:rPr>
            <a:t>Ultimately reducing network congestion</a:t>
          </a:r>
        </a:p>
      </dsp:txBody>
      <dsp:txXfrm>
        <a:off x="7687240" y="1998745"/>
        <a:ext cx="2061534" cy="1755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AA9DC-04CA-460E-ADA0-2024A26394CB}">
      <dsp:nvSpPr>
        <dsp:cNvPr id="0" name=""/>
        <dsp:cNvSpPr/>
      </dsp:nvSpPr>
      <dsp:spPr>
        <a:xfrm>
          <a:off x="987253" y="957437"/>
          <a:ext cx="927690" cy="927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5FC38-C48C-48B2-A3E6-FCEEF5AFCF20}">
      <dsp:nvSpPr>
        <dsp:cNvPr id="0" name=""/>
        <dsp:cNvSpPr/>
      </dsp:nvSpPr>
      <dsp:spPr>
        <a:xfrm>
          <a:off x="420331" y="2250750"/>
          <a:ext cx="2061534" cy="1143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aramond" panose="02020404030301010803" pitchFamily="18" charset="0"/>
            </a:rPr>
            <a:t>Validator behavior can be influenced by bribes</a:t>
          </a:r>
        </a:p>
      </dsp:txBody>
      <dsp:txXfrm>
        <a:off x="420331" y="2250750"/>
        <a:ext cx="2061534" cy="1143149"/>
      </dsp:txXfrm>
    </dsp:sp>
    <dsp:sp modelId="{10599144-0A3D-4C52-B52C-05BAEFFBF5FE}">
      <dsp:nvSpPr>
        <dsp:cNvPr id="0" name=""/>
        <dsp:cNvSpPr/>
      </dsp:nvSpPr>
      <dsp:spPr>
        <a:xfrm>
          <a:off x="3409556" y="957437"/>
          <a:ext cx="927690" cy="927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9ECC0-8FAF-4399-9577-2DD51839AA3A}">
      <dsp:nvSpPr>
        <dsp:cNvPr id="0" name=""/>
        <dsp:cNvSpPr/>
      </dsp:nvSpPr>
      <dsp:spPr>
        <a:xfrm>
          <a:off x="2842634" y="2250750"/>
          <a:ext cx="2061534" cy="1143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aramond" panose="02020404030301010803" pitchFamily="18" charset="0"/>
            </a:rPr>
            <a:t>Does not revolve around a particular technical vulnerability</a:t>
          </a:r>
        </a:p>
      </dsp:txBody>
      <dsp:txXfrm>
        <a:off x="2842634" y="2250750"/>
        <a:ext cx="2061534" cy="1143149"/>
      </dsp:txXfrm>
    </dsp:sp>
    <dsp:sp modelId="{AD37D062-54A0-4073-9ECC-E62D3C41D494}">
      <dsp:nvSpPr>
        <dsp:cNvPr id="0" name=""/>
        <dsp:cNvSpPr/>
      </dsp:nvSpPr>
      <dsp:spPr>
        <a:xfrm>
          <a:off x="5831859" y="957437"/>
          <a:ext cx="927690" cy="927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2409A-2DBA-4D67-8B7A-77BB7B244FD7}">
      <dsp:nvSpPr>
        <dsp:cNvPr id="0" name=""/>
        <dsp:cNvSpPr/>
      </dsp:nvSpPr>
      <dsp:spPr>
        <a:xfrm>
          <a:off x="5264937" y="2250750"/>
          <a:ext cx="2061534" cy="1143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aramond" panose="02020404030301010803" pitchFamily="18" charset="0"/>
            </a:rPr>
            <a:t>Centralization risk</a:t>
          </a:r>
        </a:p>
      </dsp:txBody>
      <dsp:txXfrm>
        <a:off x="5264937" y="2250750"/>
        <a:ext cx="2061534" cy="1143149"/>
      </dsp:txXfrm>
    </dsp:sp>
    <dsp:sp modelId="{7775E0B8-5159-49D4-A4C3-C69392918C15}">
      <dsp:nvSpPr>
        <dsp:cNvPr id="0" name=""/>
        <dsp:cNvSpPr/>
      </dsp:nvSpPr>
      <dsp:spPr>
        <a:xfrm>
          <a:off x="8254162" y="957437"/>
          <a:ext cx="927690" cy="927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2D4C5-4B76-42BF-80E0-DC9E356B0FE9}">
      <dsp:nvSpPr>
        <dsp:cNvPr id="0" name=""/>
        <dsp:cNvSpPr/>
      </dsp:nvSpPr>
      <dsp:spPr>
        <a:xfrm>
          <a:off x="7687240" y="2250750"/>
          <a:ext cx="2061534" cy="1143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aramond" panose="02020404030301010803" pitchFamily="18" charset="0"/>
            </a:rPr>
            <a:t>Trust in blockchain heavily impacted</a:t>
          </a:r>
        </a:p>
      </dsp:txBody>
      <dsp:txXfrm>
        <a:off x="7687240" y="2250750"/>
        <a:ext cx="2061534" cy="11431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7B507-0C7C-4410-9E3C-63FA8A576BB5}">
      <dsp:nvSpPr>
        <dsp:cNvPr id="0" name=""/>
        <dsp:cNvSpPr/>
      </dsp:nvSpPr>
      <dsp:spPr>
        <a:xfrm>
          <a:off x="1099959" y="998727"/>
          <a:ext cx="1280762" cy="12807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EF3AF-7DB4-4A07-9075-F3011FA8BAEA}">
      <dsp:nvSpPr>
        <dsp:cNvPr id="0" name=""/>
        <dsp:cNvSpPr/>
      </dsp:nvSpPr>
      <dsp:spPr>
        <a:xfrm>
          <a:off x="317271" y="2632610"/>
          <a:ext cx="28461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Garamond" panose="02020404030301010803" pitchFamily="18" charset="0"/>
            </a:rPr>
            <a:t>Stake Centralization</a:t>
          </a:r>
        </a:p>
      </dsp:txBody>
      <dsp:txXfrm>
        <a:off x="317271" y="2632610"/>
        <a:ext cx="2846138" cy="720000"/>
      </dsp:txXfrm>
    </dsp:sp>
    <dsp:sp modelId="{536B237B-B305-4C65-AF81-A165306BA5B6}">
      <dsp:nvSpPr>
        <dsp:cNvPr id="0" name=""/>
        <dsp:cNvSpPr/>
      </dsp:nvSpPr>
      <dsp:spPr>
        <a:xfrm>
          <a:off x="4444171" y="998727"/>
          <a:ext cx="1280762" cy="12807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30A16-0396-40AE-A7C7-3CCADC8D9C92}">
      <dsp:nvSpPr>
        <dsp:cNvPr id="0" name=""/>
        <dsp:cNvSpPr/>
      </dsp:nvSpPr>
      <dsp:spPr>
        <a:xfrm>
          <a:off x="3661483" y="2632610"/>
          <a:ext cx="28461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Garamond" panose="02020404030301010803" pitchFamily="18" charset="0"/>
            </a:rPr>
            <a:t>Validator Collusion</a:t>
          </a:r>
        </a:p>
      </dsp:txBody>
      <dsp:txXfrm>
        <a:off x="3661483" y="2632610"/>
        <a:ext cx="2846138" cy="720000"/>
      </dsp:txXfrm>
    </dsp:sp>
    <dsp:sp modelId="{FFBEDF65-1749-4814-804D-9B7890FEACE0}">
      <dsp:nvSpPr>
        <dsp:cNvPr id="0" name=""/>
        <dsp:cNvSpPr/>
      </dsp:nvSpPr>
      <dsp:spPr>
        <a:xfrm>
          <a:off x="7788384" y="998727"/>
          <a:ext cx="1280762" cy="12807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2188A-FF18-41D2-8F92-289871FA3087}">
      <dsp:nvSpPr>
        <dsp:cNvPr id="0" name=""/>
        <dsp:cNvSpPr/>
      </dsp:nvSpPr>
      <dsp:spPr>
        <a:xfrm>
          <a:off x="7005696" y="2632610"/>
          <a:ext cx="28461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aramond" panose="02020404030301010803" pitchFamily="18" charset="0"/>
            </a:rPr>
            <a:t>Software specific risks</a:t>
          </a:r>
        </a:p>
      </dsp:txBody>
      <dsp:txXfrm>
        <a:off x="7005696" y="2632610"/>
        <a:ext cx="2846138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A4F94-044A-48AB-9CB9-6B69D5777AF8}">
      <dsp:nvSpPr>
        <dsp:cNvPr id="0" name=""/>
        <dsp:cNvSpPr/>
      </dsp:nvSpPr>
      <dsp:spPr>
        <a:xfrm>
          <a:off x="1574553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688F8-0BBC-432A-B186-F4A0B8958D2C}">
      <dsp:nvSpPr>
        <dsp:cNvPr id="0" name=""/>
        <dsp:cNvSpPr/>
      </dsp:nvSpPr>
      <dsp:spPr>
        <a:xfrm>
          <a:off x="386553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Garamond" panose="02020404030301010803" pitchFamily="18" charset="0"/>
            </a:rPr>
            <a:t>Slashing, </a:t>
          </a:r>
          <a:r>
            <a:rPr lang="en-US" sz="2000" kern="1200">
              <a:latin typeface="Garamond" panose="02020404030301010803" pitchFamily="18" charset="0"/>
            </a:rPr>
            <a:t>penalizing validators showing malicious behavior</a:t>
          </a:r>
        </a:p>
      </dsp:txBody>
      <dsp:txXfrm>
        <a:off x="386553" y="3022743"/>
        <a:ext cx="4320000" cy="720000"/>
      </dsp:txXfrm>
    </dsp:sp>
    <dsp:sp modelId="{649CFCC2-F278-4ED3-80C8-5A1B2C3AD34B}">
      <dsp:nvSpPr>
        <dsp:cNvPr id="0" name=""/>
        <dsp:cNvSpPr/>
      </dsp:nvSpPr>
      <dsp:spPr>
        <a:xfrm>
          <a:off x="6650553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4D8D4-2DE8-4AC5-8E68-F6362752AD78}">
      <dsp:nvSpPr>
        <dsp:cNvPr id="0" name=""/>
        <dsp:cNvSpPr/>
      </dsp:nvSpPr>
      <dsp:spPr>
        <a:xfrm>
          <a:off x="5462553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Garamond" panose="02020404030301010803" pitchFamily="18" charset="0"/>
            </a:rPr>
            <a:t>Implementing </a:t>
          </a:r>
          <a:r>
            <a:rPr lang="en-US" sz="2000" b="1" kern="1200">
              <a:latin typeface="Garamond" panose="02020404030301010803" pitchFamily="18" charset="0"/>
            </a:rPr>
            <a:t>checkpoints</a:t>
          </a:r>
          <a:r>
            <a:rPr lang="en-US" sz="2000" kern="1200">
              <a:latin typeface="Garamond" panose="02020404030301010803" pitchFamily="18" charset="0"/>
            </a:rPr>
            <a:t>, forcing validators to commit to a fork</a:t>
          </a:r>
        </a:p>
      </dsp:txBody>
      <dsp:txXfrm>
        <a:off x="5462553" y="3022743"/>
        <a:ext cx="432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C9CBE-EEEC-44E5-84F3-DF7CD9B9DB49}">
      <dsp:nvSpPr>
        <dsp:cNvPr id="0" name=""/>
        <dsp:cNvSpPr/>
      </dsp:nvSpPr>
      <dsp:spPr>
        <a:xfrm>
          <a:off x="1574553" y="51594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3F5F1-CB74-4062-A58C-9FBED3B36A3D}">
      <dsp:nvSpPr>
        <dsp:cNvPr id="0" name=""/>
        <dsp:cNvSpPr/>
      </dsp:nvSpPr>
      <dsp:spPr>
        <a:xfrm>
          <a:off x="386553" y="2957888"/>
          <a:ext cx="432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Garamond" panose="02020404030301010803" pitchFamily="18" charset="0"/>
            </a:rPr>
            <a:t>Key evolving cryptography </a:t>
          </a:r>
          <a:r>
            <a:rPr lang="en-US" sz="2000" kern="1200">
              <a:latin typeface="Garamond" panose="02020404030301010803" pitchFamily="18" charset="0"/>
            </a:rPr>
            <a:t>(KEC), periodically changing private keys by design.</a:t>
          </a:r>
        </a:p>
      </dsp:txBody>
      <dsp:txXfrm>
        <a:off x="386553" y="2957888"/>
        <a:ext cx="4320000" cy="877500"/>
      </dsp:txXfrm>
    </dsp:sp>
    <dsp:sp modelId="{8CB7E61B-F134-4FDD-A6CF-46D4E190E67E}">
      <dsp:nvSpPr>
        <dsp:cNvPr id="0" name=""/>
        <dsp:cNvSpPr/>
      </dsp:nvSpPr>
      <dsp:spPr>
        <a:xfrm>
          <a:off x="6650553" y="51594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193EC-38B5-487B-A40B-848FC9F6374F}">
      <dsp:nvSpPr>
        <dsp:cNvPr id="0" name=""/>
        <dsp:cNvSpPr/>
      </dsp:nvSpPr>
      <dsp:spPr>
        <a:xfrm>
          <a:off x="5462553" y="2957888"/>
          <a:ext cx="432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Garamond" panose="02020404030301010803" pitchFamily="18" charset="0"/>
            </a:rPr>
            <a:t>Weak subjectivity mechanism</a:t>
          </a:r>
          <a:r>
            <a:rPr lang="en-US" sz="2000" kern="1200">
              <a:latin typeface="Garamond" panose="02020404030301010803" pitchFamily="18" charset="0"/>
            </a:rPr>
            <a:t>, involving trustworthy sources to determine correct blockchain history</a:t>
          </a:r>
        </a:p>
      </dsp:txBody>
      <dsp:txXfrm>
        <a:off x="5462553" y="2957888"/>
        <a:ext cx="4320000" cy="8775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51346-E028-4AD7-8A98-B4804BE18E81}">
      <dsp:nvSpPr>
        <dsp:cNvPr id="0" name=""/>
        <dsp:cNvSpPr/>
      </dsp:nvSpPr>
      <dsp:spPr>
        <a:xfrm>
          <a:off x="1574553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CDE56-EE30-4E3E-98A5-E7C43FF6B499}">
      <dsp:nvSpPr>
        <dsp:cNvPr id="0" name=""/>
        <dsp:cNvSpPr/>
      </dsp:nvSpPr>
      <dsp:spPr>
        <a:xfrm>
          <a:off x="386553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aramond" panose="02020404030301010803" pitchFamily="18" charset="0"/>
            </a:rPr>
            <a:t>Enhancing validator accountability and transparency</a:t>
          </a:r>
        </a:p>
      </dsp:txBody>
      <dsp:txXfrm>
        <a:off x="386553" y="3022743"/>
        <a:ext cx="4320000" cy="720000"/>
      </dsp:txXfrm>
    </dsp:sp>
    <dsp:sp modelId="{2A9F7B57-B5A6-4DB3-8407-A5B8D93FB2B0}">
      <dsp:nvSpPr>
        <dsp:cNvPr id="0" name=""/>
        <dsp:cNvSpPr/>
      </dsp:nvSpPr>
      <dsp:spPr>
        <a:xfrm>
          <a:off x="6650553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33EDC-9A34-4034-93F4-2D34D21BB01A}">
      <dsp:nvSpPr>
        <dsp:cNvPr id="0" name=""/>
        <dsp:cNvSpPr/>
      </dsp:nvSpPr>
      <dsp:spPr>
        <a:xfrm>
          <a:off x="5462553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Garamond" panose="02020404030301010803" pitchFamily="18" charset="0"/>
            </a:rPr>
            <a:t>Decentralizing staking pools (hence decentralizing power and influence)</a:t>
          </a:r>
        </a:p>
      </dsp:txBody>
      <dsp:txXfrm>
        <a:off x="5462553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08BF2-82B9-4992-A8AC-80AD2FBC2A59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664A1-53B4-4422-BD9C-CCC64C293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71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6C98-4898-484F-9C22-349A1123FE98}" type="datetime1">
              <a:rPr lang="fr-FR" smtClean="0"/>
              <a:t>25/05/2024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EBFC-50E9-445C-A7E9-E146AF536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59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928E-826B-4A51-A1F1-30DEFDD69556}" type="datetime1">
              <a:rPr lang="fr-FR" smtClean="0"/>
              <a:t>25/05/2024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EBFC-50E9-445C-A7E9-E146AF536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31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E9BE-EFEC-4997-9B4B-9CBA2FD598D4}" type="datetime1">
              <a:rPr lang="fr-FR" smtClean="0"/>
              <a:t>25/05/2024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EBFC-50E9-445C-A7E9-E146AF536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90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0905-FD1A-4988-B11B-012DCE4ACD03}" type="datetime1">
              <a:rPr lang="fr-FR" smtClean="0"/>
              <a:t>25/05/2024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EBFC-50E9-445C-A7E9-E146AF536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30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EC7E-4408-47BD-BC8D-A555C2E14707}" type="datetime1">
              <a:rPr lang="fr-FR" smtClean="0"/>
              <a:t>25/05/2024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EBFC-50E9-445C-A7E9-E146AF536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1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89BB-EF24-4ED0-A194-692AEFD0CD85}" type="datetime1">
              <a:rPr lang="fr-FR" smtClean="0"/>
              <a:t>25/05/2024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EBFC-50E9-445C-A7E9-E146AF536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28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5DE7-F4FB-45FB-9E64-B73A6C1E7CB6}" type="datetime1">
              <a:rPr lang="fr-FR" smtClean="0"/>
              <a:t>25/05/2024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EBFC-50E9-445C-A7E9-E146AF536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44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B181-D3B8-46FE-A4F4-34F4376DAF4C}" type="datetime1">
              <a:rPr lang="fr-FR" smtClean="0"/>
              <a:t>25/05/2024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EBFC-50E9-445C-A7E9-E146AF536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51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9EBD-2F87-4657-A27F-D6786DF398F7}" type="datetime1">
              <a:rPr lang="fr-FR" smtClean="0"/>
              <a:t>25/05/2024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EBFC-50E9-445C-A7E9-E146AF536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07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EE6D-3558-4427-9655-403E90B0E9C7}" type="datetime1">
              <a:rPr lang="fr-FR" smtClean="0"/>
              <a:t>25/05/2024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EBFC-50E9-445C-A7E9-E146AF536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40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A5EC-3EB1-4F92-BC08-4F731A375E53}" type="datetime1">
              <a:rPr lang="fr-FR" smtClean="0"/>
              <a:t>25/05/2024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EBFC-50E9-445C-A7E9-E146AF536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1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AB784-0530-4E78-BC7C-B8326189A3B8}" type="datetime1">
              <a:rPr lang="fr-FR" smtClean="0"/>
              <a:t>25/05/2024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CEBFC-50E9-445C-A7E9-E146AF536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44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DA3CB1-1220-403F-A839-FDC9FBBE4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166" y="1122363"/>
            <a:ext cx="10929668" cy="2387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ill Sans MT Condensed" panose="020B0506020104020203" pitchFamily="34" charset="0"/>
                <a:cs typeface="Helvetica" panose="020B0604020202020204" pitchFamily="34" charset="0"/>
              </a:rPr>
              <a:t>Understanding Proof-of-Stake and its Security</a:t>
            </a:r>
            <a:br>
              <a:rPr lang="en-US" sz="5400" dirty="0">
                <a:latin typeface="Gill Sans MT Condensed" panose="020B0506020104020203" pitchFamily="34" charset="0"/>
                <a:cs typeface="Helvetica" panose="020B0604020202020204" pitchFamily="34" charset="0"/>
              </a:rPr>
            </a:br>
            <a:r>
              <a:rPr lang="en-US" sz="5400" dirty="0">
                <a:latin typeface="Gill Sans MT Condensed" panose="020B0506020104020203" pitchFamily="34" charset="0"/>
                <a:cs typeface="Helvetica" panose="020B0604020202020204" pitchFamily="34" charset="0"/>
              </a:rPr>
              <a:t>Implications through the Example of Ethereum 2.0</a:t>
            </a:r>
            <a:endParaRPr lang="fr-FR" sz="5400" dirty="0">
              <a:latin typeface="Gill Sans MT Condensed" panose="020B0506020104020203" pitchFamily="34" charset="0"/>
              <a:cs typeface="Helvetica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63FAEA-79A6-42B7-A35E-3EBA82E12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7308"/>
            <a:ext cx="9144000" cy="1200492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Advanced Security – Semester Project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7124D2A-6794-4DAC-A6AE-7DB5E55EC343}"/>
              </a:ext>
            </a:extLst>
          </p:cNvPr>
          <p:cNvSpPr txBox="1"/>
          <p:nvPr/>
        </p:nvSpPr>
        <p:spPr>
          <a:xfrm>
            <a:off x="0" y="6471981"/>
            <a:ext cx="2502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Garamond" panose="02000506080000020004" pitchFamily="2" charset="0"/>
              </a:rPr>
              <a:t>14X040 - Advanced Security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1911995-7C63-4050-9226-E920080D37EA}"/>
              </a:ext>
            </a:extLst>
          </p:cNvPr>
          <p:cNvSpPr txBox="1"/>
          <p:nvPr/>
        </p:nvSpPr>
        <p:spPr>
          <a:xfrm>
            <a:off x="9277811" y="6471981"/>
            <a:ext cx="2780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Garamond" panose="02000506080000020004" pitchFamily="2" charset="0"/>
              </a:rPr>
              <a:t>Dany A. Darghouth – May 2024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45749A0-F610-4504-8AC0-A0A97515115C}"/>
              </a:ext>
            </a:extLst>
          </p:cNvPr>
          <p:cNvCxnSpPr/>
          <p:nvPr/>
        </p:nvCxnSpPr>
        <p:spPr>
          <a:xfrm>
            <a:off x="2343492" y="3805437"/>
            <a:ext cx="7539694" cy="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746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070E1-2507-4858-BF5E-43E3EA96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9045"/>
          </a:xfrm>
        </p:spPr>
        <p:txBody>
          <a:bodyPr>
            <a:noAutofit/>
          </a:bodyPr>
          <a:lstStyle/>
          <a:p>
            <a:r>
              <a:rPr lang="fr-FR" sz="3200" dirty="0">
                <a:latin typeface="Gill Sans MT Condensed" panose="020B0506020104020203" pitchFamily="34" charset="0"/>
              </a:rPr>
              <a:t>PROOF OF STAKE	            				           IN SUMMARY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C4F6D0-3022-4A45-9E92-1010A623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457" y="6372776"/>
            <a:ext cx="2743200" cy="365125"/>
          </a:xfrm>
        </p:spPr>
        <p:txBody>
          <a:bodyPr/>
          <a:lstStyle/>
          <a:p>
            <a:fld id="{D41CEBFC-50E9-445C-A7E9-E146AF536C13}" type="slidenum">
              <a:rPr lang="fr-FR" sz="1400" smtClean="0">
                <a:latin typeface="Apple Garamond" panose="02000506080000020004" pitchFamily="2" charset="0"/>
              </a:rPr>
              <a:t>10</a:t>
            </a:fld>
            <a:endParaRPr lang="fr-FR" dirty="0">
              <a:latin typeface="Apple Garamond" panose="020005060800000200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9B8B25E-8A4A-491D-8EC5-0B0750A88505}"/>
              </a:ext>
            </a:extLst>
          </p:cNvPr>
          <p:cNvCxnSpPr>
            <a:cxnSpLocks/>
          </p:cNvCxnSpPr>
          <p:nvPr/>
        </p:nvCxnSpPr>
        <p:spPr>
          <a:xfrm>
            <a:off x="860311" y="854170"/>
            <a:ext cx="10471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 descr="Une image contenant capture d’écran, obscurité, noir&#10;&#10;Description générée automatiquement">
            <a:extLst>
              <a:ext uri="{FF2B5EF4-FFF2-40B4-BE49-F238E27FC236}">
                <a16:creationId xmlns:a16="http://schemas.microsoft.com/office/drawing/2014/main" id="{788D885F-B8D6-4DD4-5BB7-E0AD52B4A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19" y="1082026"/>
            <a:ext cx="6811561" cy="556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7F6E90E1-3932-D4B5-868E-90F049D8521C}"/>
              </a:ext>
            </a:extLst>
          </p:cNvPr>
          <p:cNvGrpSpPr/>
          <p:nvPr/>
        </p:nvGrpSpPr>
        <p:grpSpPr>
          <a:xfrm>
            <a:off x="860311" y="1880123"/>
            <a:ext cx="3044004" cy="1372946"/>
            <a:chOff x="720146" y="1353652"/>
            <a:chExt cx="3044004" cy="1372946"/>
          </a:xfrm>
        </p:grpSpPr>
        <p:sp>
          <p:nvSpPr>
            <p:cNvPr id="13" name="Rectangle 12" descr="Batterie en charge avec un remplissage uni">
              <a:extLst>
                <a:ext uri="{FF2B5EF4-FFF2-40B4-BE49-F238E27FC236}">
                  <a16:creationId xmlns:a16="http://schemas.microsoft.com/office/drawing/2014/main" id="{DD90D14A-0F60-942A-A764-EADAE774E7B1}"/>
                </a:ext>
              </a:extLst>
            </p:cNvPr>
            <p:cNvSpPr/>
            <p:nvPr/>
          </p:nvSpPr>
          <p:spPr>
            <a:xfrm>
              <a:off x="1802712" y="1353652"/>
              <a:ext cx="878872" cy="878872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9BED1F1E-7D7F-0160-434C-84378D73C016}"/>
                </a:ext>
              </a:extLst>
            </p:cNvPr>
            <p:cNvSpPr/>
            <p:nvPr/>
          </p:nvSpPr>
          <p:spPr>
            <a:xfrm>
              <a:off x="720146" y="2325174"/>
              <a:ext cx="3044004" cy="401424"/>
            </a:xfrm>
            <a:custGeom>
              <a:avLst/>
              <a:gdLst>
                <a:gd name="connsiteX0" fmla="*/ 0 w 3044004"/>
                <a:gd name="connsiteY0" fmla="*/ 0 h 401424"/>
                <a:gd name="connsiteX1" fmla="*/ 3044004 w 3044004"/>
                <a:gd name="connsiteY1" fmla="*/ 0 h 401424"/>
                <a:gd name="connsiteX2" fmla="*/ 3044004 w 3044004"/>
                <a:gd name="connsiteY2" fmla="*/ 401424 h 401424"/>
                <a:gd name="connsiteX3" fmla="*/ 0 w 3044004"/>
                <a:gd name="connsiteY3" fmla="*/ 401424 h 401424"/>
                <a:gd name="connsiteX4" fmla="*/ 0 w 3044004"/>
                <a:gd name="connsiteY4" fmla="*/ 0 h 40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04" h="401424">
                  <a:moveTo>
                    <a:pt x="0" y="0"/>
                  </a:moveTo>
                  <a:lnTo>
                    <a:pt x="3044004" y="0"/>
                  </a:lnTo>
                  <a:lnTo>
                    <a:pt x="3044004" y="401424"/>
                  </a:lnTo>
                  <a:lnTo>
                    <a:pt x="0" y="4014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latin typeface="Garamond" panose="02020404030301010803" pitchFamily="18" charset="0"/>
                </a:rPr>
                <a:t>More energy </a:t>
              </a:r>
              <a:r>
                <a:rPr lang="en-US" sz="1800" kern="1200" dirty="0">
                  <a:latin typeface="Garamond" panose="02020404030301010803" pitchFamily="18" charset="0"/>
                </a:rPr>
                <a:t>(and therefore cost) </a:t>
              </a:r>
              <a:r>
                <a:rPr lang="en-US" sz="1800" b="1" kern="1200" dirty="0">
                  <a:latin typeface="Garamond" panose="02020404030301010803" pitchFamily="18" charset="0"/>
                </a:rPr>
                <a:t>efficient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821E3305-ECF2-7796-F546-E960B7C35B2C}"/>
              </a:ext>
            </a:extLst>
          </p:cNvPr>
          <p:cNvGrpSpPr/>
          <p:nvPr/>
        </p:nvGrpSpPr>
        <p:grpSpPr>
          <a:xfrm>
            <a:off x="4203085" y="1912265"/>
            <a:ext cx="3785830" cy="1344176"/>
            <a:chOff x="4190210" y="1382422"/>
            <a:chExt cx="3785830" cy="1344176"/>
          </a:xfrm>
        </p:grpSpPr>
        <p:sp>
          <p:nvSpPr>
            <p:cNvPr id="15" name="Rectangle 14" descr="Cycle avec des personnes avec un remplissage uni">
              <a:extLst>
                <a:ext uri="{FF2B5EF4-FFF2-40B4-BE49-F238E27FC236}">
                  <a16:creationId xmlns:a16="http://schemas.microsoft.com/office/drawing/2014/main" id="{A3C41960-E148-69C3-7336-EF76C803E14E}"/>
                </a:ext>
              </a:extLst>
            </p:cNvPr>
            <p:cNvSpPr/>
            <p:nvPr/>
          </p:nvSpPr>
          <p:spPr>
            <a:xfrm>
              <a:off x="5643689" y="1382422"/>
              <a:ext cx="878872" cy="878872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ED638F39-815D-2DB3-4B58-10780E5F5B59}"/>
                </a:ext>
              </a:extLst>
            </p:cNvPr>
            <p:cNvSpPr/>
            <p:nvPr/>
          </p:nvSpPr>
          <p:spPr>
            <a:xfrm>
              <a:off x="4190210" y="2325174"/>
              <a:ext cx="3785830" cy="401424"/>
            </a:xfrm>
            <a:custGeom>
              <a:avLst/>
              <a:gdLst>
                <a:gd name="connsiteX0" fmla="*/ 0 w 3785830"/>
                <a:gd name="connsiteY0" fmla="*/ 0 h 401424"/>
                <a:gd name="connsiteX1" fmla="*/ 3785830 w 3785830"/>
                <a:gd name="connsiteY1" fmla="*/ 0 h 401424"/>
                <a:gd name="connsiteX2" fmla="*/ 3785830 w 3785830"/>
                <a:gd name="connsiteY2" fmla="*/ 401424 h 401424"/>
                <a:gd name="connsiteX3" fmla="*/ 0 w 3785830"/>
                <a:gd name="connsiteY3" fmla="*/ 401424 h 401424"/>
                <a:gd name="connsiteX4" fmla="*/ 0 w 3785830"/>
                <a:gd name="connsiteY4" fmla="*/ 0 h 40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5830" h="401424">
                  <a:moveTo>
                    <a:pt x="0" y="0"/>
                  </a:moveTo>
                  <a:lnTo>
                    <a:pt x="3785830" y="0"/>
                  </a:lnTo>
                  <a:lnTo>
                    <a:pt x="3785830" y="401424"/>
                  </a:lnTo>
                  <a:lnTo>
                    <a:pt x="0" y="4014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latin typeface="Garamond" panose="02020404030301010803" pitchFamily="18" charset="0"/>
                </a:rPr>
                <a:t>Significantly </a:t>
              </a:r>
              <a:r>
                <a:rPr lang="en-US" sz="1800" b="1" kern="1200" dirty="0">
                  <a:latin typeface="Garamond" panose="02020404030301010803" pitchFamily="18" charset="0"/>
                </a:rPr>
                <a:t>reduced centralization risk </a:t>
              </a:r>
              <a:r>
                <a:rPr lang="en-US" sz="1800" kern="1200" dirty="0">
                  <a:latin typeface="Garamond" panose="02020404030301010803" pitchFamily="18" charset="0"/>
                </a:rPr>
                <a:t>(bias at most)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0EB0AAA8-8135-0A72-82F9-7C82DF3C9020}"/>
              </a:ext>
            </a:extLst>
          </p:cNvPr>
          <p:cNvGrpSpPr/>
          <p:nvPr/>
        </p:nvGrpSpPr>
        <p:grpSpPr>
          <a:xfrm>
            <a:off x="8845037" y="1886263"/>
            <a:ext cx="2481581" cy="1374719"/>
            <a:chOff x="8990272" y="1351879"/>
            <a:chExt cx="2481581" cy="1374719"/>
          </a:xfrm>
        </p:grpSpPr>
        <p:sp>
          <p:nvSpPr>
            <p:cNvPr id="17" name="Rectangle 16" descr="Poignée de main avec un remplissage uni">
              <a:extLst>
                <a:ext uri="{FF2B5EF4-FFF2-40B4-BE49-F238E27FC236}">
                  <a16:creationId xmlns:a16="http://schemas.microsoft.com/office/drawing/2014/main" id="{A6A1CB4D-93A3-EAF2-E532-1FA68D7AA2A6}"/>
                </a:ext>
              </a:extLst>
            </p:cNvPr>
            <p:cNvSpPr/>
            <p:nvPr/>
          </p:nvSpPr>
          <p:spPr>
            <a:xfrm>
              <a:off x="9791626" y="1351879"/>
              <a:ext cx="878872" cy="878872"/>
            </a:xfrm>
            <a:prstGeom prst="rect">
              <a:avLst/>
            </a:pr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0C2E1DD8-3A33-94A5-F09D-664237AE5543}"/>
                </a:ext>
              </a:extLst>
            </p:cNvPr>
            <p:cNvSpPr/>
            <p:nvPr/>
          </p:nvSpPr>
          <p:spPr>
            <a:xfrm>
              <a:off x="8990272" y="2325174"/>
              <a:ext cx="2481581" cy="401424"/>
            </a:xfrm>
            <a:custGeom>
              <a:avLst/>
              <a:gdLst>
                <a:gd name="connsiteX0" fmla="*/ 0 w 2481581"/>
                <a:gd name="connsiteY0" fmla="*/ 0 h 401424"/>
                <a:gd name="connsiteX1" fmla="*/ 2481581 w 2481581"/>
                <a:gd name="connsiteY1" fmla="*/ 0 h 401424"/>
                <a:gd name="connsiteX2" fmla="*/ 2481581 w 2481581"/>
                <a:gd name="connsiteY2" fmla="*/ 401424 h 401424"/>
                <a:gd name="connsiteX3" fmla="*/ 0 w 2481581"/>
                <a:gd name="connsiteY3" fmla="*/ 401424 h 401424"/>
                <a:gd name="connsiteX4" fmla="*/ 0 w 2481581"/>
                <a:gd name="connsiteY4" fmla="*/ 0 h 40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1581" h="401424">
                  <a:moveTo>
                    <a:pt x="0" y="0"/>
                  </a:moveTo>
                  <a:lnTo>
                    <a:pt x="2481581" y="0"/>
                  </a:lnTo>
                  <a:lnTo>
                    <a:pt x="2481581" y="401424"/>
                  </a:lnTo>
                  <a:lnTo>
                    <a:pt x="0" y="4014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latin typeface="Garamond" panose="02020404030301010803" pitchFamily="18" charset="0"/>
                </a:rPr>
                <a:t>Lower entry barrier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2D13281-F568-B771-42D0-E13D030CBA61}"/>
              </a:ext>
            </a:extLst>
          </p:cNvPr>
          <p:cNvGrpSpPr/>
          <p:nvPr/>
        </p:nvGrpSpPr>
        <p:grpSpPr>
          <a:xfrm>
            <a:off x="1110371" y="4138673"/>
            <a:ext cx="4985629" cy="1225007"/>
            <a:chOff x="1200293" y="3276251"/>
            <a:chExt cx="4985629" cy="1225007"/>
          </a:xfrm>
        </p:grpSpPr>
        <p:sp>
          <p:nvSpPr>
            <p:cNvPr id="19" name="Rectangle 18" descr="Jauge avec un remplissage uni">
              <a:extLst>
                <a:ext uri="{FF2B5EF4-FFF2-40B4-BE49-F238E27FC236}">
                  <a16:creationId xmlns:a16="http://schemas.microsoft.com/office/drawing/2014/main" id="{B1BFF57B-A1F0-D2A8-6BB6-13C5196504EA}"/>
                </a:ext>
              </a:extLst>
            </p:cNvPr>
            <p:cNvSpPr/>
            <p:nvPr/>
          </p:nvSpPr>
          <p:spPr>
            <a:xfrm>
              <a:off x="3253671" y="3276251"/>
              <a:ext cx="878872" cy="878872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F896EC9D-2ACA-028D-5516-DE71D4F82F88}"/>
                </a:ext>
              </a:extLst>
            </p:cNvPr>
            <p:cNvSpPr/>
            <p:nvPr/>
          </p:nvSpPr>
          <p:spPr>
            <a:xfrm>
              <a:off x="1200293" y="4263523"/>
              <a:ext cx="4985629" cy="237735"/>
            </a:xfrm>
            <a:custGeom>
              <a:avLst/>
              <a:gdLst>
                <a:gd name="connsiteX0" fmla="*/ 0 w 4985629"/>
                <a:gd name="connsiteY0" fmla="*/ 0 h 401424"/>
                <a:gd name="connsiteX1" fmla="*/ 4985629 w 4985629"/>
                <a:gd name="connsiteY1" fmla="*/ 0 h 401424"/>
                <a:gd name="connsiteX2" fmla="*/ 4985629 w 4985629"/>
                <a:gd name="connsiteY2" fmla="*/ 401424 h 401424"/>
                <a:gd name="connsiteX3" fmla="*/ 0 w 4985629"/>
                <a:gd name="connsiteY3" fmla="*/ 401424 h 401424"/>
                <a:gd name="connsiteX4" fmla="*/ 0 w 4985629"/>
                <a:gd name="connsiteY4" fmla="*/ 0 h 40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5629" h="401424">
                  <a:moveTo>
                    <a:pt x="0" y="0"/>
                  </a:moveTo>
                  <a:lnTo>
                    <a:pt x="4985629" y="0"/>
                  </a:lnTo>
                  <a:lnTo>
                    <a:pt x="4985629" y="401424"/>
                  </a:lnTo>
                  <a:lnTo>
                    <a:pt x="0" y="4014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latin typeface="Garamond" panose="02020404030301010803" pitchFamily="18" charset="0"/>
                </a:rPr>
                <a:t>Increased </a:t>
              </a:r>
              <a:r>
                <a:rPr lang="en-US" sz="1800" kern="1200" dirty="0">
                  <a:latin typeface="Garamond" panose="02020404030301010803" pitchFamily="18" charset="0"/>
                </a:rPr>
                <a:t>transaction</a:t>
              </a:r>
              <a:r>
                <a:rPr lang="en-US" sz="1800" b="1" kern="1200" dirty="0">
                  <a:latin typeface="Garamond" panose="02020404030301010803" pitchFamily="18" charset="0"/>
                </a:rPr>
                <a:t> speed and scalability</a:t>
              </a:r>
              <a:endParaRPr lang="en-US" sz="1800" kern="1200" dirty="0">
                <a:latin typeface="Garamond" panose="02020404030301010803" pitchFamily="18" charset="0"/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016C7837-4689-B39E-991B-3904ECE973CD}"/>
              </a:ext>
            </a:extLst>
          </p:cNvPr>
          <p:cNvGrpSpPr/>
          <p:nvPr/>
        </p:nvGrpSpPr>
        <p:grpSpPr>
          <a:xfrm>
            <a:off x="6535436" y="4138673"/>
            <a:ext cx="4304232" cy="1205156"/>
            <a:chOff x="5935737" y="3350355"/>
            <a:chExt cx="4304232" cy="1205156"/>
          </a:xfrm>
        </p:grpSpPr>
        <p:sp>
          <p:nvSpPr>
            <p:cNvPr id="21" name="Rectangle 20" descr="Bouclier avec un remplissage uni">
              <a:extLst>
                <a:ext uri="{FF2B5EF4-FFF2-40B4-BE49-F238E27FC236}">
                  <a16:creationId xmlns:a16="http://schemas.microsoft.com/office/drawing/2014/main" id="{78616C1B-3DB4-ACD0-B107-87785B437E2D}"/>
                </a:ext>
              </a:extLst>
            </p:cNvPr>
            <p:cNvSpPr/>
            <p:nvPr/>
          </p:nvSpPr>
          <p:spPr>
            <a:xfrm>
              <a:off x="7648417" y="3350355"/>
              <a:ext cx="878872" cy="878872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60DC20B-BA5B-EE76-EAD4-DEB80E3209C5}"/>
                </a:ext>
              </a:extLst>
            </p:cNvPr>
            <p:cNvSpPr/>
            <p:nvPr/>
          </p:nvSpPr>
          <p:spPr>
            <a:xfrm>
              <a:off x="5935737" y="4317776"/>
              <a:ext cx="4304232" cy="237735"/>
            </a:xfrm>
            <a:custGeom>
              <a:avLst/>
              <a:gdLst>
                <a:gd name="connsiteX0" fmla="*/ 0 w 4304232"/>
                <a:gd name="connsiteY0" fmla="*/ 0 h 237735"/>
                <a:gd name="connsiteX1" fmla="*/ 4304232 w 4304232"/>
                <a:gd name="connsiteY1" fmla="*/ 0 h 237735"/>
                <a:gd name="connsiteX2" fmla="*/ 4304232 w 4304232"/>
                <a:gd name="connsiteY2" fmla="*/ 237735 h 237735"/>
                <a:gd name="connsiteX3" fmla="*/ 0 w 4304232"/>
                <a:gd name="connsiteY3" fmla="*/ 237735 h 237735"/>
                <a:gd name="connsiteX4" fmla="*/ 0 w 4304232"/>
                <a:gd name="connsiteY4" fmla="*/ 0 h 23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4232" h="237735">
                  <a:moveTo>
                    <a:pt x="0" y="0"/>
                  </a:moveTo>
                  <a:lnTo>
                    <a:pt x="4304232" y="0"/>
                  </a:lnTo>
                  <a:lnTo>
                    <a:pt x="4304232" y="237735"/>
                  </a:lnTo>
                  <a:lnTo>
                    <a:pt x="0" y="2377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latin typeface="Garamond" panose="02020404030301010803" pitchFamily="18" charset="0"/>
                </a:rPr>
                <a:t>Different security implications</a:t>
              </a: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1B070E1-2507-4858-BF5E-43E3EA96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9045"/>
          </a:xfrm>
        </p:spPr>
        <p:txBody>
          <a:bodyPr>
            <a:noAutofit/>
          </a:bodyPr>
          <a:lstStyle/>
          <a:p>
            <a:r>
              <a:rPr lang="fr-FR" sz="3200" dirty="0">
                <a:latin typeface="Gill Sans MT Condensed" panose="020B0506020104020203" pitchFamily="34" charset="0"/>
              </a:rPr>
              <a:t>PROOF OF STAKE	            			      DIFFERENCES WITH P.O.W.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C4F6D0-3022-4A45-9E92-1010A623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457" y="6372776"/>
            <a:ext cx="2743200" cy="365125"/>
          </a:xfrm>
        </p:spPr>
        <p:txBody>
          <a:bodyPr/>
          <a:lstStyle/>
          <a:p>
            <a:fld id="{D41CEBFC-50E9-445C-A7E9-E146AF536C13}" type="slidenum">
              <a:rPr lang="fr-FR" sz="1400" smtClean="0">
                <a:latin typeface="Apple Garamond" panose="02000506080000020004" pitchFamily="2" charset="0"/>
              </a:rPr>
              <a:t>11</a:t>
            </a:fld>
            <a:endParaRPr lang="fr-FR" dirty="0">
              <a:latin typeface="Apple Garamond" panose="020005060800000200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9B8B25E-8A4A-491D-8EC5-0B0750A88505}"/>
              </a:ext>
            </a:extLst>
          </p:cNvPr>
          <p:cNvCxnSpPr>
            <a:cxnSpLocks/>
          </p:cNvCxnSpPr>
          <p:nvPr/>
        </p:nvCxnSpPr>
        <p:spPr>
          <a:xfrm>
            <a:off x="860311" y="854170"/>
            <a:ext cx="10471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119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8B42B-14C1-419A-AE03-BEDA52D3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561112"/>
          </a:xfrm>
        </p:spPr>
        <p:txBody>
          <a:bodyPr/>
          <a:lstStyle/>
          <a:p>
            <a:r>
              <a:rPr lang="fr-FR" dirty="0">
                <a:latin typeface="Gill Sans MT Condensed" panose="020B0506020104020203" pitchFamily="34" charset="0"/>
                <a:ea typeface="Roboto" panose="02000000000000000000" pitchFamily="2" charset="0"/>
              </a:rPr>
              <a:t>PROOF OF STAKE IN ETHEREUM 2.0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098B94-B6EE-487E-A18F-D99F01AC4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solidFill>
                  <a:schemeClr val="tx1"/>
                </a:solidFill>
                <a:latin typeface="Garamond" panose="02020404030301010803" pitchFamily="18" charset="0"/>
              </a:rPr>
              <a:t>The </a:t>
            </a: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implementation</a:t>
            </a:r>
            <a:r>
              <a:rPr lang="fr-FR" sz="28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choices</a:t>
            </a:r>
            <a:r>
              <a:rPr lang="fr-FR" sz="2800" dirty="0">
                <a:solidFill>
                  <a:schemeClr val="tx1"/>
                </a:solidFill>
                <a:latin typeface="Garamond" panose="02020404030301010803" pitchFamily="18" charset="0"/>
              </a:rPr>
              <a:t>, transition process, timelines…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3B6681-CA3E-47E0-B990-45106277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6212" y="6367301"/>
            <a:ext cx="2743200" cy="365125"/>
          </a:xfrm>
        </p:spPr>
        <p:txBody>
          <a:bodyPr/>
          <a:lstStyle/>
          <a:p>
            <a:fld id="{D41CEBFC-50E9-445C-A7E9-E146AF536C13}" type="slidenum">
              <a:rPr lang="fr-FR" sz="1400" smtClean="0">
                <a:latin typeface="Apple Garamond" panose="02000506080000020004" pitchFamily="2" charset="0"/>
              </a:rPr>
              <a:t>12</a:t>
            </a:fld>
            <a:endParaRPr lang="fr-FR" dirty="0">
              <a:latin typeface="Apple Garamond" panose="020005060800000200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5348AF1-6D2B-4202-953D-D16AECE69A4F}"/>
              </a:ext>
            </a:extLst>
          </p:cNvPr>
          <p:cNvCxnSpPr/>
          <p:nvPr/>
        </p:nvCxnSpPr>
        <p:spPr>
          <a:xfrm>
            <a:off x="876072" y="4484393"/>
            <a:ext cx="10471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7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070E1-2507-4858-BF5E-43E3EA96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9045"/>
          </a:xfrm>
        </p:spPr>
        <p:txBody>
          <a:bodyPr>
            <a:noAutofit/>
          </a:bodyPr>
          <a:lstStyle/>
          <a:p>
            <a:r>
              <a:rPr lang="fr-FR" sz="3200" dirty="0">
                <a:latin typeface="Gill Sans MT Condensed" panose="020B0506020104020203" pitchFamily="34" charset="0"/>
              </a:rPr>
              <a:t>PROOF OF STAKE IN ETH 2.0       			               BEACON CHAINS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C4F6D0-3022-4A45-9E92-1010A623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457" y="6372776"/>
            <a:ext cx="2743200" cy="365125"/>
          </a:xfrm>
        </p:spPr>
        <p:txBody>
          <a:bodyPr/>
          <a:lstStyle/>
          <a:p>
            <a:fld id="{D41CEBFC-50E9-445C-A7E9-E146AF536C13}" type="slidenum">
              <a:rPr lang="fr-FR" sz="1400" smtClean="0">
                <a:latin typeface="Apple Garamond" panose="02000506080000020004" pitchFamily="2" charset="0"/>
              </a:rPr>
              <a:t>13</a:t>
            </a:fld>
            <a:endParaRPr lang="fr-FR" dirty="0">
              <a:latin typeface="Apple Garamond" panose="020005060800000200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9B8B25E-8A4A-491D-8EC5-0B0750A88505}"/>
              </a:ext>
            </a:extLst>
          </p:cNvPr>
          <p:cNvCxnSpPr>
            <a:cxnSpLocks/>
          </p:cNvCxnSpPr>
          <p:nvPr/>
        </p:nvCxnSpPr>
        <p:spPr>
          <a:xfrm>
            <a:off x="860311" y="854170"/>
            <a:ext cx="10471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Espace réservé du contenu 2">
            <a:extLst>
              <a:ext uri="{FF2B5EF4-FFF2-40B4-BE49-F238E27FC236}">
                <a16:creationId xmlns:a16="http://schemas.microsoft.com/office/drawing/2014/main" id="{8506B342-BDF4-4916-BD1C-67CE2ACA6E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54781"/>
              </p:ext>
            </p:extLst>
          </p:nvPr>
        </p:nvGraphicFramePr>
        <p:xfrm>
          <a:off x="1011447" y="1652492"/>
          <a:ext cx="101691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1283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070E1-2507-4858-BF5E-43E3EA96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9045"/>
          </a:xfrm>
        </p:spPr>
        <p:txBody>
          <a:bodyPr>
            <a:noAutofit/>
          </a:bodyPr>
          <a:lstStyle/>
          <a:p>
            <a:r>
              <a:rPr lang="fr-FR" sz="3200" dirty="0">
                <a:latin typeface="Gill Sans MT Condensed" panose="020B0506020104020203" pitchFamily="34" charset="0"/>
              </a:rPr>
              <a:t>PROOF OF STAKE IN ETH 2.0       			                SHARD CHAINS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C4F6D0-3022-4A45-9E92-1010A623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457" y="6372776"/>
            <a:ext cx="2743200" cy="365125"/>
          </a:xfrm>
        </p:spPr>
        <p:txBody>
          <a:bodyPr/>
          <a:lstStyle/>
          <a:p>
            <a:fld id="{D41CEBFC-50E9-445C-A7E9-E146AF536C13}" type="slidenum">
              <a:rPr lang="fr-FR" sz="1400" smtClean="0">
                <a:latin typeface="Apple Garamond" panose="02000506080000020004" pitchFamily="2" charset="0"/>
              </a:rPr>
              <a:t>14</a:t>
            </a:fld>
            <a:endParaRPr lang="fr-FR" dirty="0">
              <a:latin typeface="Apple Garamond" panose="020005060800000200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9B8B25E-8A4A-491D-8EC5-0B0750A88505}"/>
              </a:ext>
            </a:extLst>
          </p:cNvPr>
          <p:cNvCxnSpPr>
            <a:cxnSpLocks/>
          </p:cNvCxnSpPr>
          <p:nvPr/>
        </p:nvCxnSpPr>
        <p:spPr>
          <a:xfrm>
            <a:off x="860311" y="854170"/>
            <a:ext cx="10471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F21554E7-F6FF-B6F7-FCAF-748AD1DDE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3244600"/>
              </p:ext>
            </p:extLst>
          </p:nvPr>
        </p:nvGraphicFramePr>
        <p:xfrm>
          <a:off x="1011447" y="1652492"/>
          <a:ext cx="101691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4359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070E1-2507-4858-BF5E-43E3EA96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9045"/>
          </a:xfrm>
        </p:spPr>
        <p:txBody>
          <a:bodyPr>
            <a:noAutofit/>
          </a:bodyPr>
          <a:lstStyle/>
          <a:p>
            <a:r>
              <a:rPr lang="fr-FR" sz="3200" dirty="0">
                <a:latin typeface="Gill Sans MT Condensed" panose="020B0506020104020203" pitchFamily="34" charset="0"/>
              </a:rPr>
              <a:t>PROOF OF STAKE IN ETH 2.0       				       FINAL STRUCTURE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C4F6D0-3022-4A45-9E92-1010A623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457" y="6372776"/>
            <a:ext cx="2743200" cy="365125"/>
          </a:xfrm>
        </p:spPr>
        <p:txBody>
          <a:bodyPr/>
          <a:lstStyle/>
          <a:p>
            <a:fld id="{D41CEBFC-50E9-445C-A7E9-E146AF536C13}" type="slidenum">
              <a:rPr lang="fr-FR" sz="1400" smtClean="0">
                <a:latin typeface="Apple Garamond" panose="02000506080000020004" pitchFamily="2" charset="0"/>
              </a:rPr>
              <a:t>15</a:t>
            </a:fld>
            <a:endParaRPr lang="fr-FR" dirty="0">
              <a:latin typeface="Apple Garamond" panose="020005060800000200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9B8B25E-8A4A-491D-8EC5-0B0750A88505}"/>
              </a:ext>
            </a:extLst>
          </p:cNvPr>
          <p:cNvCxnSpPr>
            <a:cxnSpLocks/>
          </p:cNvCxnSpPr>
          <p:nvPr/>
        </p:nvCxnSpPr>
        <p:spPr>
          <a:xfrm>
            <a:off x="860311" y="854170"/>
            <a:ext cx="10471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 descr="Une image contenant capture d’écran, noir et blanc, noir, cercle&#10;&#10;Description générée automatiquement">
            <a:extLst>
              <a:ext uri="{FF2B5EF4-FFF2-40B4-BE49-F238E27FC236}">
                <a16:creationId xmlns:a16="http://schemas.microsoft.com/office/drawing/2014/main" id="{DBB0986A-F5DC-6E94-A8DD-EFD273531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55" y="1482320"/>
            <a:ext cx="11044688" cy="46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77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070E1-2507-4858-BF5E-43E3EA96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9045"/>
          </a:xfrm>
        </p:spPr>
        <p:txBody>
          <a:bodyPr>
            <a:noAutofit/>
          </a:bodyPr>
          <a:lstStyle/>
          <a:p>
            <a:r>
              <a:rPr lang="fr-FR" sz="3200" dirty="0">
                <a:latin typeface="Gill Sans MT Condensed" panose="020B0506020104020203" pitchFamily="34" charset="0"/>
              </a:rPr>
              <a:t>PROOF OF STAKE IN ETH 2.0       			          		  PHASES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C4F6D0-3022-4A45-9E92-1010A623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457" y="6372776"/>
            <a:ext cx="2743200" cy="365125"/>
          </a:xfrm>
        </p:spPr>
        <p:txBody>
          <a:bodyPr/>
          <a:lstStyle/>
          <a:p>
            <a:fld id="{D41CEBFC-50E9-445C-A7E9-E146AF536C13}" type="slidenum">
              <a:rPr lang="fr-FR" sz="1400" smtClean="0">
                <a:latin typeface="Apple Garamond" panose="02000506080000020004" pitchFamily="2" charset="0"/>
              </a:rPr>
              <a:t>16</a:t>
            </a:fld>
            <a:endParaRPr lang="fr-FR" dirty="0">
              <a:latin typeface="Apple Garamond" panose="020005060800000200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9B8B25E-8A4A-491D-8EC5-0B0750A88505}"/>
              </a:ext>
            </a:extLst>
          </p:cNvPr>
          <p:cNvCxnSpPr>
            <a:cxnSpLocks/>
          </p:cNvCxnSpPr>
          <p:nvPr/>
        </p:nvCxnSpPr>
        <p:spPr>
          <a:xfrm>
            <a:off x="860311" y="854170"/>
            <a:ext cx="10471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02DAB9C1-80CC-9964-C41A-22AD78022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44" y="984975"/>
            <a:ext cx="9894711" cy="525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93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8B42B-14C1-419A-AE03-BEDA52D3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561112"/>
          </a:xfrm>
        </p:spPr>
        <p:txBody>
          <a:bodyPr/>
          <a:lstStyle/>
          <a:p>
            <a:r>
              <a:rPr lang="fr-FR" dirty="0">
                <a:latin typeface="Gill Sans MT Condensed" panose="020B0506020104020203" pitchFamily="34" charset="0"/>
                <a:ea typeface="Roboto" panose="02000000000000000000" pitchFamily="2" charset="0"/>
              </a:rPr>
              <a:t>SECURITY IMPLICATIONS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098B94-B6EE-487E-A18F-D99F01AC4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Vulnerabilities, risks…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3B6681-CA3E-47E0-B990-45106277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6212" y="6367301"/>
            <a:ext cx="2743200" cy="365125"/>
          </a:xfrm>
        </p:spPr>
        <p:txBody>
          <a:bodyPr/>
          <a:lstStyle/>
          <a:p>
            <a:fld id="{D41CEBFC-50E9-445C-A7E9-E146AF536C13}" type="slidenum">
              <a:rPr lang="fr-FR" sz="1400" smtClean="0">
                <a:latin typeface="Apple Garamond" panose="02000506080000020004" pitchFamily="2" charset="0"/>
              </a:rPr>
              <a:t>17</a:t>
            </a:fld>
            <a:endParaRPr lang="fr-FR" dirty="0">
              <a:latin typeface="Apple Garamond" panose="020005060800000200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5348AF1-6D2B-4202-953D-D16AECE69A4F}"/>
              </a:ext>
            </a:extLst>
          </p:cNvPr>
          <p:cNvCxnSpPr/>
          <p:nvPr/>
        </p:nvCxnSpPr>
        <p:spPr>
          <a:xfrm>
            <a:off x="876072" y="4484393"/>
            <a:ext cx="10471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419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070E1-2507-4858-BF5E-43E3EA96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9045"/>
          </a:xfrm>
        </p:spPr>
        <p:txBody>
          <a:bodyPr>
            <a:noAutofit/>
          </a:bodyPr>
          <a:lstStyle/>
          <a:p>
            <a:r>
              <a:rPr lang="fr-FR" sz="3200" dirty="0">
                <a:latin typeface="Gill Sans MT Condensed" panose="020B0506020104020203" pitchFamily="34" charset="0"/>
              </a:rPr>
              <a:t>SECURITY IMPLICATION	            				      NOTHING-AT-STAKE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39EC86-12E4-44A2-83B7-1AB1A4108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69106" cy="4351338"/>
          </a:xfrm>
        </p:spPr>
        <p:txBody>
          <a:bodyPr>
            <a:normAutofit/>
          </a:bodyPr>
          <a:lstStyle/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Validators can </a:t>
            </a:r>
            <a:r>
              <a:rPr lang="en-US" b="1" dirty="0">
                <a:latin typeface="Garamond" panose="02020404030301010803" pitchFamily="18" charset="0"/>
              </a:rPr>
              <a:t>support different conflicting version </a:t>
            </a:r>
            <a:r>
              <a:rPr lang="en-US" dirty="0">
                <a:latin typeface="Garamond" panose="02020404030301010803" pitchFamily="18" charset="0"/>
              </a:rPr>
              <a:t>(forks) of the blockchain alive to </a:t>
            </a:r>
            <a:r>
              <a:rPr lang="en-US" b="1" dirty="0">
                <a:latin typeface="Garamond" panose="02020404030301010803" pitchFamily="18" charset="0"/>
              </a:rPr>
              <a:t>ensure reward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b="1" dirty="0">
                <a:latin typeface="Garamond" panose="02020404030301010803" pitchFamily="18" charset="0"/>
              </a:rPr>
              <a:t>with no consequence</a:t>
            </a:r>
            <a:r>
              <a:rPr lang="en-US" dirty="0">
                <a:latin typeface="Garamond" panose="02020404030301010803" pitchFamily="18" charset="0"/>
              </a:rPr>
              <a:t>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b="1" dirty="0">
                <a:latin typeface="Garamond" panose="02020404030301010803" pitchFamily="18" charset="0"/>
              </a:rPr>
              <a:t>Maintaining forks is very easy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b="1" dirty="0">
                <a:latin typeface="Garamond" panose="02020404030301010803" pitchFamily="18" charset="0"/>
              </a:rPr>
              <a:t>Reliability and Consistency are impacted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C4F6D0-3022-4A45-9E92-1010A623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457" y="6372776"/>
            <a:ext cx="2743200" cy="365125"/>
          </a:xfrm>
        </p:spPr>
        <p:txBody>
          <a:bodyPr/>
          <a:lstStyle/>
          <a:p>
            <a:fld id="{D41CEBFC-50E9-445C-A7E9-E146AF536C13}" type="slidenum">
              <a:rPr lang="fr-FR" sz="1400" smtClean="0">
                <a:latin typeface="Apple Garamond" panose="02000506080000020004" pitchFamily="2" charset="0"/>
              </a:rPr>
              <a:t>18</a:t>
            </a:fld>
            <a:endParaRPr lang="fr-FR" dirty="0">
              <a:latin typeface="Apple Garamond" panose="020005060800000200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9B8B25E-8A4A-491D-8EC5-0B0750A88505}"/>
              </a:ext>
            </a:extLst>
          </p:cNvPr>
          <p:cNvCxnSpPr>
            <a:cxnSpLocks/>
          </p:cNvCxnSpPr>
          <p:nvPr/>
        </p:nvCxnSpPr>
        <p:spPr>
          <a:xfrm>
            <a:off x="860311" y="854170"/>
            <a:ext cx="10471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01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070E1-2507-4858-BF5E-43E3EA96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9045"/>
          </a:xfrm>
        </p:spPr>
        <p:txBody>
          <a:bodyPr>
            <a:noAutofit/>
          </a:bodyPr>
          <a:lstStyle/>
          <a:p>
            <a:r>
              <a:rPr lang="fr-FR" sz="3200" dirty="0">
                <a:latin typeface="Gill Sans MT Condensed" panose="020B0506020104020203" pitchFamily="34" charset="0"/>
              </a:rPr>
              <a:t>SECURITY IMPLICATION	            				      NOTHING-AT-STAKE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C4F6D0-3022-4A45-9E92-1010A623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457" y="6372776"/>
            <a:ext cx="2743200" cy="365125"/>
          </a:xfrm>
        </p:spPr>
        <p:txBody>
          <a:bodyPr/>
          <a:lstStyle/>
          <a:p>
            <a:fld id="{D41CEBFC-50E9-445C-A7E9-E146AF536C13}" type="slidenum">
              <a:rPr lang="fr-FR" sz="1400" smtClean="0">
                <a:latin typeface="Apple Garamond" panose="02000506080000020004" pitchFamily="2" charset="0"/>
              </a:rPr>
              <a:t>19</a:t>
            </a:fld>
            <a:endParaRPr lang="fr-FR" dirty="0">
              <a:latin typeface="Apple Garamond" panose="020005060800000200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9B8B25E-8A4A-491D-8EC5-0B0750A88505}"/>
              </a:ext>
            </a:extLst>
          </p:cNvPr>
          <p:cNvCxnSpPr>
            <a:cxnSpLocks/>
          </p:cNvCxnSpPr>
          <p:nvPr/>
        </p:nvCxnSpPr>
        <p:spPr>
          <a:xfrm>
            <a:off x="860311" y="854170"/>
            <a:ext cx="10471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CEBC1879-54A7-9AD8-945D-BDD600AA6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559" y="1692454"/>
            <a:ext cx="10830881" cy="384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22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8B42B-14C1-419A-AE03-BEDA52D3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561112"/>
          </a:xfrm>
        </p:spPr>
        <p:txBody>
          <a:bodyPr/>
          <a:lstStyle/>
          <a:p>
            <a:r>
              <a:rPr lang="fr-FR" dirty="0">
                <a:latin typeface="Gill Sans MT Condensed" panose="020B0506020104020203" pitchFamily="34" charset="0"/>
                <a:ea typeface="Roboto" panose="02000000000000000000" pitchFamily="2" charset="0"/>
              </a:rPr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098B94-B6EE-487E-A18F-D99F01AC4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Understanding the context, and why we’re here exactly..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3B6681-CA3E-47E0-B990-45106277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6212" y="6367301"/>
            <a:ext cx="2743200" cy="365125"/>
          </a:xfrm>
        </p:spPr>
        <p:txBody>
          <a:bodyPr/>
          <a:lstStyle/>
          <a:p>
            <a:fld id="{D41CEBFC-50E9-445C-A7E9-E146AF536C13}" type="slidenum">
              <a:rPr lang="fr-FR" sz="1400" smtClean="0">
                <a:latin typeface="Apple Garamond" panose="02000506080000020004" pitchFamily="2" charset="0"/>
              </a:rPr>
              <a:t>2</a:t>
            </a:fld>
            <a:endParaRPr lang="fr-FR" dirty="0">
              <a:latin typeface="Apple Garamond" panose="020005060800000200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5348AF1-6D2B-4202-953D-D16AECE69A4F}"/>
              </a:ext>
            </a:extLst>
          </p:cNvPr>
          <p:cNvCxnSpPr/>
          <p:nvPr/>
        </p:nvCxnSpPr>
        <p:spPr>
          <a:xfrm>
            <a:off x="876072" y="4484393"/>
            <a:ext cx="10471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899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070E1-2507-4858-BF5E-43E3EA96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9045"/>
          </a:xfrm>
        </p:spPr>
        <p:txBody>
          <a:bodyPr>
            <a:noAutofit/>
          </a:bodyPr>
          <a:lstStyle/>
          <a:p>
            <a:r>
              <a:rPr lang="fr-FR" sz="3200" dirty="0">
                <a:latin typeface="Gill Sans MT Condensed" panose="020B0506020104020203" pitchFamily="34" charset="0"/>
              </a:rPr>
              <a:t>SECURITY IMPLICATION	               		         LONG RANGE ATTACKS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39EC86-12E4-44A2-83B7-1AB1A4108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2492"/>
            <a:ext cx="1016910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Exploiting </a:t>
            </a:r>
            <a:r>
              <a:rPr lang="en-US" b="1" dirty="0">
                <a:latin typeface="Garamond" panose="02020404030301010803" pitchFamily="18" charset="0"/>
              </a:rPr>
              <a:t>old staking keys</a:t>
            </a:r>
            <a:r>
              <a:rPr lang="en-US" dirty="0">
                <a:latin typeface="Garamond" panose="02020404030301010803" pitchFamily="18" charset="0"/>
              </a:rPr>
              <a:t> to </a:t>
            </a:r>
            <a:r>
              <a:rPr lang="en-US" b="1" dirty="0">
                <a:latin typeface="Garamond" panose="02020404030301010803" pitchFamily="18" charset="0"/>
              </a:rPr>
              <a:t>create an alternative blockchain history.</a:t>
            </a:r>
          </a:p>
          <a:p>
            <a:endParaRPr lang="en-US" b="1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Once old keys are accessed, </a:t>
            </a:r>
            <a:r>
              <a:rPr lang="en-US" b="1" dirty="0">
                <a:latin typeface="Garamond" panose="02020404030301010803" pitchFamily="18" charset="0"/>
              </a:rPr>
              <a:t>creating new block is very cheap</a:t>
            </a:r>
          </a:p>
          <a:p>
            <a:endParaRPr lang="en-US" b="1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When chain is long enough it is released.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b="1" dirty="0">
                <a:latin typeface="Garamond" panose="02020404030301010803" pitchFamily="18" charset="0"/>
              </a:rPr>
              <a:t>Because of blockchain protocols illegitimate chain </a:t>
            </a:r>
            <a:r>
              <a:rPr lang="en-US" dirty="0">
                <a:latin typeface="Garamond" panose="02020404030301010803" pitchFamily="18" charset="0"/>
              </a:rPr>
              <a:t>has chances of being </a:t>
            </a:r>
            <a:r>
              <a:rPr lang="en-US" b="1" dirty="0">
                <a:latin typeface="Garamond" panose="02020404030301010803" pitchFamily="18" charset="0"/>
              </a:rPr>
              <a:t>accepted</a:t>
            </a:r>
            <a:r>
              <a:rPr lang="en-US" dirty="0">
                <a:latin typeface="Garamond" panose="02020404030301010803" pitchFamily="18" charset="0"/>
              </a:rPr>
              <a:t> </a:t>
            </a:r>
          </a:p>
          <a:p>
            <a:pPr marL="0" indent="0">
              <a:buNone/>
            </a:pPr>
            <a:endParaRPr lang="en-US" i="1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Apple Garamond" panose="02000506080000020004" pitchFamily="2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C4F6D0-3022-4A45-9E92-1010A623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457" y="6372776"/>
            <a:ext cx="2743200" cy="365125"/>
          </a:xfrm>
        </p:spPr>
        <p:txBody>
          <a:bodyPr/>
          <a:lstStyle/>
          <a:p>
            <a:fld id="{D41CEBFC-50E9-445C-A7E9-E146AF536C13}" type="slidenum">
              <a:rPr lang="fr-FR" sz="1400" smtClean="0">
                <a:latin typeface="Apple Garamond" panose="02000506080000020004" pitchFamily="2" charset="0"/>
              </a:rPr>
              <a:t>20</a:t>
            </a:fld>
            <a:endParaRPr lang="fr-FR" dirty="0">
              <a:latin typeface="Apple Garamond" panose="020005060800000200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9B8B25E-8A4A-491D-8EC5-0B0750A88505}"/>
              </a:ext>
            </a:extLst>
          </p:cNvPr>
          <p:cNvCxnSpPr>
            <a:cxnSpLocks/>
          </p:cNvCxnSpPr>
          <p:nvPr/>
        </p:nvCxnSpPr>
        <p:spPr>
          <a:xfrm>
            <a:off x="860311" y="854170"/>
            <a:ext cx="10471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68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070E1-2507-4858-BF5E-43E3EA96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9045"/>
          </a:xfrm>
        </p:spPr>
        <p:txBody>
          <a:bodyPr>
            <a:noAutofit/>
          </a:bodyPr>
          <a:lstStyle/>
          <a:p>
            <a:r>
              <a:rPr lang="fr-FR" sz="3200" dirty="0">
                <a:latin typeface="Gill Sans MT Condensed" panose="020B0506020104020203" pitchFamily="34" charset="0"/>
              </a:rPr>
              <a:t>SECURITY IMPLICATION	               		         LONG RANGE ATTACKS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C4F6D0-3022-4A45-9E92-1010A623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457" y="6372776"/>
            <a:ext cx="2743200" cy="365125"/>
          </a:xfrm>
        </p:spPr>
        <p:txBody>
          <a:bodyPr/>
          <a:lstStyle/>
          <a:p>
            <a:fld id="{D41CEBFC-50E9-445C-A7E9-E146AF536C13}" type="slidenum">
              <a:rPr lang="fr-FR" sz="1400" smtClean="0">
                <a:latin typeface="Apple Garamond" panose="02000506080000020004" pitchFamily="2" charset="0"/>
              </a:rPr>
              <a:t>21</a:t>
            </a:fld>
            <a:endParaRPr lang="fr-FR" dirty="0">
              <a:latin typeface="Apple Garamond" panose="020005060800000200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9B8B25E-8A4A-491D-8EC5-0B0750A88505}"/>
              </a:ext>
            </a:extLst>
          </p:cNvPr>
          <p:cNvCxnSpPr>
            <a:cxnSpLocks/>
          </p:cNvCxnSpPr>
          <p:nvPr/>
        </p:nvCxnSpPr>
        <p:spPr>
          <a:xfrm>
            <a:off x="860311" y="854170"/>
            <a:ext cx="10471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Une image contenant capture d’écran, conception&#10;&#10;Description générée automatiquement">
            <a:extLst>
              <a:ext uri="{FF2B5EF4-FFF2-40B4-BE49-F238E27FC236}">
                <a16:creationId xmlns:a16="http://schemas.microsoft.com/office/drawing/2014/main" id="{E4330EB8-BB16-01FE-CEB2-E6F3F2E9A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40" y="1312136"/>
            <a:ext cx="9672720" cy="506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63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070E1-2507-4858-BF5E-43E3EA96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9045"/>
          </a:xfrm>
        </p:spPr>
        <p:txBody>
          <a:bodyPr>
            <a:noAutofit/>
          </a:bodyPr>
          <a:lstStyle/>
          <a:p>
            <a:r>
              <a:rPr lang="fr-FR" sz="3200" dirty="0">
                <a:latin typeface="Gill Sans MT Condensed" panose="020B0506020104020203" pitchFamily="34" charset="0"/>
              </a:rPr>
              <a:t>SECURITY IMPLICATION	            				         BRIBE ATTACKS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C4F6D0-3022-4A45-9E92-1010A623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457" y="6372776"/>
            <a:ext cx="2743200" cy="365125"/>
          </a:xfrm>
        </p:spPr>
        <p:txBody>
          <a:bodyPr/>
          <a:lstStyle/>
          <a:p>
            <a:fld id="{D41CEBFC-50E9-445C-A7E9-E146AF536C13}" type="slidenum">
              <a:rPr lang="fr-FR" sz="1400" smtClean="0">
                <a:latin typeface="Apple Garamond" panose="02000506080000020004" pitchFamily="2" charset="0"/>
              </a:rPr>
              <a:t>22</a:t>
            </a:fld>
            <a:endParaRPr lang="fr-FR" dirty="0">
              <a:latin typeface="Apple Garamond" panose="020005060800000200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9B8B25E-8A4A-491D-8EC5-0B0750A88505}"/>
              </a:ext>
            </a:extLst>
          </p:cNvPr>
          <p:cNvCxnSpPr>
            <a:cxnSpLocks/>
          </p:cNvCxnSpPr>
          <p:nvPr/>
        </p:nvCxnSpPr>
        <p:spPr>
          <a:xfrm>
            <a:off x="860311" y="854170"/>
            <a:ext cx="10471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F33E83FF-748C-D0F4-08DC-F7A5638F8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420066"/>
              </p:ext>
            </p:extLst>
          </p:nvPr>
        </p:nvGraphicFramePr>
        <p:xfrm>
          <a:off x="1011447" y="1652492"/>
          <a:ext cx="101691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8304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070E1-2507-4858-BF5E-43E3EA96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9045"/>
          </a:xfrm>
        </p:spPr>
        <p:txBody>
          <a:bodyPr>
            <a:noAutofit/>
          </a:bodyPr>
          <a:lstStyle/>
          <a:p>
            <a:r>
              <a:rPr lang="fr-FR" sz="3200" dirty="0">
                <a:latin typeface="Gill Sans MT Condensed" panose="020B0506020104020203" pitchFamily="34" charset="0"/>
              </a:rPr>
              <a:t>SECURITY IMPLICATION	            				    OTHER IMPLICATIONS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D7D605A0-484F-33C2-ECE5-BB0B9035BC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64623"/>
              </p:ext>
            </p:extLst>
          </p:nvPr>
        </p:nvGraphicFramePr>
        <p:xfrm>
          <a:off x="838200" y="1825625"/>
          <a:ext cx="101691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C4F6D0-3022-4A45-9E92-1010A623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457" y="6372776"/>
            <a:ext cx="2743200" cy="365125"/>
          </a:xfrm>
        </p:spPr>
        <p:txBody>
          <a:bodyPr/>
          <a:lstStyle/>
          <a:p>
            <a:fld id="{D41CEBFC-50E9-445C-A7E9-E146AF536C13}" type="slidenum">
              <a:rPr lang="fr-FR" sz="1400" smtClean="0">
                <a:latin typeface="Apple Garamond" panose="02000506080000020004" pitchFamily="2" charset="0"/>
              </a:rPr>
              <a:t>23</a:t>
            </a:fld>
            <a:endParaRPr lang="fr-FR" dirty="0">
              <a:latin typeface="Apple Garamond" panose="020005060800000200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9B8B25E-8A4A-491D-8EC5-0B0750A88505}"/>
              </a:ext>
            </a:extLst>
          </p:cNvPr>
          <p:cNvCxnSpPr>
            <a:cxnSpLocks/>
          </p:cNvCxnSpPr>
          <p:nvPr/>
        </p:nvCxnSpPr>
        <p:spPr>
          <a:xfrm>
            <a:off x="860311" y="854170"/>
            <a:ext cx="10471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2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8B42B-14C1-419A-AE03-BEDA52D3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5619"/>
            <a:ext cx="10515600" cy="2561112"/>
          </a:xfrm>
        </p:spPr>
        <p:txBody>
          <a:bodyPr>
            <a:normAutofit/>
          </a:bodyPr>
          <a:lstStyle/>
          <a:p>
            <a:pPr algn="ctr"/>
            <a:r>
              <a:rPr lang="fr-FR" sz="11500" dirty="0">
                <a:latin typeface="Gill Sans MT Condensed" panose="020B0506020104020203" pitchFamily="34" charset="0"/>
                <a:ea typeface="Roboto" panose="02000000000000000000" pitchFamily="2" charset="0"/>
              </a:rPr>
              <a:t>DEMONSTRATION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098B94-B6EE-487E-A18F-D99F01AC4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Prepare to be mildly impressed.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5348AF1-6D2B-4202-953D-D16AECE69A4F}"/>
              </a:ext>
            </a:extLst>
          </p:cNvPr>
          <p:cNvCxnSpPr/>
          <p:nvPr/>
        </p:nvCxnSpPr>
        <p:spPr>
          <a:xfrm>
            <a:off x="876072" y="4484393"/>
            <a:ext cx="10471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315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8B42B-14C1-419A-AE03-BEDA52D3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561112"/>
          </a:xfrm>
        </p:spPr>
        <p:txBody>
          <a:bodyPr/>
          <a:lstStyle/>
          <a:p>
            <a:r>
              <a:rPr lang="fr-FR" dirty="0">
                <a:latin typeface="Gill Sans MT Condensed" panose="020B0506020104020203" pitchFamily="34" charset="0"/>
                <a:ea typeface="Roboto" panose="02000000000000000000" pitchFamily="2" charset="0"/>
              </a:rPr>
              <a:t>MITIGATION STRATEGIES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098B94-B6EE-487E-A18F-D99F01AC4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2800" dirty="0" err="1">
                <a:solidFill>
                  <a:schemeClr val="tx1"/>
                </a:solidFill>
                <a:latin typeface="Garamond" panose="02020404030301010803" pitchFamily="18" charset="0"/>
              </a:rPr>
              <a:t>Some</a:t>
            </a:r>
            <a:r>
              <a:rPr lang="fr-FR" sz="28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Garamond" panose="02020404030301010803" pitchFamily="18" charset="0"/>
              </a:rPr>
              <a:t>ways</a:t>
            </a:r>
            <a:r>
              <a:rPr lang="fr-FR" sz="2800" dirty="0">
                <a:solidFill>
                  <a:schemeClr val="tx1"/>
                </a:solidFill>
                <a:latin typeface="Garamond" panose="02020404030301010803" pitchFamily="18" charset="0"/>
              </a:rPr>
              <a:t> to </a:t>
            </a:r>
            <a:r>
              <a:rPr lang="fr-FR" sz="2800" dirty="0" err="1">
                <a:solidFill>
                  <a:schemeClr val="tx1"/>
                </a:solidFill>
                <a:latin typeface="Garamond" panose="02020404030301010803" pitchFamily="18" charset="0"/>
              </a:rPr>
              <a:t>prevent</a:t>
            </a:r>
            <a:r>
              <a:rPr lang="fr-FR" sz="2800" dirty="0">
                <a:solidFill>
                  <a:schemeClr val="tx1"/>
                </a:solidFill>
                <a:latin typeface="Garamond" panose="02020404030301010803" pitchFamily="18" charset="0"/>
              </a:rPr>
              <a:t> or </a:t>
            </a:r>
            <a:r>
              <a:rPr lang="fr-FR" sz="2800" dirty="0" err="1">
                <a:solidFill>
                  <a:schemeClr val="tx1"/>
                </a:solidFill>
                <a:latin typeface="Garamond" panose="02020404030301010803" pitchFamily="18" charset="0"/>
              </a:rPr>
              <a:t>reduce</a:t>
            </a:r>
            <a:r>
              <a:rPr lang="fr-FR" sz="2800" dirty="0">
                <a:solidFill>
                  <a:schemeClr val="tx1"/>
                </a:solidFill>
                <a:latin typeface="Garamond" panose="02020404030301010803" pitchFamily="18" charset="0"/>
              </a:rPr>
              <a:t> the impact of the </a:t>
            </a:r>
            <a:r>
              <a:rPr lang="fr-FR" sz="2800" dirty="0" err="1">
                <a:solidFill>
                  <a:schemeClr val="tx1"/>
                </a:solidFill>
                <a:latin typeface="Garamond" panose="02020404030301010803" pitchFamily="18" charset="0"/>
              </a:rPr>
              <a:t>problems</a:t>
            </a:r>
            <a:r>
              <a:rPr lang="fr-FR" sz="2800" dirty="0">
                <a:solidFill>
                  <a:schemeClr val="tx1"/>
                </a:solidFill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3B6681-CA3E-47E0-B990-45106277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6212" y="6367301"/>
            <a:ext cx="2743200" cy="365125"/>
          </a:xfrm>
        </p:spPr>
        <p:txBody>
          <a:bodyPr/>
          <a:lstStyle/>
          <a:p>
            <a:fld id="{D41CEBFC-50E9-445C-A7E9-E146AF536C13}" type="slidenum">
              <a:rPr lang="fr-FR" sz="1400" smtClean="0">
                <a:latin typeface="Apple Garamond" panose="02000506080000020004" pitchFamily="2" charset="0"/>
              </a:rPr>
              <a:t>25</a:t>
            </a:fld>
            <a:endParaRPr lang="fr-FR" dirty="0">
              <a:latin typeface="Apple Garamond" panose="020005060800000200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5348AF1-6D2B-4202-953D-D16AECE69A4F}"/>
              </a:ext>
            </a:extLst>
          </p:cNvPr>
          <p:cNvCxnSpPr/>
          <p:nvPr/>
        </p:nvCxnSpPr>
        <p:spPr>
          <a:xfrm>
            <a:off x="876072" y="4484393"/>
            <a:ext cx="10471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766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070E1-2507-4858-BF5E-43E3EA96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9045"/>
          </a:xfrm>
        </p:spPr>
        <p:txBody>
          <a:bodyPr>
            <a:noAutofit/>
          </a:bodyPr>
          <a:lstStyle/>
          <a:p>
            <a:r>
              <a:rPr lang="fr-FR" sz="3200" dirty="0">
                <a:latin typeface="Gill Sans MT Condensed" panose="020B0506020104020203" pitchFamily="34" charset="0"/>
              </a:rPr>
              <a:t>MITIGATION STRATEGIES	     				      NOTHING-AT-STAKE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0D90B9F3-6B5C-2346-D64E-8278908E5B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177596"/>
              </p:ext>
            </p:extLst>
          </p:nvPr>
        </p:nvGraphicFramePr>
        <p:xfrm>
          <a:off x="838200" y="1825625"/>
          <a:ext cx="101691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C4F6D0-3022-4A45-9E92-1010A623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457" y="6372776"/>
            <a:ext cx="2743200" cy="365125"/>
          </a:xfrm>
        </p:spPr>
        <p:txBody>
          <a:bodyPr/>
          <a:lstStyle/>
          <a:p>
            <a:fld id="{D41CEBFC-50E9-445C-A7E9-E146AF536C13}" type="slidenum">
              <a:rPr lang="fr-FR" sz="1400" smtClean="0">
                <a:latin typeface="Apple Garamond" panose="02000506080000020004" pitchFamily="2" charset="0"/>
              </a:rPr>
              <a:t>26</a:t>
            </a:fld>
            <a:endParaRPr lang="fr-FR" dirty="0">
              <a:latin typeface="Apple Garamond" panose="020005060800000200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9B8B25E-8A4A-491D-8EC5-0B0750A88505}"/>
              </a:ext>
            </a:extLst>
          </p:cNvPr>
          <p:cNvCxnSpPr>
            <a:cxnSpLocks/>
          </p:cNvCxnSpPr>
          <p:nvPr/>
        </p:nvCxnSpPr>
        <p:spPr>
          <a:xfrm>
            <a:off x="860311" y="854170"/>
            <a:ext cx="10471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15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070E1-2507-4858-BF5E-43E3EA96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9045"/>
          </a:xfrm>
        </p:spPr>
        <p:txBody>
          <a:bodyPr>
            <a:noAutofit/>
          </a:bodyPr>
          <a:lstStyle/>
          <a:p>
            <a:r>
              <a:rPr lang="fr-FR" sz="3200" dirty="0">
                <a:latin typeface="Gill Sans MT Condensed" panose="020B0506020104020203" pitchFamily="34" charset="0"/>
              </a:rPr>
              <a:t>MITIGATION STRATEGIES                		         LONG RANGE ATTACKS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4673E8D1-A937-951D-3452-5DD0FF8364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097244"/>
              </p:ext>
            </p:extLst>
          </p:nvPr>
        </p:nvGraphicFramePr>
        <p:xfrm>
          <a:off x="838200" y="1825625"/>
          <a:ext cx="101691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C4F6D0-3022-4A45-9E92-1010A623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457" y="6372776"/>
            <a:ext cx="2743200" cy="365125"/>
          </a:xfrm>
        </p:spPr>
        <p:txBody>
          <a:bodyPr/>
          <a:lstStyle/>
          <a:p>
            <a:fld id="{D41CEBFC-50E9-445C-A7E9-E146AF536C13}" type="slidenum">
              <a:rPr lang="fr-FR" sz="1400" smtClean="0">
                <a:latin typeface="Apple Garamond" panose="02000506080000020004" pitchFamily="2" charset="0"/>
              </a:rPr>
              <a:t>27</a:t>
            </a:fld>
            <a:endParaRPr lang="fr-FR" dirty="0">
              <a:latin typeface="Apple Garamond" panose="020005060800000200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9B8B25E-8A4A-491D-8EC5-0B0750A88505}"/>
              </a:ext>
            </a:extLst>
          </p:cNvPr>
          <p:cNvCxnSpPr>
            <a:cxnSpLocks/>
          </p:cNvCxnSpPr>
          <p:nvPr/>
        </p:nvCxnSpPr>
        <p:spPr>
          <a:xfrm>
            <a:off x="860311" y="854170"/>
            <a:ext cx="10471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070E1-2507-4858-BF5E-43E3EA96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9045"/>
          </a:xfrm>
        </p:spPr>
        <p:txBody>
          <a:bodyPr>
            <a:noAutofit/>
          </a:bodyPr>
          <a:lstStyle/>
          <a:p>
            <a:r>
              <a:rPr lang="fr-FR" sz="3200" dirty="0">
                <a:latin typeface="Gill Sans MT Condensed" panose="020B0506020104020203" pitchFamily="34" charset="0"/>
              </a:rPr>
              <a:t>MITIGATION STRATEGIES             				         BRIBE ATTACKS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D8D8B3B9-A83C-98A3-AD52-3A816F5940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583850"/>
              </p:ext>
            </p:extLst>
          </p:nvPr>
        </p:nvGraphicFramePr>
        <p:xfrm>
          <a:off x="838200" y="1825625"/>
          <a:ext cx="101691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C4F6D0-3022-4A45-9E92-1010A623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457" y="6372776"/>
            <a:ext cx="2743200" cy="365125"/>
          </a:xfrm>
        </p:spPr>
        <p:txBody>
          <a:bodyPr/>
          <a:lstStyle/>
          <a:p>
            <a:fld id="{D41CEBFC-50E9-445C-A7E9-E146AF536C13}" type="slidenum">
              <a:rPr lang="fr-FR" sz="1400" smtClean="0">
                <a:latin typeface="Apple Garamond" panose="02000506080000020004" pitchFamily="2" charset="0"/>
              </a:rPr>
              <a:t>28</a:t>
            </a:fld>
            <a:endParaRPr lang="fr-FR" dirty="0">
              <a:latin typeface="Apple Garamond" panose="020005060800000200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9B8B25E-8A4A-491D-8EC5-0B0750A88505}"/>
              </a:ext>
            </a:extLst>
          </p:cNvPr>
          <p:cNvCxnSpPr>
            <a:cxnSpLocks/>
          </p:cNvCxnSpPr>
          <p:nvPr/>
        </p:nvCxnSpPr>
        <p:spPr>
          <a:xfrm>
            <a:off x="860311" y="854170"/>
            <a:ext cx="10471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894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070E1-2507-4858-BF5E-43E3EA96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9045"/>
          </a:xfrm>
        </p:spPr>
        <p:txBody>
          <a:bodyPr>
            <a:noAutofit/>
          </a:bodyPr>
          <a:lstStyle/>
          <a:p>
            <a:r>
              <a:rPr lang="fr-FR" sz="3200" dirty="0">
                <a:latin typeface="Gill Sans MT Condensed" panose="020B0506020104020203" pitchFamily="34" charset="0"/>
              </a:rPr>
              <a:t>MITIGATION STRATEGIES             			MANAGING OTHER IMPLICATIONS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184AEA90-F4C4-68C6-AA7B-4073FA4BB8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083206"/>
              </p:ext>
            </p:extLst>
          </p:nvPr>
        </p:nvGraphicFramePr>
        <p:xfrm>
          <a:off x="838200" y="1825625"/>
          <a:ext cx="101691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C4F6D0-3022-4A45-9E92-1010A623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457" y="6372776"/>
            <a:ext cx="2743200" cy="365125"/>
          </a:xfrm>
        </p:spPr>
        <p:txBody>
          <a:bodyPr/>
          <a:lstStyle/>
          <a:p>
            <a:fld id="{D41CEBFC-50E9-445C-A7E9-E146AF536C13}" type="slidenum">
              <a:rPr lang="fr-FR" sz="1400" smtClean="0">
                <a:latin typeface="Apple Garamond" panose="02000506080000020004" pitchFamily="2" charset="0"/>
              </a:rPr>
              <a:t>29</a:t>
            </a:fld>
            <a:endParaRPr lang="fr-FR" dirty="0">
              <a:latin typeface="Apple Garamond" panose="020005060800000200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9B8B25E-8A4A-491D-8EC5-0B0750A88505}"/>
              </a:ext>
            </a:extLst>
          </p:cNvPr>
          <p:cNvCxnSpPr>
            <a:cxnSpLocks/>
          </p:cNvCxnSpPr>
          <p:nvPr/>
        </p:nvCxnSpPr>
        <p:spPr>
          <a:xfrm>
            <a:off x="860311" y="854170"/>
            <a:ext cx="10471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241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070E1-2507-4858-BF5E-43E3EA96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9045"/>
          </a:xfrm>
        </p:spPr>
        <p:txBody>
          <a:bodyPr>
            <a:noAutofit/>
          </a:bodyPr>
          <a:lstStyle/>
          <a:p>
            <a:r>
              <a:rPr lang="fr-FR" sz="3200" dirty="0">
                <a:latin typeface="Gill Sans MT Condensed" panose="020B0506020104020203" pitchFamily="34" charset="0"/>
              </a:rPr>
              <a:t>INTRODUCTION	            				       CONTEXT - BLOCKCHAINS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C4F6D0-3022-4A45-9E92-1010A623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457" y="6372776"/>
            <a:ext cx="2743200" cy="365125"/>
          </a:xfrm>
        </p:spPr>
        <p:txBody>
          <a:bodyPr/>
          <a:lstStyle/>
          <a:p>
            <a:fld id="{D41CEBFC-50E9-445C-A7E9-E146AF536C13}" type="slidenum">
              <a:rPr lang="fr-FR" sz="1400" smtClean="0">
                <a:latin typeface="Apple Garamond" panose="02000506080000020004" pitchFamily="2" charset="0"/>
              </a:rPr>
              <a:t>3</a:t>
            </a:fld>
            <a:endParaRPr lang="fr-FR" dirty="0">
              <a:latin typeface="Apple Garamond" panose="020005060800000200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9B8B25E-8A4A-491D-8EC5-0B0750A88505}"/>
              </a:ext>
            </a:extLst>
          </p:cNvPr>
          <p:cNvCxnSpPr>
            <a:cxnSpLocks/>
          </p:cNvCxnSpPr>
          <p:nvPr/>
        </p:nvCxnSpPr>
        <p:spPr>
          <a:xfrm>
            <a:off x="860311" y="854170"/>
            <a:ext cx="10471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59CF79B-4274-951B-1D8F-06B993A4C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47" y="1652492"/>
            <a:ext cx="10169106" cy="4351338"/>
          </a:xfrm>
        </p:spPr>
        <p:txBody>
          <a:bodyPr>
            <a:normAutofit/>
          </a:bodyPr>
          <a:lstStyle/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b="1" dirty="0">
                <a:latin typeface="Garamond" panose="02020404030301010803" pitchFamily="18" charset="0"/>
              </a:rPr>
              <a:t>Blockchain</a:t>
            </a:r>
            <a:r>
              <a:rPr lang="en-US" dirty="0">
                <a:latin typeface="Garamond" panose="02020404030301010803" pitchFamily="18" charset="0"/>
              </a:rPr>
              <a:t> based systems’ popularity keep expanding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Their roles become more </a:t>
            </a:r>
            <a:r>
              <a:rPr lang="en-US" b="1" dirty="0">
                <a:latin typeface="Garamond" panose="02020404030301010803" pitchFamily="18" charset="0"/>
              </a:rPr>
              <a:t>critical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Need for </a:t>
            </a:r>
            <a:r>
              <a:rPr lang="en-US" b="1" dirty="0">
                <a:latin typeface="Garamond" panose="02020404030301010803" pitchFamily="18" charset="0"/>
              </a:rPr>
              <a:t>better performances and reduced costs </a:t>
            </a:r>
            <a:endParaRPr lang="en-US" b="1" i="1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Apple Garamond" panose="0200050608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937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8B42B-14C1-419A-AE03-BEDA52D3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561112"/>
          </a:xfrm>
        </p:spPr>
        <p:txBody>
          <a:bodyPr/>
          <a:lstStyle/>
          <a:p>
            <a:r>
              <a:rPr lang="fr-FR" dirty="0">
                <a:latin typeface="Gill Sans MT Condensed" panose="020B0506020104020203" pitchFamily="34" charset="0"/>
                <a:ea typeface="Roboto" panose="02000000000000000000" pitchFamily="2" charset="0"/>
              </a:rPr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098B94-B6EE-487E-A18F-D99F01AC4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Garamond" panose="02020404030301010803" pitchFamily="18" charset="0"/>
              </a:rPr>
              <a:t>If you weren’t listening it’s okay, I’m going to summarize (almost) everything.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3B6681-CA3E-47E0-B990-45106277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6212" y="6367301"/>
            <a:ext cx="2743200" cy="365125"/>
          </a:xfrm>
        </p:spPr>
        <p:txBody>
          <a:bodyPr/>
          <a:lstStyle/>
          <a:p>
            <a:fld id="{D41CEBFC-50E9-445C-A7E9-E146AF536C13}" type="slidenum">
              <a:rPr lang="fr-FR" sz="1400" smtClean="0">
                <a:latin typeface="Apple Garamond" panose="02000506080000020004" pitchFamily="2" charset="0"/>
              </a:rPr>
              <a:t>30</a:t>
            </a:fld>
            <a:endParaRPr lang="fr-FR" dirty="0">
              <a:latin typeface="Apple Garamond" panose="020005060800000200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5348AF1-6D2B-4202-953D-D16AECE69A4F}"/>
              </a:ext>
            </a:extLst>
          </p:cNvPr>
          <p:cNvCxnSpPr/>
          <p:nvPr/>
        </p:nvCxnSpPr>
        <p:spPr>
          <a:xfrm>
            <a:off x="876072" y="4484393"/>
            <a:ext cx="10471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992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070E1-2507-4858-BF5E-43E3EA96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9045"/>
          </a:xfrm>
        </p:spPr>
        <p:txBody>
          <a:bodyPr>
            <a:noAutofit/>
          </a:bodyPr>
          <a:lstStyle/>
          <a:p>
            <a:r>
              <a:rPr lang="fr-FR" sz="3200" dirty="0">
                <a:latin typeface="Gill Sans MT Condensed" panose="020B0506020104020203" pitchFamily="34" charset="0"/>
              </a:rPr>
              <a:t>CONCLUSION	            				                 PROS &amp; CONS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C4F6D0-3022-4A45-9E92-1010A623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457" y="6372776"/>
            <a:ext cx="2743200" cy="365125"/>
          </a:xfrm>
        </p:spPr>
        <p:txBody>
          <a:bodyPr/>
          <a:lstStyle/>
          <a:p>
            <a:fld id="{D41CEBFC-50E9-445C-A7E9-E146AF536C13}" type="slidenum">
              <a:rPr lang="fr-FR" sz="1400" smtClean="0">
                <a:latin typeface="Apple Garamond" panose="02000506080000020004" pitchFamily="2" charset="0"/>
              </a:rPr>
              <a:t>31</a:t>
            </a:fld>
            <a:endParaRPr lang="fr-FR" dirty="0">
              <a:latin typeface="Apple Garamond" panose="020005060800000200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9B8B25E-8A4A-491D-8EC5-0B0750A88505}"/>
              </a:ext>
            </a:extLst>
          </p:cNvPr>
          <p:cNvCxnSpPr>
            <a:cxnSpLocks/>
          </p:cNvCxnSpPr>
          <p:nvPr/>
        </p:nvCxnSpPr>
        <p:spPr>
          <a:xfrm>
            <a:off x="860311" y="854170"/>
            <a:ext cx="10471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8ABBE6B-AC76-7FBB-C1E5-2CF001310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070436"/>
              </p:ext>
            </p:extLst>
          </p:nvPr>
        </p:nvGraphicFramePr>
        <p:xfrm>
          <a:off x="838200" y="1504429"/>
          <a:ext cx="10515600" cy="4499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4107375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02723642"/>
                    </a:ext>
                  </a:extLst>
                </a:gridCol>
              </a:tblGrid>
              <a:tr h="1061486">
                <a:tc>
                  <a:txBody>
                    <a:bodyPr/>
                    <a:lstStyle/>
                    <a:p>
                      <a:pPr marL="285750" indent="-285750" algn="ctr">
                        <a:buClr>
                          <a:schemeClr val="accent6"/>
                        </a:buClr>
                        <a:buFont typeface="Garamond" panose="02020404030301010803" pitchFamily="18" charset="0"/>
                        <a:buChar char="+"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FASTER VALIDATOR SELECTION</a:t>
                      </a:r>
                      <a:endParaRPr lang="en-US" b="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Clr>
                          <a:srgbClr val="C00000"/>
                        </a:buClr>
                        <a:buFont typeface="Garamond" panose="02020404030301010803" pitchFamily="18" charset="0"/>
                        <a:buChar char="−"/>
                      </a:pPr>
                      <a:r>
                        <a:rPr lang="fr-FR" sz="1600" b="0" dirty="0">
                          <a:latin typeface="Garamond" panose="02020404030301010803" pitchFamily="18" charset="0"/>
                        </a:rPr>
                        <a:t>MORE IMPACTED BY COMMUNITY BEHAVIOR</a:t>
                      </a:r>
                      <a:endParaRPr lang="en-US" sz="1600" b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782190"/>
                  </a:ext>
                </a:extLst>
              </a:tr>
              <a:tr h="1061486">
                <a:tc>
                  <a:txBody>
                    <a:bodyPr/>
                    <a:lstStyle/>
                    <a:p>
                      <a:pPr marL="285750" indent="-285750" algn="ctr">
                        <a:buClr>
                          <a:schemeClr val="accent6"/>
                        </a:buClr>
                        <a:buFont typeface="Garamond" panose="02020404030301010803" pitchFamily="18" charset="0"/>
                        <a:buChar char="+"/>
                      </a:pPr>
                      <a:r>
                        <a:rPr lang="fr-FR" b="0" dirty="0">
                          <a:latin typeface="Garamond" panose="02020404030301010803" pitchFamily="18" charset="0"/>
                        </a:rPr>
                        <a:t>LESS GREEDY THAN P.O.W.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Clr>
                          <a:srgbClr val="C00000"/>
                        </a:buClr>
                        <a:buFont typeface="Garamond" panose="02020404030301010803" pitchFamily="18" charset="0"/>
                        <a:buChar char="−"/>
                      </a:pPr>
                      <a:r>
                        <a:rPr lang="fr-FR" b="0" dirty="0">
                          <a:latin typeface="Garamond" panose="02020404030301010803" pitchFamily="18" charset="0"/>
                        </a:rPr>
                        <a:t>NOHING-AT-STAKE ATTACKS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965219"/>
                  </a:ext>
                </a:extLst>
              </a:tr>
              <a:tr h="1188214">
                <a:tc>
                  <a:txBody>
                    <a:bodyPr/>
                    <a:lstStyle/>
                    <a:p>
                      <a:pPr marL="285750" indent="-285750" algn="ctr">
                        <a:buClr>
                          <a:schemeClr val="accent6"/>
                        </a:buClr>
                        <a:buFont typeface="Garamond" panose="02020404030301010803" pitchFamily="18" charset="0"/>
                        <a:buChar char="+"/>
                      </a:pPr>
                      <a:r>
                        <a:rPr lang="fr-FR" b="0" dirty="0">
                          <a:latin typeface="Garamond" panose="02020404030301010803" pitchFamily="18" charset="0"/>
                        </a:rPr>
                        <a:t>SAFE FROM THE 51% PROBLEM</a:t>
                      </a:r>
                      <a:endParaRPr lang="en-US" b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Clr>
                          <a:srgbClr val="C00000"/>
                        </a:buClr>
                        <a:buFont typeface="Garamond" panose="02020404030301010803" pitchFamily="18" charset="0"/>
                        <a:buChar char="−"/>
                      </a:pPr>
                      <a:r>
                        <a:rPr lang="fr-FR" b="0" dirty="0">
                          <a:latin typeface="Garamond" panose="02020404030301010803" pitchFamily="18" charset="0"/>
                        </a:rPr>
                        <a:t>LESS DISSENTIVE FOR MALICIOUS BEHAVIOR</a:t>
                      </a:r>
                      <a:endParaRPr lang="en-US" b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127293"/>
                  </a:ext>
                </a:extLst>
              </a:tr>
              <a:tr h="1188214">
                <a:tc>
                  <a:txBody>
                    <a:bodyPr/>
                    <a:lstStyle/>
                    <a:p>
                      <a:pPr marL="285750" indent="-285750" algn="ctr">
                        <a:buClr>
                          <a:schemeClr val="accent6"/>
                        </a:buClr>
                        <a:buFont typeface="Garamond" panose="02020404030301010803" pitchFamily="18" charset="0"/>
                        <a:buChar char="+"/>
                      </a:pPr>
                      <a:r>
                        <a:rPr lang="fr-FR" b="0" dirty="0">
                          <a:latin typeface="Garamond" panose="02020404030301010803" pitchFamily="18" charset="0"/>
                        </a:rPr>
                        <a:t>BETTER SCALLABILITY</a:t>
                      </a:r>
                      <a:endParaRPr lang="en-US" b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Clr>
                          <a:srgbClr val="C00000"/>
                        </a:buClr>
                        <a:buFont typeface="Garamond" panose="02020404030301010803" pitchFamily="18" charset="0"/>
                        <a:buChar char="−"/>
                      </a:pPr>
                      <a:r>
                        <a:rPr lang="fr-FR" b="0" dirty="0">
                          <a:latin typeface="Garamond" panose="02020404030301010803" pitchFamily="18" charset="0"/>
                        </a:rPr>
                        <a:t>MALICIOUS BEHVIOR MADE EASY BY LOW ENERGY DEMANDS</a:t>
                      </a:r>
                      <a:endParaRPr lang="en-US" b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800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613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070E1-2507-4858-BF5E-43E3EA96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9045"/>
          </a:xfrm>
        </p:spPr>
        <p:txBody>
          <a:bodyPr>
            <a:noAutofit/>
          </a:bodyPr>
          <a:lstStyle/>
          <a:p>
            <a:r>
              <a:rPr lang="fr-FR" sz="3200" dirty="0">
                <a:latin typeface="Gill Sans MT Condensed" panose="020B0506020104020203" pitchFamily="34" charset="0"/>
              </a:rPr>
              <a:t>CONCLUSION	            				              FINAL THOUGHTS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C4F6D0-3022-4A45-9E92-1010A623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457" y="6372776"/>
            <a:ext cx="2743200" cy="365125"/>
          </a:xfrm>
        </p:spPr>
        <p:txBody>
          <a:bodyPr/>
          <a:lstStyle/>
          <a:p>
            <a:fld id="{D41CEBFC-50E9-445C-A7E9-E146AF536C13}" type="slidenum">
              <a:rPr lang="fr-FR" sz="1400" smtClean="0">
                <a:latin typeface="Apple Garamond" panose="02000506080000020004" pitchFamily="2" charset="0"/>
              </a:rPr>
              <a:t>32</a:t>
            </a:fld>
            <a:endParaRPr lang="fr-FR" dirty="0">
              <a:latin typeface="Apple Garamond" panose="020005060800000200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9B8B25E-8A4A-491D-8EC5-0B0750A88505}"/>
              </a:ext>
            </a:extLst>
          </p:cNvPr>
          <p:cNvCxnSpPr>
            <a:cxnSpLocks/>
          </p:cNvCxnSpPr>
          <p:nvPr/>
        </p:nvCxnSpPr>
        <p:spPr>
          <a:xfrm>
            <a:off x="860311" y="854170"/>
            <a:ext cx="10471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66092F-1E14-B366-E045-299071774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2492"/>
            <a:ext cx="10169106" cy="4351338"/>
          </a:xfrm>
        </p:spPr>
        <p:txBody>
          <a:bodyPr>
            <a:normAutofit/>
          </a:bodyPr>
          <a:lstStyle/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Different Consensus mechanisms bring different security implications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Choice depends on requirement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Technical difficulty vs. managing human behavior 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Apple Garamond" panose="0200050608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234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8B42B-14C1-419A-AE03-BEDA52D3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5619"/>
            <a:ext cx="10515600" cy="2561112"/>
          </a:xfrm>
        </p:spPr>
        <p:txBody>
          <a:bodyPr>
            <a:normAutofit/>
          </a:bodyPr>
          <a:lstStyle/>
          <a:p>
            <a:pPr algn="ctr"/>
            <a:r>
              <a:rPr lang="fr-FR" sz="11500" dirty="0">
                <a:latin typeface="Gill Sans MT Condensed" panose="020B0506020104020203" pitchFamily="34" charset="0"/>
                <a:ea typeface="Roboto" panose="02000000000000000000" pitchFamily="2" charset="0"/>
              </a:rPr>
              <a:t>THANK YOU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098B94-B6EE-487E-A18F-D99F01AC4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err="1">
                <a:solidFill>
                  <a:schemeClr val="tx1"/>
                </a:solidFill>
                <a:latin typeface="Garamond" panose="02020404030301010803" pitchFamily="18" charset="0"/>
              </a:rPr>
              <a:t>Any</a:t>
            </a:r>
            <a:r>
              <a:rPr lang="fr-FR" sz="2800" dirty="0">
                <a:solidFill>
                  <a:schemeClr val="tx1"/>
                </a:solidFill>
                <a:latin typeface="Garamond" panose="02020404030301010803" pitchFamily="18" charset="0"/>
              </a:rPr>
              <a:t> questions? </a:t>
            </a:r>
            <a:r>
              <a:rPr lang="fr-FR" sz="2800" dirty="0" err="1">
                <a:solidFill>
                  <a:schemeClr val="tx1"/>
                </a:solidFill>
                <a:latin typeface="Garamond" panose="02020404030301010803" pitchFamily="18" charset="0"/>
              </a:rPr>
              <a:t>Remarks</a:t>
            </a:r>
            <a:r>
              <a:rPr lang="fr-FR" sz="2800" dirty="0">
                <a:solidFill>
                  <a:schemeClr val="tx1"/>
                </a:solidFill>
                <a:latin typeface="Garamond" panose="02020404030301010803" pitchFamily="18" charset="0"/>
              </a:rPr>
              <a:t> ?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5348AF1-6D2B-4202-953D-D16AECE69A4F}"/>
              </a:ext>
            </a:extLst>
          </p:cNvPr>
          <p:cNvCxnSpPr/>
          <p:nvPr/>
        </p:nvCxnSpPr>
        <p:spPr>
          <a:xfrm>
            <a:off x="876072" y="4484393"/>
            <a:ext cx="10471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86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070E1-2507-4858-BF5E-43E3EA96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9045"/>
          </a:xfrm>
        </p:spPr>
        <p:txBody>
          <a:bodyPr>
            <a:noAutofit/>
          </a:bodyPr>
          <a:lstStyle/>
          <a:p>
            <a:r>
              <a:rPr lang="fr-FR" sz="3200" dirty="0">
                <a:latin typeface="Gill Sans MT Condensed" panose="020B0506020104020203" pitchFamily="34" charset="0"/>
              </a:rPr>
              <a:t>INTRODUCTION	            				        		 CONTEXT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C4F6D0-3022-4A45-9E92-1010A623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457" y="6372776"/>
            <a:ext cx="2743200" cy="365125"/>
          </a:xfrm>
        </p:spPr>
        <p:txBody>
          <a:bodyPr/>
          <a:lstStyle/>
          <a:p>
            <a:fld id="{D41CEBFC-50E9-445C-A7E9-E146AF536C13}" type="slidenum">
              <a:rPr lang="fr-FR" sz="1400" smtClean="0">
                <a:latin typeface="Apple Garamond" panose="02000506080000020004" pitchFamily="2" charset="0"/>
              </a:rPr>
              <a:t>4</a:t>
            </a:fld>
            <a:endParaRPr lang="fr-FR" dirty="0">
              <a:latin typeface="Apple Garamond" panose="020005060800000200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9B8B25E-8A4A-491D-8EC5-0B0750A88505}"/>
              </a:ext>
            </a:extLst>
          </p:cNvPr>
          <p:cNvCxnSpPr>
            <a:cxnSpLocks/>
          </p:cNvCxnSpPr>
          <p:nvPr/>
        </p:nvCxnSpPr>
        <p:spPr>
          <a:xfrm>
            <a:off x="860311" y="854170"/>
            <a:ext cx="10471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59CF79B-4274-951B-1D8F-06B993A4C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47" y="1652492"/>
            <a:ext cx="10169106" cy="4351338"/>
          </a:xfrm>
        </p:spPr>
        <p:txBody>
          <a:bodyPr>
            <a:normAutofit/>
          </a:bodyPr>
          <a:lstStyle/>
          <a:p>
            <a:endParaRPr lang="en-US" b="1" dirty="0">
              <a:latin typeface="Garamond" panose="02020404030301010803" pitchFamily="18" charset="0"/>
            </a:endParaRPr>
          </a:p>
          <a:p>
            <a:r>
              <a:rPr lang="en-US" b="1" dirty="0">
                <a:latin typeface="Garamond" panose="02020404030301010803" pitchFamily="18" charset="0"/>
              </a:rPr>
              <a:t>Consensus Mechanisms </a:t>
            </a:r>
            <a:r>
              <a:rPr lang="en-US" dirty="0">
                <a:latin typeface="Garamond" panose="02020404030301010803" pitchFamily="18" charset="0"/>
              </a:rPr>
              <a:t>are vital to a blockchain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b="1" dirty="0">
                <a:latin typeface="Garamond" panose="02020404030301010803" pitchFamily="18" charset="0"/>
              </a:rPr>
              <a:t>Proof of Work </a:t>
            </a:r>
            <a:r>
              <a:rPr lang="en-US" dirty="0">
                <a:latin typeface="Garamond" panose="02020404030301010803" pitchFamily="18" charset="0"/>
              </a:rPr>
              <a:t>Raising concerns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Ethereum’s recent transition </a:t>
            </a:r>
            <a:r>
              <a:rPr lang="en-US" b="1" dirty="0">
                <a:latin typeface="Garamond" panose="02020404030301010803" pitchFamily="18" charset="0"/>
              </a:rPr>
              <a:t>from Proof of Work to Proof of Stake</a:t>
            </a: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Apple Garamond" panose="0200050608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44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8B42B-14C1-419A-AE03-BEDA52D3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561112"/>
          </a:xfrm>
        </p:spPr>
        <p:txBody>
          <a:bodyPr/>
          <a:lstStyle/>
          <a:p>
            <a:r>
              <a:rPr lang="fr-FR" dirty="0">
                <a:latin typeface="Gill Sans MT Condensed" panose="020B0506020104020203" pitchFamily="34" charset="0"/>
                <a:ea typeface="Roboto" panose="02000000000000000000" pitchFamily="2" charset="0"/>
              </a:rPr>
              <a:t>CONSENSUS MECHANISMS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098B94-B6EE-487E-A18F-D99F01AC4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solidFill>
                  <a:schemeClr val="tx1"/>
                </a:solidFill>
                <a:latin typeface="Garamond" panose="02020404030301010803" pitchFamily="18" charset="0"/>
              </a:rPr>
              <a:t>Proof of </a:t>
            </a:r>
            <a:r>
              <a:rPr lang="fr-FR" sz="2800" dirty="0" err="1">
                <a:solidFill>
                  <a:schemeClr val="tx1"/>
                </a:solidFill>
                <a:latin typeface="Garamond" panose="02020404030301010803" pitchFamily="18" charset="0"/>
              </a:rPr>
              <a:t>work</a:t>
            </a:r>
            <a:r>
              <a:rPr lang="fr-FR" sz="2800" dirty="0">
                <a:solidFill>
                  <a:schemeClr val="tx1"/>
                </a:solidFill>
                <a:latin typeface="Garamond" panose="02020404030301010803" pitchFamily="18" charset="0"/>
              </a:rPr>
              <a:t>, proof of </a:t>
            </a:r>
            <a:r>
              <a:rPr lang="fr-FR" sz="2800" dirty="0" err="1">
                <a:solidFill>
                  <a:schemeClr val="tx1"/>
                </a:solidFill>
                <a:latin typeface="Garamond" panose="02020404030301010803" pitchFamily="18" charset="0"/>
              </a:rPr>
              <a:t>stake</a:t>
            </a:r>
            <a:r>
              <a:rPr lang="fr-FR" sz="2800" dirty="0">
                <a:solidFill>
                  <a:schemeClr val="tx1"/>
                </a:solidFill>
                <a:latin typeface="Garamond" panose="02020404030301010803" pitchFamily="18" charset="0"/>
              </a:rPr>
              <a:t>…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3B6681-CA3E-47E0-B990-45106277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6212" y="6367301"/>
            <a:ext cx="2743200" cy="365125"/>
          </a:xfrm>
        </p:spPr>
        <p:txBody>
          <a:bodyPr/>
          <a:lstStyle/>
          <a:p>
            <a:fld id="{D41CEBFC-50E9-445C-A7E9-E146AF536C13}" type="slidenum">
              <a:rPr lang="fr-FR" sz="1400" smtClean="0">
                <a:latin typeface="Apple Garamond" panose="02000506080000020004" pitchFamily="2" charset="0"/>
              </a:rPr>
              <a:t>5</a:t>
            </a:fld>
            <a:endParaRPr lang="fr-FR" dirty="0">
              <a:latin typeface="Apple Garamond" panose="020005060800000200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5348AF1-6D2B-4202-953D-D16AECE69A4F}"/>
              </a:ext>
            </a:extLst>
          </p:cNvPr>
          <p:cNvCxnSpPr/>
          <p:nvPr/>
        </p:nvCxnSpPr>
        <p:spPr>
          <a:xfrm>
            <a:off x="876072" y="4484393"/>
            <a:ext cx="10471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584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070E1-2507-4858-BF5E-43E3EA96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9045"/>
          </a:xfrm>
        </p:spPr>
        <p:txBody>
          <a:bodyPr>
            <a:noAutofit/>
          </a:bodyPr>
          <a:lstStyle/>
          <a:p>
            <a:r>
              <a:rPr lang="fr-FR" sz="3200" dirty="0">
                <a:latin typeface="Gill Sans MT Condensed" panose="020B0506020104020203" pitchFamily="34" charset="0"/>
              </a:rPr>
              <a:t>CONSENSUS MECHANISM              	        		  KEY CONCEPTS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C4F6D0-3022-4A45-9E92-1010A623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457" y="6372776"/>
            <a:ext cx="2743200" cy="365125"/>
          </a:xfrm>
        </p:spPr>
        <p:txBody>
          <a:bodyPr/>
          <a:lstStyle/>
          <a:p>
            <a:fld id="{D41CEBFC-50E9-445C-A7E9-E146AF536C13}" type="slidenum">
              <a:rPr lang="fr-FR" sz="1400" smtClean="0">
                <a:latin typeface="Apple Garamond" panose="02000506080000020004" pitchFamily="2" charset="0"/>
              </a:rPr>
              <a:t>6</a:t>
            </a:fld>
            <a:endParaRPr lang="fr-FR" dirty="0">
              <a:latin typeface="Apple Garamond" panose="020005060800000200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9B8B25E-8A4A-491D-8EC5-0B0750A88505}"/>
              </a:ext>
            </a:extLst>
          </p:cNvPr>
          <p:cNvCxnSpPr>
            <a:cxnSpLocks/>
          </p:cNvCxnSpPr>
          <p:nvPr/>
        </p:nvCxnSpPr>
        <p:spPr>
          <a:xfrm>
            <a:off x="860311" y="854170"/>
            <a:ext cx="10471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59CF79B-4274-951B-1D8F-06B993A4C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47" y="1652492"/>
            <a:ext cx="10169106" cy="4351338"/>
          </a:xfrm>
        </p:spPr>
        <p:txBody>
          <a:bodyPr>
            <a:normAutofit/>
          </a:bodyPr>
          <a:lstStyle/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Essential for </a:t>
            </a:r>
            <a:r>
              <a:rPr lang="en-US" b="1" dirty="0">
                <a:latin typeface="Garamond" panose="02020404030301010803" pitchFamily="18" charset="0"/>
              </a:rPr>
              <a:t>maintaining the uniform agreement on the state</a:t>
            </a:r>
            <a:r>
              <a:rPr lang="en-US" dirty="0">
                <a:latin typeface="Garamond" panose="02020404030301010803" pitchFamily="18" charset="0"/>
              </a:rPr>
              <a:t> of the system across all nodes. 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Ensures </a:t>
            </a:r>
            <a:r>
              <a:rPr lang="en-US" b="1" dirty="0">
                <a:latin typeface="Garamond" panose="02020404030301010803" pitchFamily="18" charset="0"/>
              </a:rPr>
              <a:t>all transactions are valid</a:t>
            </a:r>
            <a:r>
              <a:rPr lang="en-US" dirty="0">
                <a:latin typeface="Garamond" panose="02020404030301010803" pitchFamily="18" charset="0"/>
              </a:rPr>
              <a:t> and prevents fraud (e.g., double spending).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Maintains the </a:t>
            </a:r>
            <a:r>
              <a:rPr lang="en-US" b="1" dirty="0">
                <a:latin typeface="Garamond" panose="02020404030301010803" pitchFamily="18" charset="0"/>
              </a:rPr>
              <a:t>integrity and security </a:t>
            </a:r>
            <a:r>
              <a:rPr lang="en-US" dirty="0">
                <a:latin typeface="Garamond" panose="02020404030301010803" pitchFamily="18" charset="0"/>
              </a:rPr>
              <a:t>of the blockchain.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Apple Garamond" panose="0200050608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397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070E1-2507-4858-BF5E-43E3EA96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9045"/>
          </a:xfrm>
        </p:spPr>
        <p:txBody>
          <a:bodyPr>
            <a:noAutofit/>
          </a:bodyPr>
          <a:lstStyle/>
          <a:p>
            <a:r>
              <a:rPr lang="fr-FR" sz="3200" dirty="0">
                <a:latin typeface="Gill Sans MT Condensed" panose="020B0506020104020203" pitchFamily="34" charset="0"/>
              </a:rPr>
              <a:t>CONSENSUS MECHANISM              	        		   Proof of Work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C4F6D0-3022-4A45-9E92-1010A623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457" y="6372776"/>
            <a:ext cx="2743200" cy="365125"/>
          </a:xfrm>
        </p:spPr>
        <p:txBody>
          <a:bodyPr/>
          <a:lstStyle/>
          <a:p>
            <a:fld id="{D41CEBFC-50E9-445C-A7E9-E146AF536C13}" type="slidenum">
              <a:rPr lang="fr-FR" sz="1400" smtClean="0">
                <a:latin typeface="Apple Garamond" panose="02000506080000020004" pitchFamily="2" charset="0"/>
              </a:rPr>
              <a:t>7</a:t>
            </a:fld>
            <a:endParaRPr lang="fr-FR" dirty="0">
              <a:latin typeface="Apple Garamond" panose="020005060800000200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9B8B25E-8A4A-491D-8EC5-0B0750A88505}"/>
              </a:ext>
            </a:extLst>
          </p:cNvPr>
          <p:cNvCxnSpPr>
            <a:cxnSpLocks/>
          </p:cNvCxnSpPr>
          <p:nvPr/>
        </p:nvCxnSpPr>
        <p:spPr>
          <a:xfrm>
            <a:off x="860311" y="854170"/>
            <a:ext cx="10471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Espace réservé du contenu 2">
            <a:extLst>
              <a:ext uri="{FF2B5EF4-FFF2-40B4-BE49-F238E27FC236}">
                <a16:creationId xmlns:a16="http://schemas.microsoft.com/office/drawing/2014/main" id="{0F09EB5F-2C9E-DEBB-6AC5-DB3DDBF970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052239"/>
              </p:ext>
            </p:extLst>
          </p:nvPr>
        </p:nvGraphicFramePr>
        <p:xfrm>
          <a:off x="1011447" y="1652492"/>
          <a:ext cx="101691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003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8B42B-14C1-419A-AE03-BEDA52D3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561112"/>
          </a:xfrm>
        </p:spPr>
        <p:txBody>
          <a:bodyPr/>
          <a:lstStyle/>
          <a:p>
            <a:r>
              <a:rPr lang="fr-FR" dirty="0">
                <a:latin typeface="Gill Sans MT Condensed" panose="020B0506020104020203" pitchFamily="34" charset="0"/>
                <a:ea typeface="Roboto" panose="02000000000000000000" pitchFamily="2" charset="0"/>
              </a:rPr>
              <a:t>PROOF OF STAKE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098B94-B6EE-487E-A18F-D99F01AC4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solidFill>
                  <a:schemeClr val="tx1"/>
                </a:solidFill>
                <a:latin typeface="Garamond" panose="02020404030301010803" pitchFamily="18" charset="0"/>
              </a:rPr>
              <a:t>A more efficient, </a:t>
            </a:r>
            <a:r>
              <a:rPr lang="fr-FR" sz="2800" dirty="0" err="1">
                <a:solidFill>
                  <a:schemeClr val="tx1"/>
                </a:solidFill>
                <a:latin typeface="Garamond" panose="02020404030301010803" pitchFamily="18" charset="0"/>
              </a:rPr>
              <a:t>faster</a:t>
            </a:r>
            <a:r>
              <a:rPr lang="fr-FR" sz="2800" dirty="0">
                <a:solidFill>
                  <a:schemeClr val="tx1"/>
                </a:solidFill>
                <a:latin typeface="Garamond" panose="02020404030301010803" pitchFamily="18" charset="0"/>
              </a:rPr>
              <a:t> and </a:t>
            </a:r>
            <a:r>
              <a:rPr lang="fr-FR" sz="2800" dirty="0" err="1">
                <a:solidFill>
                  <a:schemeClr val="tx1"/>
                </a:solidFill>
                <a:latin typeface="Garamond" panose="02020404030301010803" pitchFamily="18" charset="0"/>
              </a:rPr>
              <a:t>cheaper</a:t>
            </a:r>
            <a:r>
              <a:rPr lang="fr-FR" sz="2800" dirty="0">
                <a:solidFill>
                  <a:schemeClr val="tx1"/>
                </a:solidFill>
                <a:latin typeface="Garamond" panose="02020404030301010803" pitchFamily="18" charset="0"/>
              </a:rPr>
              <a:t> consensus process ?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3B6681-CA3E-47E0-B990-45106277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6212" y="6367301"/>
            <a:ext cx="2743200" cy="365125"/>
          </a:xfrm>
        </p:spPr>
        <p:txBody>
          <a:bodyPr/>
          <a:lstStyle/>
          <a:p>
            <a:fld id="{D41CEBFC-50E9-445C-A7E9-E146AF536C13}" type="slidenum">
              <a:rPr lang="fr-FR" sz="1400" smtClean="0">
                <a:latin typeface="Apple Garamond" panose="02000506080000020004" pitchFamily="2" charset="0"/>
              </a:rPr>
              <a:t>8</a:t>
            </a:fld>
            <a:endParaRPr lang="fr-FR" dirty="0">
              <a:latin typeface="Apple Garamond" panose="020005060800000200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5348AF1-6D2B-4202-953D-D16AECE69A4F}"/>
              </a:ext>
            </a:extLst>
          </p:cNvPr>
          <p:cNvCxnSpPr/>
          <p:nvPr/>
        </p:nvCxnSpPr>
        <p:spPr>
          <a:xfrm>
            <a:off x="876072" y="4484393"/>
            <a:ext cx="10471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298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070E1-2507-4858-BF5E-43E3EA96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9045"/>
          </a:xfrm>
        </p:spPr>
        <p:txBody>
          <a:bodyPr>
            <a:noAutofit/>
          </a:bodyPr>
          <a:lstStyle/>
          <a:p>
            <a:r>
              <a:rPr lang="fr-FR" sz="3200" dirty="0">
                <a:latin typeface="Gill Sans MT Condensed" panose="020B0506020104020203" pitchFamily="34" charset="0"/>
              </a:rPr>
              <a:t>PROOF OF STAKE	            				        MAIN CONCEPTS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C4F6D0-3022-4A45-9E92-1010A623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457" y="6372776"/>
            <a:ext cx="2743200" cy="365125"/>
          </a:xfrm>
        </p:spPr>
        <p:txBody>
          <a:bodyPr/>
          <a:lstStyle/>
          <a:p>
            <a:fld id="{D41CEBFC-50E9-445C-A7E9-E146AF536C13}" type="slidenum">
              <a:rPr lang="fr-FR" sz="1400" smtClean="0">
                <a:latin typeface="Apple Garamond" panose="02000506080000020004" pitchFamily="2" charset="0"/>
              </a:rPr>
              <a:t>9</a:t>
            </a:fld>
            <a:endParaRPr lang="fr-FR" dirty="0">
              <a:latin typeface="Apple Garamond" panose="02000506080000020004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9B8B25E-8A4A-491D-8EC5-0B0750A88505}"/>
              </a:ext>
            </a:extLst>
          </p:cNvPr>
          <p:cNvCxnSpPr>
            <a:cxnSpLocks/>
          </p:cNvCxnSpPr>
          <p:nvPr/>
        </p:nvCxnSpPr>
        <p:spPr>
          <a:xfrm>
            <a:off x="860311" y="854170"/>
            <a:ext cx="104713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Espace réservé du contenu 2">
            <a:extLst>
              <a:ext uri="{FF2B5EF4-FFF2-40B4-BE49-F238E27FC236}">
                <a16:creationId xmlns:a16="http://schemas.microsoft.com/office/drawing/2014/main" id="{1AD07D31-205D-6568-7C3C-5EAB69EB8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818131"/>
              </p:ext>
            </p:extLst>
          </p:nvPr>
        </p:nvGraphicFramePr>
        <p:xfrm>
          <a:off x="1011447" y="1652492"/>
          <a:ext cx="101691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0454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931</TotalTime>
  <Words>868</Words>
  <Application>Microsoft Office PowerPoint</Application>
  <PresentationFormat>Grand écran</PresentationFormat>
  <Paragraphs>162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0" baseType="lpstr">
      <vt:lpstr>Apple Garamond</vt:lpstr>
      <vt:lpstr>Arial</vt:lpstr>
      <vt:lpstr>Calibri</vt:lpstr>
      <vt:lpstr>Calibri Light</vt:lpstr>
      <vt:lpstr>Garamond</vt:lpstr>
      <vt:lpstr>Gill Sans MT Condensed</vt:lpstr>
      <vt:lpstr>Office Theme</vt:lpstr>
      <vt:lpstr>Understanding Proof-of-Stake and its Security Implications through the Example of Ethereum 2.0</vt:lpstr>
      <vt:lpstr>INTRODUCTION</vt:lpstr>
      <vt:lpstr>INTRODUCTION                        CONTEXT - BLOCKCHAINS</vt:lpstr>
      <vt:lpstr>INTRODUCTION                            CONTEXT</vt:lpstr>
      <vt:lpstr>CONSENSUS MECHANISMS</vt:lpstr>
      <vt:lpstr>CONSENSUS MECHANISM                           KEY CONCEPTS</vt:lpstr>
      <vt:lpstr>CONSENSUS MECHANISM                            Proof of Work</vt:lpstr>
      <vt:lpstr>PROOF OF STAKE</vt:lpstr>
      <vt:lpstr>PROOF OF STAKE                         MAIN CONCEPTS</vt:lpstr>
      <vt:lpstr>PROOF OF STAKE                            IN SUMMARY</vt:lpstr>
      <vt:lpstr>PROOF OF STAKE                      DIFFERENCES WITH P.O.W.</vt:lpstr>
      <vt:lpstr>PROOF OF STAKE IN ETHEREUM 2.0</vt:lpstr>
      <vt:lpstr>PROOF OF STAKE IN ETH 2.0                         BEACON CHAINS</vt:lpstr>
      <vt:lpstr>PROOF OF STAKE IN ETH 2.0                          SHARD CHAINS</vt:lpstr>
      <vt:lpstr>PROOF OF STAKE IN ETH 2.0                  FINAL STRUCTURE</vt:lpstr>
      <vt:lpstr>PROOF OF STAKE IN ETH 2.0                        PHASES</vt:lpstr>
      <vt:lpstr>SECURITY IMPLICATIONS</vt:lpstr>
      <vt:lpstr>SECURITY IMPLICATION                       NOTHING-AT-STAKE</vt:lpstr>
      <vt:lpstr>SECURITY IMPLICATION                       NOTHING-AT-STAKE</vt:lpstr>
      <vt:lpstr>SECURITY IMPLICATION                           LONG RANGE ATTACKS</vt:lpstr>
      <vt:lpstr>SECURITY IMPLICATION                           LONG RANGE ATTACKS</vt:lpstr>
      <vt:lpstr>SECURITY IMPLICATION                          BRIBE ATTACKS</vt:lpstr>
      <vt:lpstr>SECURITY IMPLICATION                     OTHER IMPLICATIONS</vt:lpstr>
      <vt:lpstr>DEMONSTRATION</vt:lpstr>
      <vt:lpstr>MITIGATION STRATEGIES</vt:lpstr>
      <vt:lpstr>MITIGATION STRATEGIES                NOTHING-AT-STAKE</vt:lpstr>
      <vt:lpstr>MITIGATION STRATEGIES                           LONG RANGE ATTACKS</vt:lpstr>
      <vt:lpstr>MITIGATION STRATEGIES                          BRIBE ATTACKS</vt:lpstr>
      <vt:lpstr>MITIGATION STRATEGIES                MANAGING OTHER IMPLICATIONS</vt:lpstr>
      <vt:lpstr>CONCLUSION</vt:lpstr>
      <vt:lpstr>CONCLUSION                                  PROS &amp; CONS</vt:lpstr>
      <vt:lpstr>CONCLUSION                               FINAL THOUGHTS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Splicing / Image tampering detection using CNNs and ELA</dc:title>
  <dc:creator>Dany Darghouth</dc:creator>
  <cp:lastModifiedBy>Dany Darghouth</cp:lastModifiedBy>
  <cp:revision>30</cp:revision>
  <dcterms:created xsi:type="dcterms:W3CDTF">2023-12-19T11:37:02Z</dcterms:created>
  <dcterms:modified xsi:type="dcterms:W3CDTF">2024-05-25T13:41:52Z</dcterms:modified>
</cp:coreProperties>
</file>