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9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6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5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1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6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3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5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7F2CCF-3B30-5692-A5DB-FFE65BAD7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2686" y="655655"/>
            <a:ext cx="4939959" cy="968499"/>
          </a:xfrm>
        </p:spPr>
        <p:txBody>
          <a:bodyPr>
            <a:normAutofit/>
          </a:bodyPr>
          <a:lstStyle/>
          <a:p>
            <a:pPr algn="l"/>
            <a:r>
              <a:rPr lang="es-PE" sz="4400" dirty="0"/>
              <a:t>PARTICIPANTES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8B6556-DF85-DD41-CE17-73ED1C418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654" y="3077084"/>
            <a:ext cx="4183245" cy="1319951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es-PE" dirty="0"/>
              <a:t>Romero rojas Katerin </a:t>
            </a:r>
            <a:r>
              <a:rPr lang="es-PE" dirty="0" err="1"/>
              <a:t>Jhesenia</a:t>
            </a:r>
            <a:endParaRPr lang="es-PE" dirty="0"/>
          </a:p>
          <a:p>
            <a:pPr marL="285750" indent="-285750" algn="l">
              <a:buFontTx/>
              <a:buChar char="-"/>
            </a:pPr>
            <a:r>
              <a:rPr lang="es-PE" dirty="0"/>
              <a:t>Paucar Silva </a:t>
            </a:r>
            <a:r>
              <a:rPr lang="es-PE" dirty="0" err="1"/>
              <a:t>Haydenger</a:t>
            </a:r>
            <a:r>
              <a:rPr lang="es-PE" dirty="0"/>
              <a:t> Dany</a:t>
            </a:r>
          </a:p>
          <a:p>
            <a:pPr marL="285750" indent="-285750" algn="l">
              <a:buFontTx/>
              <a:buChar char="-"/>
            </a:pPr>
            <a:r>
              <a:rPr lang="es-PE" dirty="0" err="1"/>
              <a:t>Lopez</a:t>
            </a:r>
            <a:r>
              <a:rPr lang="es-PE" dirty="0"/>
              <a:t> Ayala Cesar Alexander </a:t>
            </a:r>
          </a:p>
        </p:txBody>
      </p:sp>
      <p:pic>
        <p:nvPicPr>
          <p:cNvPr id="4" name="Picture 3" descr="Paint color explosion on a white background">
            <a:extLst>
              <a:ext uri="{FF2B5EF4-FFF2-40B4-BE49-F238E27FC236}">
                <a16:creationId xmlns:a16="http://schemas.microsoft.com/office/drawing/2014/main" id="{E4FB7E23-5CB4-9613-6662-8354138E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14" r="-2" b="3203"/>
          <a:stretch>
            <a:fillRect/>
          </a:stretch>
        </p:blipFill>
        <p:spPr>
          <a:xfrm>
            <a:off x="2" y="10"/>
            <a:ext cx="653142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98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reaching out to sun">
            <a:extLst>
              <a:ext uri="{FF2B5EF4-FFF2-40B4-BE49-F238E27FC236}">
                <a16:creationId xmlns:a16="http://schemas.microsoft.com/office/drawing/2014/main" id="{263FDF03-03C8-B248-96EC-FB8B3E1C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207" r="16822" b="2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372CA7-A33F-3880-A1B4-9D6CA9563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944545"/>
            <a:ext cx="5916169" cy="53648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1500" dirty="0"/>
              <a:t>La </a:t>
            </a:r>
            <a:r>
              <a:rPr lang="es-MX" sz="1500" b="1" dirty="0"/>
              <a:t>conciencia psicológica</a:t>
            </a:r>
            <a:r>
              <a:rPr lang="es-MX" sz="1500" dirty="0"/>
              <a:t> es el conocimiento que una persona tiene de sí misma: de sus pensamientos, emociones, deseos y actos.</a:t>
            </a:r>
            <a:br>
              <a:rPr lang="es-MX" sz="1500" dirty="0"/>
            </a:br>
            <a:r>
              <a:rPr lang="es-MX" sz="1500" dirty="0"/>
              <a:t>👉 Es simplemente </a:t>
            </a:r>
            <a:r>
              <a:rPr lang="es-MX" sz="1500" b="1" dirty="0"/>
              <a:t>darse cuenta</a:t>
            </a:r>
            <a:r>
              <a:rPr lang="es-MX" sz="1500" dirty="0"/>
              <a:t> de lo que ocurre en el interior de uno mismo, sin emitir juicios morales sobre ello.</a:t>
            </a:r>
          </a:p>
          <a:p>
            <a:pPr>
              <a:lnSpc>
                <a:spcPct val="110000"/>
              </a:lnSpc>
            </a:pPr>
            <a:r>
              <a:rPr lang="es-MX" sz="1500" b="1" dirty="0"/>
              <a:t>Características principales:</a:t>
            </a:r>
            <a:endParaRPr lang="es-MX" sz="1500" dirty="0"/>
          </a:p>
          <a:p>
            <a:pPr>
              <a:lnSpc>
                <a:spcPct val="110000"/>
              </a:lnSpc>
            </a:pPr>
            <a:r>
              <a:rPr lang="es-MX" sz="1500" dirty="0"/>
              <a:t>Describe y reconoce estados mentales internos.</a:t>
            </a:r>
          </a:p>
          <a:p>
            <a:pPr>
              <a:lnSpc>
                <a:spcPct val="110000"/>
              </a:lnSpc>
            </a:pPr>
            <a:r>
              <a:rPr lang="es-MX" sz="1500" dirty="0"/>
              <a:t>No juzga si algo es bueno o malo, solo lo percibe.</a:t>
            </a:r>
          </a:p>
          <a:p>
            <a:pPr>
              <a:lnSpc>
                <a:spcPct val="110000"/>
              </a:lnSpc>
            </a:pPr>
            <a:r>
              <a:rPr lang="es-MX" sz="1500" dirty="0"/>
              <a:t>Tiene un carácter descriptivo, no normativo.</a:t>
            </a:r>
          </a:p>
          <a:p>
            <a:pPr>
              <a:lnSpc>
                <a:spcPct val="110000"/>
              </a:lnSpc>
            </a:pPr>
            <a:r>
              <a:rPr lang="es-MX" sz="1500" dirty="0"/>
              <a:t>Es fundamental para la autoconciencia y el conocimiento personal.</a:t>
            </a:r>
          </a:p>
          <a:p>
            <a:pPr>
              <a:lnSpc>
                <a:spcPct val="110000"/>
              </a:lnSpc>
            </a:pPr>
            <a:endParaRPr lang="es-PE" sz="1500" dirty="0"/>
          </a:p>
        </p:txBody>
      </p:sp>
    </p:spTree>
    <p:extLst>
      <p:ext uri="{BB962C8B-B14F-4D97-AF65-F5344CB8AC3E}">
        <p14:creationId xmlns:p14="http://schemas.microsoft.com/office/powerpoint/2010/main" val="150771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EE7E17-7111-AEEF-2143-5C361E96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1" y="0"/>
            <a:ext cx="586239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es la ley moral?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3CF8232-4A0B-3C5B-783C-7C43C3FA9782}"/>
              </a:ext>
            </a:extLst>
          </p:cNvPr>
          <p:cNvSpPr txBox="1">
            <a:spLocks/>
          </p:cNvSpPr>
          <p:nvPr/>
        </p:nvSpPr>
        <p:spPr>
          <a:xfrm>
            <a:off x="612648" y="2212848"/>
            <a:ext cx="5862396" cy="409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  <a:ea typeface="+mn-ea"/>
                <a:cs typeface="+mn-cs"/>
              </a:rPr>
              <a:t>La ley moral es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el</a:t>
            </a:r>
            <a:r>
              <a:rPr lang="en-US" sz="1800" b="0" dirty="0">
                <a:latin typeface="+mn-lt"/>
                <a:ea typeface="+mn-ea"/>
                <a:cs typeface="+mn-cs"/>
              </a:rPr>
              <a:t> conjunto de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principios</a:t>
            </a:r>
            <a:r>
              <a:rPr lang="en-US" sz="1800" b="0" dirty="0">
                <a:latin typeface="+mn-lt"/>
                <a:ea typeface="+mn-ea"/>
                <a:cs typeface="+mn-cs"/>
              </a:rPr>
              <a:t>,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normas</a:t>
            </a:r>
            <a:r>
              <a:rPr lang="en-US" sz="1800" b="0" dirty="0">
                <a:latin typeface="+mn-lt"/>
                <a:ea typeface="+mn-ea"/>
                <a:cs typeface="+mn-cs"/>
              </a:rPr>
              <a:t> y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valores</a:t>
            </a:r>
            <a:r>
              <a:rPr lang="en-US" sz="1800" b="0" dirty="0">
                <a:latin typeface="+mn-lt"/>
                <a:ea typeface="+mn-ea"/>
                <a:cs typeface="+mn-cs"/>
              </a:rPr>
              <a:t> que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orientan</a:t>
            </a:r>
            <a:r>
              <a:rPr lang="en-US" sz="1800" b="0" dirty="0">
                <a:latin typeface="+mn-lt"/>
                <a:ea typeface="+mn-ea"/>
                <a:cs typeface="+mn-cs"/>
              </a:rPr>
              <a:t>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el</a:t>
            </a:r>
            <a:r>
              <a:rPr lang="en-US" sz="1800" b="0" dirty="0">
                <a:latin typeface="+mn-lt"/>
                <a:ea typeface="+mn-ea"/>
                <a:cs typeface="+mn-cs"/>
              </a:rPr>
              <a:t>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comportamiento</a:t>
            </a:r>
            <a:r>
              <a:rPr lang="en-US" sz="1800" b="0" dirty="0">
                <a:latin typeface="+mn-lt"/>
                <a:ea typeface="+mn-ea"/>
                <a:cs typeface="+mn-cs"/>
              </a:rPr>
              <a:t>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humano</a:t>
            </a:r>
            <a:r>
              <a:rPr lang="en-US" sz="1800" b="0" dirty="0">
                <a:latin typeface="+mn-lt"/>
                <a:ea typeface="+mn-ea"/>
                <a:cs typeface="+mn-cs"/>
              </a:rPr>
              <a:t>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hacia</a:t>
            </a:r>
            <a:r>
              <a:rPr lang="en-US" sz="1800" b="0" dirty="0">
                <a:latin typeface="+mn-lt"/>
                <a:ea typeface="+mn-ea"/>
                <a:cs typeface="+mn-cs"/>
              </a:rPr>
              <a:t>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el</a:t>
            </a:r>
            <a:r>
              <a:rPr lang="en-US" sz="1800" b="0" dirty="0">
                <a:latin typeface="+mn-lt"/>
                <a:ea typeface="+mn-ea"/>
                <a:cs typeface="+mn-cs"/>
              </a:rPr>
              <a:t> bien y la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justicia</a:t>
            </a:r>
            <a:r>
              <a:rPr lang="en-US" sz="1800" b="0" dirty="0">
                <a:latin typeface="+mn-lt"/>
                <a:ea typeface="+mn-ea"/>
                <a:cs typeface="+mn-cs"/>
              </a:rPr>
              <a:t>.</a:t>
            </a:r>
            <a:br>
              <a:rPr lang="en-US" sz="1800" b="0" dirty="0">
                <a:latin typeface="+mn-lt"/>
                <a:ea typeface="+mn-ea"/>
                <a:cs typeface="+mn-cs"/>
              </a:rPr>
            </a:br>
            <a:r>
              <a:rPr lang="en-US" sz="1800" b="0" dirty="0" err="1">
                <a:latin typeface="+mn-lt"/>
                <a:ea typeface="+mn-ea"/>
                <a:cs typeface="+mn-cs"/>
              </a:rPr>
              <a:t>Estas</a:t>
            </a:r>
            <a:r>
              <a:rPr lang="en-US" sz="1800" b="0" dirty="0">
                <a:latin typeface="+mn-lt"/>
                <a:ea typeface="+mn-ea"/>
                <a:cs typeface="+mn-cs"/>
              </a:rPr>
              <a:t>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leyes</a:t>
            </a:r>
            <a:r>
              <a:rPr lang="en-US" sz="1800" b="0" dirty="0">
                <a:latin typeface="+mn-lt"/>
                <a:ea typeface="+mn-ea"/>
                <a:cs typeface="+mn-cs"/>
              </a:rPr>
              <a:t> no son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impuestas</a:t>
            </a:r>
            <a:r>
              <a:rPr lang="en-US" sz="1800" b="0" dirty="0">
                <a:latin typeface="+mn-lt"/>
                <a:ea typeface="+mn-ea"/>
                <a:cs typeface="+mn-cs"/>
              </a:rPr>
              <a:t>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externamente</a:t>
            </a:r>
            <a:r>
              <a:rPr lang="en-US" sz="1800" b="0" dirty="0">
                <a:latin typeface="+mn-lt"/>
                <a:ea typeface="+mn-ea"/>
                <a:cs typeface="+mn-cs"/>
              </a:rPr>
              <a:t>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por</a:t>
            </a:r>
            <a:r>
              <a:rPr lang="en-US" sz="1800" b="0" dirty="0">
                <a:latin typeface="+mn-lt"/>
                <a:ea typeface="+mn-ea"/>
                <a:cs typeface="+mn-cs"/>
              </a:rPr>
              <a:t>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una</a:t>
            </a:r>
            <a:r>
              <a:rPr lang="en-US" sz="1800" b="0" dirty="0">
                <a:latin typeface="+mn-lt"/>
                <a:ea typeface="+mn-ea"/>
                <a:cs typeface="+mn-cs"/>
              </a:rPr>
              <a:t>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autoridad</a:t>
            </a:r>
            <a:r>
              <a:rPr lang="en-US" sz="1800" b="0" dirty="0">
                <a:latin typeface="+mn-lt"/>
                <a:ea typeface="+mn-ea"/>
                <a:cs typeface="+mn-cs"/>
              </a:rPr>
              <a:t> legal,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sino</a:t>
            </a:r>
            <a:r>
              <a:rPr lang="en-US" sz="1800" b="0" dirty="0">
                <a:latin typeface="+mn-lt"/>
                <a:ea typeface="+mn-ea"/>
                <a:cs typeface="+mn-cs"/>
              </a:rPr>
              <a:t> que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provienen</a:t>
            </a:r>
            <a:r>
              <a:rPr lang="en-US" sz="1800" b="0" dirty="0">
                <a:latin typeface="+mn-lt"/>
                <a:ea typeface="+mn-ea"/>
                <a:cs typeface="+mn-cs"/>
              </a:rPr>
              <a:t> de la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razón</a:t>
            </a:r>
            <a:r>
              <a:rPr lang="en-US" sz="1800" b="0" dirty="0">
                <a:latin typeface="+mn-lt"/>
                <a:ea typeface="+mn-ea"/>
                <a:cs typeface="+mn-cs"/>
              </a:rPr>
              <a:t> y la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conciencia</a:t>
            </a:r>
            <a:r>
              <a:rPr lang="en-US" sz="1800" b="0" dirty="0">
                <a:latin typeface="+mn-lt"/>
                <a:ea typeface="+mn-ea"/>
                <a:cs typeface="+mn-cs"/>
              </a:rPr>
              <a:t> de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cada</a:t>
            </a:r>
            <a:r>
              <a:rPr lang="en-US" sz="1800" b="0" dirty="0">
                <a:latin typeface="+mn-lt"/>
                <a:ea typeface="+mn-ea"/>
                <a:cs typeface="+mn-cs"/>
              </a:rPr>
              <a:t> persona,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indicándole</a:t>
            </a:r>
            <a:r>
              <a:rPr lang="en-US" sz="1800" b="0" dirty="0">
                <a:latin typeface="+mn-lt"/>
                <a:ea typeface="+mn-ea"/>
                <a:cs typeface="+mn-cs"/>
              </a:rPr>
              <a:t> lo que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debe</a:t>
            </a:r>
            <a:r>
              <a:rPr lang="en-US" sz="1800" b="0" dirty="0">
                <a:latin typeface="+mn-lt"/>
                <a:ea typeface="+mn-ea"/>
                <a:cs typeface="+mn-cs"/>
              </a:rPr>
              <a:t>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hacer</a:t>
            </a:r>
            <a:r>
              <a:rPr lang="en-US" sz="1800" b="0" dirty="0">
                <a:latin typeface="+mn-lt"/>
                <a:ea typeface="+mn-ea"/>
                <a:cs typeface="+mn-cs"/>
              </a:rPr>
              <a:t> y lo que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debe</a:t>
            </a:r>
            <a:r>
              <a:rPr lang="en-US" sz="1800" b="0" dirty="0">
                <a:latin typeface="+mn-lt"/>
                <a:ea typeface="+mn-ea"/>
                <a:cs typeface="+mn-cs"/>
              </a:rPr>
              <a:t>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evitar</a:t>
            </a:r>
            <a:r>
              <a:rPr lang="en-US" sz="1800" b="0" dirty="0">
                <a:latin typeface="+mn-lt"/>
                <a:ea typeface="+mn-ea"/>
                <a:cs typeface="+mn-cs"/>
              </a:rPr>
              <a:t>.</a:t>
            </a:r>
            <a:br>
              <a:rPr lang="en-US" sz="1800" b="0" dirty="0">
                <a:latin typeface="+mn-lt"/>
                <a:ea typeface="+mn-ea"/>
                <a:cs typeface="+mn-cs"/>
              </a:rPr>
            </a:br>
            <a:r>
              <a:rPr lang="en-US" sz="1800" b="0" dirty="0">
                <a:latin typeface="+mn-lt"/>
                <a:ea typeface="+mn-ea"/>
                <a:cs typeface="+mn-cs"/>
              </a:rPr>
              <a:t>Su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objetivo</a:t>
            </a:r>
            <a:r>
              <a:rPr lang="en-US" sz="1800" b="0" dirty="0">
                <a:latin typeface="+mn-lt"/>
                <a:ea typeface="+mn-ea"/>
                <a:cs typeface="+mn-cs"/>
              </a:rPr>
              <a:t> es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guiar</a:t>
            </a:r>
            <a:r>
              <a:rPr lang="en-US" sz="1800" b="0" dirty="0">
                <a:latin typeface="+mn-lt"/>
                <a:ea typeface="+mn-ea"/>
                <a:cs typeface="+mn-cs"/>
              </a:rPr>
              <a:t> las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acciones</a:t>
            </a:r>
            <a:r>
              <a:rPr lang="en-US" sz="1800" b="0" dirty="0">
                <a:latin typeface="+mn-lt"/>
                <a:ea typeface="+mn-ea"/>
                <a:cs typeface="+mn-cs"/>
              </a:rPr>
              <a:t>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humanas</a:t>
            </a:r>
            <a:r>
              <a:rPr lang="en-US" sz="1800" b="0" dirty="0">
                <a:latin typeface="+mn-lt"/>
                <a:ea typeface="+mn-ea"/>
                <a:cs typeface="+mn-cs"/>
              </a:rPr>
              <a:t> para que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estén</a:t>
            </a:r>
            <a:r>
              <a:rPr lang="en-US" sz="1800" b="0" dirty="0">
                <a:latin typeface="+mn-lt"/>
                <a:ea typeface="+mn-ea"/>
                <a:cs typeface="+mn-cs"/>
              </a:rPr>
              <a:t>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en</a:t>
            </a:r>
            <a:r>
              <a:rPr lang="en-US" sz="1800" b="0" dirty="0">
                <a:latin typeface="+mn-lt"/>
                <a:ea typeface="+mn-ea"/>
                <a:cs typeface="+mn-cs"/>
              </a:rPr>
              <a:t>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armonía</a:t>
            </a:r>
            <a:r>
              <a:rPr lang="en-US" sz="1800" b="0" dirty="0">
                <a:latin typeface="+mn-lt"/>
                <a:ea typeface="+mn-ea"/>
                <a:cs typeface="+mn-cs"/>
              </a:rPr>
              <a:t> con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el</a:t>
            </a:r>
            <a:r>
              <a:rPr lang="en-US" sz="1800" b="0" dirty="0">
                <a:latin typeface="+mn-lt"/>
                <a:ea typeface="+mn-ea"/>
                <a:cs typeface="+mn-cs"/>
              </a:rPr>
              <a:t> bien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común</a:t>
            </a:r>
            <a:r>
              <a:rPr lang="en-US" sz="1800" b="0" dirty="0">
                <a:latin typeface="+mn-lt"/>
                <a:ea typeface="+mn-ea"/>
                <a:cs typeface="+mn-cs"/>
              </a:rPr>
              <a:t> y con la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dignidad</a:t>
            </a:r>
            <a:r>
              <a:rPr lang="en-US" sz="1800" b="0" dirty="0">
                <a:latin typeface="+mn-lt"/>
                <a:ea typeface="+mn-ea"/>
                <a:cs typeface="+mn-cs"/>
              </a:rPr>
              <a:t> de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cada</a:t>
            </a:r>
            <a:r>
              <a:rPr lang="en-US" sz="1800" b="0" dirty="0">
                <a:latin typeface="+mn-lt"/>
                <a:ea typeface="+mn-ea"/>
                <a:cs typeface="+mn-cs"/>
              </a:rPr>
              <a:t> </a:t>
            </a:r>
            <a:r>
              <a:rPr lang="en-US" sz="1800" b="0" dirty="0" err="1">
                <a:latin typeface="+mn-lt"/>
                <a:ea typeface="+mn-ea"/>
                <a:cs typeface="+mn-cs"/>
              </a:rPr>
              <a:t>individuo</a:t>
            </a:r>
            <a:r>
              <a:rPr lang="en-US" sz="1800" b="0" dirty="0"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5" name="Picture 4" descr="A vintage weighing scales">
            <a:extLst>
              <a:ext uri="{FF2B5EF4-FFF2-40B4-BE49-F238E27FC236}">
                <a16:creationId xmlns:a16="http://schemas.microsoft.com/office/drawing/2014/main" id="{795B132B-FCBD-6C37-0E0B-E69BDA05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19" r="-2" b="31326"/>
          <a:stretch>
            <a:fillRect/>
          </a:stretch>
        </p:blipFill>
        <p:spPr>
          <a:xfrm>
            <a:off x="7091395" y="1267124"/>
            <a:ext cx="4681506" cy="435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7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84EE9F-6A95-01AA-9A13-7F7BE3F8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37160"/>
            <a:ext cx="6370956" cy="1527048"/>
          </a:xfrm>
        </p:spPr>
        <p:txBody>
          <a:bodyPr anchor="b">
            <a:normAutofit/>
          </a:bodyPr>
          <a:lstStyle/>
          <a:p>
            <a:r>
              <a:rPr lang="es-MX" dirty="0"/>
              <a:t>¿Qué pruebas hay de su existencia?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ACF914-26B9-5576-A4CC-990B994E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801368"/>
            <a:ext cx="6478747" cy="45079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1300" dirty="0"/>
              <a:t>Existen varias pruebas que demuestran la existencia de la ley moral:</a:t>
            </a:r>
          </a:p>
          <a:p>
            <a:pPr>
              <a:lnSpc>
                <a:spcPct val="110000"/>
              </a:lnSpc>
            </a:pPr>
            <a:r>
              <a:rPr lang="es-MX" sz="1300" b="1" dirty="0"/>
              <a:t>a) Universalidad:</a:t>
            </a:r>
            <a:br>
              <a:rPr lang="es-MX" sz="1300" dirty="0"/>
            </a:br>
            <a:r>
              <a:rPr lang="es-MX" sz="1300" dirty="0"/>
              <a:t>En todas las culturas y épocas existen normas morales fundamentales similares (como no matar, no robar, respetar a los demás), lo que muestra que hay principios morales comunes al ser humano.</a:t>
            </a:r>
          </a:p>
          <a:p>
            <a:pPr>
              <a:lnSpc>
                <a:spcPct val="110000"/>
              </a:lnSpc>
            </a:pPr>
            <a:r>
              <a:rPr lang="es-MX" sz="1300" b="1" dirty="0"/>
              <a:t>b) Conciencia moral:</a:t>
            </a:r>
            <a:br>
              <a:rPr lang="es-MX" sz="1300" dirty="0"/>
            </a:br>
            <a:r>
              <a:rPr lang="es-MX" sz="1300" dirty="0"/>
              <a:t>Cada persona posee una voz interior que le indica lo que está bien o mal. Esta conciencia reconoce y aplica la ley moral.</a:t>
            </a:r>
          </a:p>
          <a:p>
            <a:pPr>
              <a:lnSpc>
                <a:spcPct val="110000"/>
              </a:lnSpc>
            </a:pPr>
            <a:r>
              <a:rPr lang="es-MX" sz="1300" b="1" dirty="0"/>
              <a:t>c) Comportamientos morales espontáneos:</a:t>
            </a:r>
            <a:br>
              <a:rPr lang="es-MX" sz="1300" dirty="0"/>
            </a:br>
            <a:r>
              <a:rPr lang="es-MX" sz="1300" dirty="0"/>
              <a:t>Las personas suelen sentir aprobación por actos buenos (como la solidaridad) y rechazo por actos malos (como la injusticia), incluso sin intervención legal.</a:t>
            </a:r>
          </a:p>
          <a:p>
            <a:pPr>
              <a:lnSpc>
                <a:spcPct val="110000"/>
              </a:lnSpc>
            </a:pPr>
            <a:r>
              <a:rPr lang="es-MX" sz="1300" b="1" dirty="0"/>
              <a:t>d) Capacidad racional:</a:t>
            </a:r>
            <a:br>
              <a:rPr lang="es-MX" sz="1300" dirty="0"/>
            </a:br>
            <a:r>
              <a:rPr lang="es-MX" sz="1300" dirty="0"/>
              <a:t>El ser humano, por su razón, puede comprender principios morales y actuar libremente en función de ellos.</a:t>
            </a:r>
          </a:p>
          <a:p>
            <a:pPr>
              <a:lnSpc>
                <a:spcPct val="110000"/>
              </a:lnSpc>
            </a:pPr>
            <a:endParaRPr lang="es-PE" sz="1300" dirty="0"/>
          </a:p>
        </p:txBody>
      </p:sp>
      <p:pic>
        <p:nvPicPr>
          <p:cNvPr id="7" name="Graphic 6" descr="Martillo de juez">
            <a:extLst>
              <a:ext uri="{FF2B5EF4-FFF2-40B4-BE49-F238E27FC236}">
                <a16:creationId xmlns:a16="http://schemas.microsoft.com/office/drawing/2014/main" id="{C10C4A4F-42A1-6FAC-944F-E895E28DF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069" y="1102440"/>
            <a:ext cx="4276831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1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CAA678-46F7-812E-25E4-568E378B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10530"/>
            <a:ext cx="7094438" cy="1527048"/>
          </a:xfrm>
        </p:spPr>
        <p:txBody>
          <a:bodyPr anchor="b">
            <a:normAutofit/>
          </a:bodyPr>
          <a:lstStyle/>
          <a:p>
            <a:r>
              <a:rPr lang="es-MX" dirty="0"/>
              <a:t>Explique Propiedades de la ley moral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900E48-4D27-6CED-ADAF-3E4A40E4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6642262" cy="4096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1400" dirty="0"/>
              <a:t>La ley moral presenta las siguientes propiedades principales:</a:t>
            </a:r>
          </a:p>
          <a:p>
            <a:pPr>
              <a:lnSpc>
                <a:spcPct val="110000"/>
              </a:lnSpc>
            </a:pPr>
            <a:r>
              <a:rPr lang="es-MX" sz="1400" b="1" dirty="0"/>
              <a:t>a) Universalidad:</a:t>
            </a:r>
            <a:br>
              <a:rPr lang="es-MX" sz="1400" dirty="0"/>
            </a:br>
            <a:r>
              <a:rPr lang="es-MX" sz="1400" dirty="0"/>
              <a:t>Abarca a todos los seres humanos sin importar cultura, religión o época.</a:t>
            </a:r>
          </a:p>
          <a:p>
            <a:pPr>
              <a:lnSpc>
                <a:spcPct val="110000"/>
              </a:lnSpc>
            </a:pPr>
            <a:r>
              <a:rPr lang="es-MX" sz="1400" b="1" dirty="0"/>
              <a:t>b) Inmutabilidad:</a:t>
            </a:r>
            <a:br>
              <a:rPr lang="es-MX" sz="1400" dirty="0"/>
            </a:br>
            <a:r>
              <a:rPr lang="es-MX" sz="1400" dirty="0"/>
              <a:t>No cambia con el tiempo, aunque las costumbres sociales evolucionen. Los principios fundamentales permanecen.</a:t>
            </a:r>
          </a:p>
          <a:p>
            <a:pPr>
              <a:lnSpc>
                <a:spcPct val="110000"/>
              </a:lnSpc>
            </a:pPr>
            <a:r>
              <a:rPr lang="es-MX" sz="1400" b="1" dirty="0"/>
              <a:t>c) Obligatoriedad interior:</a:t>
            </a:r>
            <a:br>
              <a:rPr lang="es-MX" sz="1400" dirty="0"/>
            </a:br>
            <a:r>
              <a:rPr lang="es-MX" sz="1400" dirty="0"/>
              <a:t>Se impone desde la conciencia de cada persona, no por fuerza externa, y orienta libremente la conducta.</a:t>
            </a:r>
          </a:p>
          <a:p>
            <a:pPr>
              <a:lnSpc>
                <a:spcPct val="110000"/>
              </a:lnSpc>
            </a:pPr>
            <a:r>
              <a:rPr lang="es-MX" sz="1400" b="1" dirty="0"/>
              <a:t>d) Autonomía:</a:t>
            </a:r>
            <a:br>
              <a:rPr lang="es-MX" sz="1400" dirty="0"/>
            </a:br>
            <a:r>
              <a:rPr lang="es-MX" sz="1400" dirty="0"/>
              <a:t>No depende de autoridades externas; cada individuo reconoce esta ley en su interior mediante la razón y conciencia.</a:t>
            </a:r>
          </a:p>
          <a:p>
            <a:pPr>
              <a:lnSpc>
                <a:spcPct val="110000"/>
              </a:lnSpc>
            </a:pPr>
            <a:endParaRPr lang="es-PE" sz="1400" dirty="0"/>
          </a:p>
        </p:txBody>
      </p:sp>
      <p:pic>
        <p:nvPicPr>
          <p:cNvPr id="13" name="Graphic 6" descr="Huella digital">
            <a:extLst>
              <a:ext uri="{FF2B5EF4-FFF2-40B4-BE49-F238E27FC236}">
                <a16:creationId xmlns:a16="http://schemas.microsoft.com/office/drawing/2014/main" id="{E36FCF99-0369-4BB8-8873-CAB5E997A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7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76B5A3-DE95-947E-FF9E-F6994934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2" y="369103"/>
            <a:ext cx="5916169" cy="1296539"/>
          </a:xfrm>
        </p:spPr>
        <p:txBody>
          <a:bodyPr anchor="b">
            <a:normAutofit/>
          </a:bodyPr>
          <a:lstStyle/>
          <a:p>
            <a:r>
              <a:rPr lang="es-PE" dirty="0"/>
              <a:t>¿A quién se le dice persona moral?</a:t>
            </a:r>
          </a:p>
        </p:txBody>
      </p:sp>
      <p:pic>
        <p:nvPicPr>
          <p:cNvPr id="5" name="Picture 4" descr="Fire and smoke">
            <a:extLst>
              <a:ext uri="{FF2B5EF4-FFF2-40B4-BE49-F238E27FC236}">
                <a16:creationId xmlns:a16="http://schemas.microsoft.com/office/drawing/2014/main" id="{03E2B9D0-47BC-4617-E3C5-E50A38FA76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03" r="23603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2BF8F0-BC27-9A2B-3DD3-0F03F919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049" y="2676506"/>
            <a:ext cx="5916169" cy="3392698"/>
          </a:xfrm>
        </p:spPr>
        <p:txBody>
          <a:bodyPr>
            <a:normAutofit/>
          </a:bodyPr>
          <a:lstStyle/>
          <a:p>
            <a:r>
              <a:rPr lang="es-MX" dirty="0"/>
              <a:t>Se llama </a:t>
            </a:r>
            <a:r>
              <a:rPr lang="es-MX" b="1" dirty="0"/>
              <a:t>persona moral</a:t>
            </a:r>
            <a:r>
              <a:rPr lang="es-MX" dirty="0"/>
              <a:t> a aquel ser humano que </a:t>
            </a:r>
            <a:r>
              <a:rPr lang="es-MX" b="1" dirty="0"/>
              <a:t>posee conciencia, razón y libertad</a:t>
            </a:r>
            <a:r>
              <a:rPr lang="es-MX" dirty="0"/>
              <a:t>, y es capaz de:</a:t>
            </a:r>
          </a:p>
          <a:p>
            <a:r>
              <a:rPr lang="es-MX" dirty="0"/>
              <a:t>Distinguir entre el bien y el mal.</a:t>
            </a:r>
          </a:p>
          <a:p>
            <a:r>
              <a:rPr lang="es-MX" dirty="0"/>
              <a:t>Tomar decisiones responsables.</a:t>
            </a:r>
          </a:p>
          <a:p>
            <a:r>
              <a:rPr lang="es-MX" dirty="0"/>
              <a:t>Actuar conforme a principios morales.</a:t>
            </a:r>
          </a:p>
          <a:p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264972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645B0A-7A63-FBAE-7EC4-F265D910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s-MX" dirty="0"/>
              <a:t>Propiedades de la persona moral</a:t>
            </a:r>
            <a:endParaRPr lang="es-PE" dirty="0"/>
          </a:p>
        </p:txBody>
      </p:sp>
      <p:pic>
        <p:nvPicPr>
          <p:cNvPr id="6" name="Picture 5" descr="Colorful carved figures of humans">
            <a:extLst>
              <a:ext uri="{FF2B5EF4-FFF2-40B4-BE49-F238E27FC236}">
                <a16:creationId xmlns:a16="http://schemas.microsoft.com/office/drawing/2014/main" id="{67C8E2D0-8552-2C45-BB11-11D9D67768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09" r="24376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8E10D00-A465-58D6-702D-316B5B03BA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68533" y="2214282"/>
            <a:ext cx="5916169" cy="40950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a) Conciencia:</a:t>
            </a:r>
            <a:br>
              <a:rPr kumimoji="0" lang="es-PE" altLang="es-PE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s-PE" altLang="es-PE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Capacidad de reconocer sus actos y sus implicaciones morales.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b) Libertad:</a:t>
            </a:r>
            <a:br>
              <a:rPr kumimoji="0" lang="es-PE" altLang="es-PE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s-PE" altLang="es-PE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Puede elegir entre diferentes opciones de conducta.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c) Responsabilidad:</a:t>
            </a:r>
            <a:br>
              <a:rPr kumimoji="0" lang="es-PE" altLang="es-PE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s-PE" altLang="es-PE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 capaz de asumir las consecuencias de sus actos.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d) Dignidad:</a:t>
            </a:r>
            <a:br>
              <a:rPr kumimoji="0" lang="es-PE" altLang="es-PE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s-PE" altLang="es-PE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 le reconoce como un ser valioso en sí mismo, con derechos y deberes.</a:t>
            </a:r>
          </a:p>
        </p:txBody>
      </p:sp>
    </p:spTree>
    <p:extLst>
      <p:ext uri="{BB962C8B-B14F-4D97-AF65-F5344CB8AC3E}">
        <p14:creationId xmlns:p14="http://schemas.microsoft.com/office/powerpoint/2010/main" val="159069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78">
            <a:extLst>
              <a:ext uri="{FF2B5EF4-FFF2-40B4-BE49-F238E27FC236}">
                <a16:creationId xmlns:a16="http://schemas.microsoft.com/office/drawing/2014/main" id="{BF8BE9A2-8956-141B-BFE6-C607C93D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F3BF62-A58C-BE2C-0804-9F91A47E1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4837132"/>
            <a:ext cx="4705097" cy="1615684"/>
          </a:xfrm>
        </p:spPr>
        <p:txBody>
          <a:bodyPr>
            <a:normAutofit/>
          </a:bodyPr>
          <a:lstStyle/>
          <a:p>
            <a:r>
              <a:rPr lang="es-MX"/>
              <a:t>¿Qué entiende por conciencia moral?</a:t>
            </a:r>
            <a:endParaRPr lang="es-PE"/>
          </a:p>
        </p:txBody>
      </p:sp>
      <p:pic>
        <p:nvPicPr>
          <p:cNvPr id="3074" name="Picture 2" descr="Que es la Conciencia Moral">
            <a:extLst>
              <a:ext uri="{FF2B5EF4-FFF2-40B4-BE49-F238E27FC236}">
                <a16:creationId xmlns:a16="http://schemas.microsoft.com/office/drawing/2014/main" id="{5456726E-2239-E0B7-950B-F3AB8FB9D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9" b="5704"/>
          <a:stretch>
            <a:fillRect/>
          </a:stretch>
        </p:blipFill>
        <p:spPr bwMode="auto">
          <a:xfrm>
            <a:off x="20" y="10"/>
            <a:ext cx="12191980" cy="390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29E01-3A10-976A-824C-871436EE7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333" y="4837132"/>
            <a:ext cx="5753567" cy="16156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1700"/>
              <a:t>La </a:t>
            </a:r>
            <a:r>
              <a:rPr lang="es-MX" sz="1700" b="1"/>
              <a:t>conciencia moral</a:t>
            </a:r>
            <a:r>
              <a:rPr lang="es-MX" sz="1700"/>
              <a:t> es la capacidad interior que permite al ser humano </a:t>
            </a:r>
            <a:r>
              <a:rPr lang="es-MX" sz="1700" b="1"/>
              <a:t>juzgar sus acciones como buenas o malas</a:t>
            </a:r>
            <a:r>
              <a:rPr lang="es-MX" sz="1700"/>
              <a:t>, según principios éticos y morales.</a:t>
            </a:r>
            <a:br>
              <a:rPr lang="es-MX" sz="1700"/>
            </a:br>
            <a:r>
              <a:rPr lang="es-MX" sz="1700"/>
              <a:t>Es como una “voz interior” que orienta y evalúa el comportamiento personal.</a:t>
            </a:r>
            <a:endParaRPr lang="es-PE" sz="1700"/>
          </a:p>
        </p:txBody>
      </p:sp>
    </p:spTree>
    <p:extLst>
      <p:ext uri="{BB962C8B-B14F-4D97-AF65-F5344CB8AC3E}">
        <p14:creationId xmlns:p14="http://schemas.microsoft.com/office/powerpoint/2010/main" val="350017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CD5907-49B6-E8DC-899F-1430F6D8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599" y="0"/>
            <a:ext cx="4862836" cy="1889390"/>
          </a:xfrm>
        </p:spPr>
        <p:txBody>
          <a:bodyPr anchor="b">
            <a:normAutofit/>
          </a:bodyPr>
          <a:lstStyle/>
          <a:p>
            <a:r>
              <a:rPr lang="es-MX" dirty="0"/>
              <a:t>Funciones de la conciencia moral</a:t>
            </a:r>
            <a:endParaRPr lang="es-PE" dirty="0"/>
          </a:p>
        </p:txBody>
      </p:sp>
      <p:pic>
        <p:nvPicPr>
          <p:cNvPr id="5" name="Picture 4" descr="Forest road with vanishing point">
            <a:extLst>
              <a:ext uri="{FF2B5EF4-FFF2-40B4-BE49-F238E27FC236}">
                <a16:creationId xmlns:a16="http://schemas.microsoft.com/office/drawing/2014/main" id="{142F6D20-68E1-4607-94E2-EE10A067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82" r="25284" b="-1"/>
          <a:stretch>
            <a:fillRect/>
          </a:stretch>
        </p:blipFill>
        <p:spPr>
          <a:xfrm>
            <a:off x="1" y="10"/>
            <a:ext cx="599886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12018-E738-DD28-FBA4-354FFB2D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333" y="2212846"/>
            <a:ext cx="4973368" cy="40965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1500" b="1" dirty="0"/>
              <a:t>a) Orientadora:</a:t>
            </a:r>
            <a:br>
              <a:rPr lang="es-MX" sz="1500" dirty="0"/>
            </a:br>
            <a:r>
              <a:rPr lang="es-MX" sz="1500" dirty="0"/>
              <a:t>Indica el camino correcto a seguir antes de actuar.</a:t>
            </a:r>
          </a:p>
          <a:p>
            <a:pPr>
              <a:lnSpc>
                <a:spcPct val="110000"/>
              </a:lnSpc>
            </a:pPr>
            <a:r>
              <a:rPr lang="es-MX" sz="1500" b="1" dirty="0"/>
              <a:t>b) Normativa:</a:t>
            </a:r>
            <a:br>
              <a:rPr lang="es-MX" sz="1500" dirty="0"/>
            </a:br>
            <a:r>
              <a:rPr lang="es-MX" sz="1500" dirty="0"/>
              <a:t>Formula juicios morales sobre las acciones, de acuerdo con la ley moral.</a:t>
            </a:r>
          </a:p>
          <a:p>
            <a:pPr>
              <a:lnSpc>
                <a:spcPct val="110000"/>
              </a:lnSpc>
            </a:pPr>
            <a:r>
              <a:rPr lang="es-MX" sz="1500" b="1" dirty="0"/>
              <a:t>c) Evaluadora o crítica:</a:t>
            </a:r>
            <a:br>
              <a:rPr lang="es-MX" sz="1500" dirty="0"/>
            </a:br>
            <a:r>
              <a:rPr lang="es-MX" sz="1500" dirty="0"/>
              <a:t>Examina las acciones ya realizadas, aprobándolas o censurándolas.</a:t>
            </a:r>
          </a:p>
          <a:p>
            <a:pPr>
              <a:lnSpc>
                <a:spcPct val="110000"/>
              </a:lnSpc>
            </a:pPr>
            <a:r>
              <a:rPr lang="es-MX" sz="1500" b="1" dirty="0"/>
              <a:t>d) Acusadora o aprobatoria:</a:t>
            </a:r>
            <a:br>
              <a:rPr lang="es-MX" sz="1500" dirty="0"/>
            </a:br>
            <a:r>
              <a:rPr lang="es-MX" sz="1500" dirty="0"/>
              <a:t>Produce sentimientos de culpa cuando se actúa mal, o de satisfacción cuando se obra bien.</a:t>
            </a:r>
          </a:p>
          <a:p>
            <a:pPr>
              <a:lnSpc>
                <a:spcPct val="110000"/>
              </a:lnSpc>
            </a:pPr>
            <a:endParaRPr lang="es-PE" sz="1500" dirty="0"/>
          </a:p>
        </p:txBody>
      </p:sp>
    </p:spTree>
    <p:extLst>
      <p:ext uri="{BB962C8B-B14F-4D97-AF65-F5344CB8AC3E}">
        <p14:creationId xmlns:p14="http://schemas.microsoft.com/office/powerpoint/2010/main" val="52573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FD2083-7659-F81D-AD0A-C2683509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s-MX" sz="3300" dirty="0"/>
              <a:t>Diferencia entre conciencia moral y conciencia psicológica</a:t>
            </a:r>
            <a:endParaRPr lang="es-PE" sz="3300" dirty="0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EBAD56FA-E6FB-55DE-9296-5E8E37B589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45" r="19055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F4804F-DAD5-A935-7DD2-C6412E65F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1400" b="1"/>
              <a:t>Conciencia Moral</a:t>
            </a:r>
          </a:p>
          <a:p>
            <a:pPr>
              <a:lnSpc>
                <a:spcPct val="110000"/>
              </a:lnSpc>
            </a:pPr>
            <a:r>
              <a:rPr lang="es-MX" sz="1400"/>
              <a:t>La </a:t>
            </a:r>
            <a:r>
              <a:rPr lang="es-MX" sz="1400" b="1"/>
              <a:t>conciencia moral</a:t>
            </a:r>
            <a:r>
              <a:rPr lang="es-MX" sz="1400"/>
              <a:t> es la capacidad interior que permite al ser humano </a:t>
            </a:r>
            <a:r>
              <a:rPr lang="es-MX" sz="1400" b="1"/>
              <a:t>distinguir entre el bien y el mal</a:t>
            </a:r>
            <a:r>
              <a:rPr lang="es-MX" sz="1400"/>
              <a:t>, juzgar sus acciones y decidir responsablemente cómo actuar.</a:t>
            </a:r>
            <a:br>
              <a:rPr lang="es-MX" sz="1400"/>
            </a:br>
            <a:r>
              <a:rPr lang="es-MX" sz="1400"/>
              <a:t>👉 Funciona como una guía ética que orienta la conducta hacia lo correcto.</a:t>
            </a:r>
            <a:br>
              <a:rPr lang="es-MX" sz="1400"/>
            </a:br>
            <a:r>
              <a:rPr lang="es-MX" sz="1400"/>
              <a:t>También evalúa los actos realizados, aprobándolos si son buenos o generando culpa si son malos.</a:t>
            </a:r>
          </a:p>
          <a:p>
            <a:pPr>
              <a:lnSpc>
                <a:spcPct val="110000"/>
              </a:lnSpc>
            </a:pPr>
            <a:r>
              <a:rPr lang="es-MX" sz="1400" b="1"/>
              <a:t>Características principales:</a:t>
            </a:r>
            <a:endParaRPr lang="es-MX" sz="1400"/>
          </a:p>
          <a:p>
            <a:pPr>
              <a:lnSpc>
                <a:spcPct val="110000"/>
              </a:lnSpc>
            </a:pPr>
            <a:r>
              <a:rPr lang="es-MX" sz="1400"/>
              <a:t>Juzga las acciones desde un punto de vista ético.</a:t>
            </a:r>
          </a:p>
          <a:p>
            <a:pPr>
              <a:lnSpc>
                <a:spcPct val="110000"/>
              </a:lnSpc>
            </a:pPr>
            <a:r>
              <a:rPr lang="es-MX" sz="1400"/>
              <a:t>Se basa en principios y valores morales.</a:t>
            </a:r>
          </a:p>
          <a:p>
            <a:pPr>
              <a:lnSpc>
                <a:spcPct val="110000"/>
              </a:lnSpc>
            </a:pPr>
            <a:r>
              <a:rPr lang="es-MX" sz="1400"/>
              <a:t>Tiene un carácter normativo (aprueba o censura conductas).</a:t>
            </a:r>
          </a:p>
          <a:p>
            <a:pPr>
              <a:lnSpc>
                <a:spcPct val="110000"/>
              </a:lnSpc>
            </a:pPr>
            <a:r>
              <a:rPr lang="es-MX" sz="1400"/>
              <a:t>Influye directamente en la toma de decisiones morales.</a:t>
            </a:r>
          </a:p>
          <a:p>
            <a:pPr>
              <a:lnSpc>
                <a:spcPct val="110000"/>
              </a:lnSpc>
            </a:pPr>
            <a:endParaRPr lang="es-PE" sz="1400"/>
          </a:p>
        </p:txBody>
      </p:sp>
    </p:spTree>
    <p:extLst>
      <p:ext uri="{BB962C8B-B14F-4D97-AF65-F5344CB8AC3E}">
        <p14:creationId xmlns:p14="http://schemas.microsoft.com/office/powerpoint/2010/main" val="23202477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811</Words>
  <Application>Microsoft Office PowerPoint</Application>
  <PresentationFormat>Panorámica</PresentationFormat>
  <Paragraphs>49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VanillaVTI</vt:lpstr>
      <vt:lpstr>PARTICIPANTES </vt:lpstr>
      <vt:lpstr>¿Qué es la ley moral?</vt:lpstr>
      <vt:lpstr>¿Qué pruebas hay de su existencia?</vt:lpstr>
      <vt:lpstr>Explique Propiedades de la ley moral</vt:lpstr>
      <vt:lpstr>¿A quién se le dice persona moral?</vt:lpstr>
      <vt:lpstr>Propiedades de la persona moral</vt:lpstr>
      <vt:lpstr>¿Qué entiende por conciencia moral?</vt:lpstr>
      <vt:lpstr>Funciones de la conciencia moral</vt:lpstr>
      <vt:lpstr>Diferencia entre conciencia moral y conciencia psicológica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dany paucar</dc:creator>
  <cp:lastModifiedBy>dany paucar</cp:lastModifiedBy>
  <cp:revision>1</cp:revision>
  <dcterms:created xsi:type="dcterms:W3CDTF">2025-09-30T15:49:05Z</dcterms:created>
  <dcterms:modified xsi:type="dcterms:W3CDTF">2025-09-30T16:15:23Z</dcterms:modified>
</cp:coreProperties>
</file>