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65" r:id="rId3"/>
    <p:sldId id="266" r:id="rId4"/>
    <p:sldId id="264" r:id="rId5"/>
    <p:sldId id="269" r:id="rId6"/>
    <p:sldId id="257" r:id="rId7"/>
    <p:sldId id="258" r:id="rId8"/>
    <p:sldId id="270" r:id="rId9"/>
    <p:sldId id="259" r:id="rId10"/>
    <p:sldId id="260" r:id="rId11"/>
    <p:sldId id="261" r:id="rId12"/>
    <p:sldId id="262" r:id="rId13"/>
    <p:sldId id="263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62" autoAdjust="0"/>
    <p:restoredTop sz="94660"/>
  </p:normalViewPr>
  <p:slideViewPr>
    <p:cSldViewPr>
      <p:cViewPr varScale="1">
        <p:scale>
          <a:sx n="68" d="100"/>
          <a:sy n="68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AA835-BB11-4248-83EA-2C9F0D30237C}" type="datetimeFigureOut">
              <a:rPr lang="en-US" smtClean="0"/>
              <a:pPr/>
              <a:t>10/13/2020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387F1-9EB3-4680-87F1-3A9D242E583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387F1-9EB3-4680-87F1-3A9D242E5835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6E7D-B191-49A6-BFE8-693DD701E7E5}" type="datetimeFigureOut">
              <a:rPr lang="en-US" smtClean="0"/>
              <a:pPr/>
              <a:t>10/13/2020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545AF0-932A-4ECA-8505-158DD183A94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6E7D-B191-49A6-BFE8-693DD701E7E5}" type="datetimeFigureOut">
              <a:rPr lang="en-US" smtClean="0"/>
              <a:pPr/>
              <a:t>10/13/2020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AF0-932A-4ECA-8505-158DD183A9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C545AF0-932A-4ECA-8505-158DD183A94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6E7D-B191-49A6-BFE8-693DD701E7E5}" type="datetimeFigureOut">
              <a:rPr lang="en-US" smtClean="0"/>
              <a:pPr/>
              <a:t>10/13/2020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6E7D-B191-49A6-BFE8-693DD701E7E5}" type="datetimeFigureOut">
              <a:rPr lang="en-US" smtClean="0"/>
              <a:pPr/>
              <a:t>10/13/2020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C545AF0-932A-4ECA-8505-158DD183A94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6E7D-B191-49A6-BFE8-693DD701E7E5}" type="datetimeFigureOut">
              <a:rPr lang="en-US" smtClean="0"/>
              <a:pPr/>
              <a:t>10/13/2020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545AF0-932A-4ECA-8505-158DD183A94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13F6E7D-B191-49A6-BFE8-693DD701E7E5}" type="datetimeFigureOut">
              <a:rPr lang="en-US" smtClean="0"/>
              <a:pPr/>
              <a:t>10/13/2020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AF0-932A-4ECA-8505-158DD183A94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6E7D-B191-49A6-BFE8-693DD701E7E5}" type="datetimeFigureOut">
              <a:rPr lang="en-US" smtClean="0"/>
              <a:pPr/>
              <a:t>10/13/2020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C545AF0-932A-4ECA-8505-158DD183A94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6E7D-B191-49A6-BFE8-693DD701E7E5}" type="datetimeFigureOut">
              <a:rPr lang="en-US" smtClean="0"/>
              <a:pPr/>
              <a:t>10/13/2020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C545AF0-932A-4ECA-8505-158DD183A9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6E7D-B191-49A6-BFE8-693DD701E7E5}" type="datetimeFigureOut">
              <a:rPr lang="en-US" smtClean="0"/>
              <a:pPr/>
              <a:t>10/13/2020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545AF0-932A-4ECA-8505-158DD183A9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545AF0-932A-4ECA-8505-158DD183A94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6E7D-B191-49A6-BFE8-693DD701E7E5}" type="datetimeFigureOut">
              <a:rPr lang="en-US" smtClean="0"/>
              <a:pPr/>
              <a:t>10/13/2020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C545AF0-932A-4ECA-8505-158DD183A94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13F6E7D-B191-49A6-BFE8-693DD701E7E5}" type="datetimeFigureOut">
              <a:rPr lang="en-US" smtClean="0"/>
              <a:pPr/>
              <a:t>10/13/2020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13F6E7D-B191-49A6-BFE8-693DD701E7E5}" type="datetimeFigureOut">
              <a:rPr lang="en-US" smtClean="0"/>
              <a:pPr/>
              <a:t>10/13/2020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545AF0-932A-4ECA-8505-158DD183A94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Assessment of Car Accident severity and building of ML Models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38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Correlation </a:t>
            </a:r>
            <a:r>
              <a:rPr lang="en-IN" dirty="0" smtClean="0"/>
              <a:t>between Road Condition ,Severity and Collisions</a:t>
            </a:r>
            <a:endParaRPr lang="en-IN" dirty="0"/>
          </a:p>
        </p:txBody>
      </p:sp>
      <p:pic>
        <p:nvPicPr>
          <p:cNvPr id="4098" name="Picture 2" descr="C:\Users\HP\Desktop\4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4143404" cy="492922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072066" y="1928802"/>
            <a:ext cx="3857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It can be observed that collisions </a:t>
            </a:r>
          </a:p>
          <a:p>
            <a:r>
              <a:rPr lang="en-IN" dirty="0" smtClean="0"/>
              <a:t>w</a:t>
            </a:r>
            <a:r>
              <a:rPr lang="en-IN" dirty="0" smtClean="0"/>
              <a:t>here property was damaged are </a:t>
            </a:r>
          </a:p>
          <a:p>
            <a:r>
              <a:rPr lang="en-IN" dirty="0" smtClean="0"/>
              <a:t>most when the road conditions were dry in comparison to when they were in wet conditions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Likewise, collisions involving injury and threat to life are most when road condition is dry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384"/>
          </a:xfrm>
        </p:spPr>
        <p:txBody>
          <a:bodyPr>
            <a:noAutofit/>
          </a:bodyPr>
          <a:lstStyle/>
          <a:p>
            <a:r>
              <a:rPr lang="en-IN" sz="3200" dirty="0" smtClean="0"/>
              <a:t>Correlation between Weather</a:t>
            </a:r>
            <a:r>
              <a:rPr lang="en-IN" sz="3200" dirty="0" smtClean="0"/>
              <a:t>, Severity </a:t>
            </a:r>
            <a:r>
              <a:rPr lang="en-IN" sz="3200" dirty="0" smtClean="0"/>
              <a:t>and Collisions</a:t>
            </a:r>
            <a:endParaRPr lang="en-IN" sz="3200" dirty="0"/>
          </a:p>
        </p:txBody>
      </p:sp>
      <p:pic>
        <p:nvPicPr>
          <p:cNvPr id="5122" name="Picture 2" descr="C:\Users\HP\Desktop\5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4357718" cy="485778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14942" y="2571744"/>
            <a:ext cx="3571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 can be seen that collisions where only property damage is involved is most when weather is clear similar to when collisions</a:t>
            </a:r>
            <a:r>
              <a:rPr lang="en-IN" dirty="0" smtClean="0"/>
              <a:t> also include injury collision.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8534400" cy="1071570"/>
          </a:xfrm>
        </p:spPr>
        <p:txBody>
          <a:bodyPr>
            <a:noAutofit/>
          </a:bodyPr>
          <a:lstStyle/>
          <a:p>
            <a:r>
              <a:rPr lang="en-IN" sz="2800" dirty="0" smtClean="0"/>
              <a:t>Correlation between Severity description ,junction type and collisions</a:t>
            </a:r>
            <a:endParaRPr lang="en-IN" sz="2400" dirty="0"/>
          </a:p>
        </p:txBody>
      </p:sp>
      <p:pic>
        <p:nvPicPr>
          <p:cNvPr id="6146" name="Picture 2" descr="C:\Users\HP\Desktop\6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5072066" cy="514351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429256" y="1785926"/>
            <a:ext cx="3286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figure conveys that most collisions involving only property damage are at </a:t>
            </a:r>
            <a:r>
              <a:rPr lang="en-IN" dirty="0" smtClean="0"/>
              <a:t>road’s </a:t>
            </a:r>
            <a:r>
              <a:rPr lang="en-IN" dirty="0" smtClean="0"/>
              <a:t>mid-block or at intersection when compared to those collisions which include injury as well.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Classification Models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best accuracy was KNN model with 70.43% accuracy with k= 6</a:t>
            </a:r>
          </a:p>
          <a:p>
            <a:pPr>
              <a:buNone/>
            </a:pPr>
            <a:endParaRPr lang="en-IN" dirty="0" smtClean="0"/>
          </a:p>
        </p:txBody>
      </p:sp>
      <p:pic>
        <p:nvPicPr>
          <p:cNvPr id="7171" name="Picture 3" descr="C:\Users\HP\Desktop\4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00306"/>
            <a:ext cx="5386387" cy="355758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286512" y="2786058"/>
            <a:ext cx="26432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After evaluating different machine </a:t>
            </a:r>
          </a:p>
          <a:p>
            <a:r>
              <a:rPr lang="en-IN" dirty="0" smtClean="0"/>
              <a:t>Learning models, we find that</a:t>
            </a:r>
          </a:p>
          <a:p>
            <a:r>
              <a:rPr lang="en-IN" dirty="0" smtClean="0"/>
              <a:t>KNN model has highest accuracy </a:t>
            </a:r>
          </a:p>
          <a:p>
            <a:r>
              <a:rPr lang="en-IN" dirty="0" smtClean="0"/>
              <a:t>When k-neighbours are 6 in numbers.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2800" dirty="0" smtClean="0"/>
              <a:t>- Automobile </a:t>
            </a:r>
            <a:r>
              <a:rPr lang="en-IN" sz="2800" dirty="0" smtClean="0"/>
              <a:t>companies can use the results to identify opportunity to </a:t>
            </a:r>
            <a:r>
              <a:rPr lang="en-IN" sz="2800" dirty="0" smtClean="0"/>
              <a:t>improve safety in </a:t>
            </a:r>
            <a:r>
              <a:rPr lang="en-IN" sz="2800" dirty="0" smtClean="0"/>
              <a:t>vehicle </a:t>
            </a:r>
            <a:r>
              <a:rPr lang="en-IN" sz="2800" dirty="0" smtClean="0"/>
              <a:t>to </a:t>
            </a:r>
            <a:r>
              <a:rPr lang="en-IN" sz="2800" dirty="0" smtClean="0"/>
              <a:t>prevent collisions specially mid-block and at intersection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- Insurance </a:t>
            </a:r>
            <a:r>
              <a:rPr lang="en-IN" sz="2800" dirty="0" smtClean="0"/>
              <a:t>companies can modify </a:t>
            </a:r>
            <a:r>
              <a:rPr lang="en-IN" sz="2800" dirty="0" smtClean="0"/>
              <a:t>their</a:t>
            </a:r>
            <a:r>
              <a:rPr lang="en-IN" sz="2800" dirty="0" smtClean="0"/>
              <a:t> </a:t>
            </a:r>
            <a:r>
              <a:rPr lang="en-IN" sz="2800" dirty="0" smtClean="0"/>
              <a:t>underwriting rules and make changes in product norms or make exclusions on the basis of data of maximum </a:t>
            </a:r>
            <a:r>
              <a:rPr lang="en-IN" sz="2800" dirty="0" smtClean="0"/>
              <a:t>collisions to reduce risk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- Road </a:t>
            </a:r>
            <a:r>
              <a:rPr lang="en-IN" sz="2800" dirty="0" smtClean="0"/>
              <a:t>Transport ministry can focus more on reasons of collision and importance of road maintenance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Companies </a:t>
            </a:r>
            <a:r>
              <a:rPr lang="en-IN" dirty="0" smtClean="0"/>
              <a:t>and </a:t>
            </a:r>
            <a:r>
              <a:rPr lang="en-IN" dirty="0" smtClean="0"/>
              <a:t>governments can maximize revenue by: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By </a:t>
            </a:r>
            <a:r>
              <a:rPr lang="en-IN" dirty="0" smtClean="0"/>
              <a:t>reducing risk and claims as much as </a:t>
            </a:r>
            <a:r>
              <a:rPr lang="en-IN" dirty="0" smtClean="0"/>
              <a:t>possible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In </a:t>
            </a:r>
            <a:r>
              <a:rPr lang="en-IN" dirty="0" smtClean="0"/>
              <a:t>order to show the better results to the general </a:t>
            </a:r>
            <a:r>
              <a:rPr lang="en-IN" dirty="0" smtClean="0"/>
              <a:t>public during elections </a:t>
            </a:r>
            <a:r>
              <a:rPr lang="en-IN" dirty="0" smtClean="0"/>
              <a:t>by decreasing collision in </a:t>
            </a:r>
            <a:r>
              <a:rPr lang="en-IN" dirty="0" err="1" smtClean="0"/>
              <a:t>no.s</a:t>
            </a:r>
            <a:r>
              <a:rPr lang="en-IN" dirty="0" smtClean="0"/>
              <a:t> </a:t>
            </a:r>
            <a:r>
              <a:rPr lang="en-IN" dirty="0" smtClean="0"/>
              <a:t>in coming years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Complimentary Data for better research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Complimentary data that would have helped in research:</a:t>
            </a:r>
          </a:p>
          <a:p>
            <a:endParaRPr lang="en-IN" dirty="0" smtClean="0"/>
          </a:p>
          <a:p>
            <a:r>
              <a:rPr lang="en-IN" dirty="0" smtClean="0"/>
              <a:t>Data about the timeframe of weather conditions in the area of Seattle</a:t>
            </a:r>
          </a:p>
          <a:p>
            <a:r>
              <a:rPr lang="en-IN" dirty="0" smtClean="0"/>
              <a:t> Data about infrastructure status during different weather conditions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Business Problem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428736"/>
            <a:ext cx="8503920" cy="5286412"/>
          </a:xfrm>
        </p:spPr>
        <p:txBody>
          <a:bodyPr>
            <a:noAutofit/>
          </a:bodyPr>
          <a:lstStyle/>
          <a:p>
            <a:r>
              <a:rPr lang="en-IN" sz="2000" dirty="0"/>
              <a:t>I</a:t>
            </a:r>
            <a:r>
              <a:rPr lang="en-IN" sz="2000" dirty="0" smtClean="0"/>
              <a:t>ncrease </a:t>
            </a:r>
            <a:r>
              <a:rPr lang="en-IN" sz="2000" dirty="0"/>
              <a:t>in </a:t>
            </a:r>
            <a:r>
              <a:rPr lang="en-IN" sz="2000" dirty="0" smtClean="0"/>
              <a:t>road accidents </a:t>
            </a:r>
            <a:r>
              <a:rPr lang="en-IN" sz="2000" dirty="0"/>
              <a:t>a huge concern for the general public and the </a:t>
            </a:r>
            <a:r>
              <a:rPr lang="en-IN" sz="2000" dirty="0" smtClean="0"/>
              <a:t>governing body in Seattle area</a:t>
            </a:r>
          </a:p>
          <a:p>
            <a:r>
              <a:rPr lang="en-IN" sz="2000" dirty="0" smtClean="0"/>
              <a:t>In </a:t>
            </a:r>
            <a:r>
              <a:rPr lang="en-IN" sz="2000" dirty="0"/>
              <a:t>order to control </a:t>
            </a:r>
            <a:r>
              <a:rPr lang="en-IN" sz="2000" dirty="0" smtClean="0"/>
              <a:t>collisions, it </a:t>
            </a:r>
            <a:r>
              <a:rPr lang="en-IN" sz="2000" dirty="0"/>
              <a:t>is utmost important to find the resolution for </a:t>
            </a:r>
            <a:r>
              <a:rPr lang="en-IN" sz="2000" dirty="0" smtClean="0"/>
              <a:t>this. Below are the problems to be addressed:</a:t>
            </a:r>
          </a:p>
          <a:p>
            <a:pPr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-  Which </a:t>
            </a:r>
            <a:r>
              <a:rPr lang="en-IN" sz="2000" dirty="0"/>
              <a:t>section of the automobile should be focussed to improve safety in automobiles so that collision can be </a:t>
            </a:r>
            <a:r>
              <a:rPr lang="en-IN" sz="2000" dirty="0" smtClean="0"/>
              <a:t>avoided? </a:t>
            </a:r>
          </a:p>
          <a:p>
            <a:pPr>
              <a:buNone/>
            </a:pPr>
            <a:r>
              <a:rPr lang="en-IN" sz="2000" dirty="0" smtClean="0"/>
              <a:t>          -  What </a:t>
            </a:r>
            <a:r>
              <a:rPr lang="en-IN" sz="2000" dirty="0"/>
              <a:t>type of collisions are frequent and of what severity?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         - </a:t>
            </a:r>
            <a:r>
              <a:rPr lang="en-IN" sz="2000" dirty="0"/>
              <a:t>What and when the changes should be made in relation to </a:t>
            </a:r>
            <a:r>
              <a:rPr lang="en-IN" sz="2000" dirty="0" smtClean="0"/>
              <a:t>infrastructure development?</a:t>
            </a:r>
          </a:p>
          <a:p>
            <a:pPr>
              <a:buNone/>
            </a:pPr>
            <a:r>
              <a:rPr lang="en-IN" sz="2000" dirty="0" smtClean="0"/>
              <a:t>          - In </a:t>
            </a:r>
            <a:r>
              <a:rPr lang="en-IN" sz="2000" dirty="0"/>
              <a:t>what type of weather conditions maximum collisions have been recorded? </a:t>
            </a:r>
          </a:p>
          <a:p>
            <a:pPr>
              <a:buNone/>
            </a:pPr>
            <a:r>
              <a:rPr lang="en-IN" sz="2000" dirty="0" smtClean="0"/>
              <a:t>          - Were </a:t>
            </a:r>
            <a:r>
              <a:rPr lang="en-IN" sz="2000" dirty="0"/>
              <a:t>Speeding and weather variables contribute towards collision?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         - </a:t>
            </a:r>
            <a:r>
              <a:rPr lang="en-IN" sz="2000" dirty="0"/>
              <a:t>Which severity was at peak at different weather conditions</a:t>
            </a:r>
            <a:r>
              <a:rPr lang="en-IN" sz="2000" dirty="0" smtClean="0"/>
              <a:t>?</a:t>
            </a:r>
          </a:p>
          <a:p>
            <a:pPr>
              <a:buNone/>
            </a:pPr>
            <a:r>
              <a:rPr lang="en-IN" sz="2000" dirty="0" smtClean="0"/>
              <a:t>          - </a:t>
            </a:r>
            <a:r>
              <a:rPr lang="en-IN" sz="2000" dirty="0"/>
              <a:t>What are the major reasons behind collision</a:t>
            </a:r>
            <a:r>
              <a:rPr lang="en-IN" sz="2000" dirty="0" smtClean="0"/>
              <a:t>?</a:t>
            </a: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Target Audience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  </a:t>
            </a:r>
            <a:r>
              <a:rPr lang="en-IN" sz="2400" dirty="0"/>
              <a:t>• General Insurance </a:t>
            </a:r>
            <a:r>
              <a:rPr lang="en-IN" sz="2400" dirty="0" smtClean="0"/>
              <a:t>companies</a:t>
            </a:r>
          </a:p>
          <a:p>
            <a:pPr>
              <a:buNone/>
            </a:pPr>
            <a:r>
              <a:rPr lang="en-IN" sz="2400" dirty="0"/>
              <a:t> </a:t>
            </a:r>
            <a:r>
              <a:rPr lang="en-IN" sz="2400" dirty="0" smtClean="0"/>
              <a:t> • </a:t>
            </a:r>
            <a:r>
              <a:rPr lang="en-IN" sz="2400" dirty="0"/>
              <a:t>Traffic/Transportation </a:t>
            </a:r>
            <a:r>
              <a:rPr lang="en-IN" sz="2400" dirty="0" smtClean="0"/>
              <a:t>ministry</a:t>
            </a:r>
          </a:p>
          <a:p>
            <a:pPr>
              <a:buNone/>
            </a:pPr>
            <a:r>
              <a:rPr lang="en-IN" sz="2400" dirty="0" smtClean="0"/>
              <a:t>  • Automobile Companies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Data Acquisition and Cleaning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Dataset  collected from </a:t>
            </a:r>
            <a:r>
              <a:rPr lang="en-IN" dirty="0"/>
              <a:t>the </a:t>
            </a:r>
            <a:r>
              <a:rPr lang="en-IN" dirty="0" smtClean="0"/>
              <a:t>Seattle </a:t>
            </a:r>
            <a:r>
              <a:rPr lang="en-IN" dirty="0"/>
              <a:t>Police </a:t>
            </a:r>
            <a:r>
              <a:rPr lang="en-IN" dirty="0" smtClean="0"/>
              <a:t>department in </a:t>
            </a:r>
            <a:r>
              <a:rPr lang="en-IN" dirty="0"/>
              <a:t>an effort to reduce the frequency of car collisions in a </a:t>
            </a:r>
            <a:r>
              <a:rPr lang="en-IN" dirty="0" smtClean="0"/>
              <a:t>community</a:t>
            </a:r>
          </a:p>
          <a:p>
            <a:r>
              <a:rPr lang="en-IN" dirty="0" smtClean="0"/>
              <a:t>Independent Variables assessed for correlation with target variable (Severity Collision):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- </a:t>
            </a:r>
            <a:r>
              <a:rPr lang="en-IN" dirty="0"/>
              <a:t>Weather Conditions: A description of the weather conditions during the time of the collision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  - Road: The </a:t>
            </a:r>
            <a:r>
              <a:rPr lang="en-IN" dirty="0"/>
              <a:t>condition of the road during the collision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  - Junction </a:t>
            </a:r>
            <a:r>
              <a:rPr lang="en-IN" dirty="0"/>
              <a:t>Type: Category of junction at which collision took </a:t>
            </a:r>
            <a:r>
              <a:rPr lang="en-IN" dirty="0" smtClean="0"/>
              <a:t>place</a:t>
            </a:r>
            <a:endParaRPr lang="en-IN" dirty="0"/>
          </a:p>
          <a:p>
            <a:r>
              <a:rPr lang="en-IN" dirty="0" smtClean="0"/>
              <a:t>Python was used for data exploratory and cleaning purpose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Data Acquisition and Cleaning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smtClean="0"/>
              <a:t>Below are the data points which I dropped as they were highly correlated or biased: 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Whether </a:t>
            </a:r>
            <a:r>
              <a:rPr lang="en-IN" dirty="0" smtClean="0"/>
              <a:t>or not collision was due to </a:t>
            </a:r>
            <a:r>
              <a:rPr lang="en-IN" dirty="0" smtClean="0"/>
              <a:t>inattention</a:t>
            </a:r>
          </a:p>
          <a:p>
            <a:r>
              <a:rPr lang="en-IN" dirty="0" smtClean="0"/>
              <a:t>Whether or not a driver involved was under the influence of drugs or </a:t>
            </a:r>
            <a:r>
              <a:rPr lang="en-IN" dirty="0" smtClean="0"/>
              <a:t>alcohol</a:t>
            </a:r>
          </a:p>
          <a:p>
            <a:r>
              <a:rPr lang="en-IN" dirty="0" smtClean="0"/>
              <a:t>Whether or not the pedestrian right of way was not </a:t>
            </a:r>
            <a:r>
              <a:rPr lang="en-IN" dirty="0" smtClean="0"/>
              <a:t>granted</a:t>
            </a:r>
          </a:p>
          <a:p>
            <a:r>
              <a:rPr lang="en-IN" dirty="0" smtClean="0"/>
              <a:t>Whether or not speeding was a factor in the </a:t>
            </a:r>
            <a:r>
              <a:rPr lang="en-IN" dirty="0" smtClean="0"/>
              <a:t>collision</a:t>
            </a:r>
          </a:p>
          <a:p>
            <a:r>
              <a:rPr lang="en-IN" dirty="0" smtClean="0"/>
              <a:t>Whether or not the collision involved hitting a parked </a:t>
            </a:r>
            <a:r>
              <a:rPr lang="en-IN" dirty="0" smtClean="0"/>
              <a:t>car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Junction Type Vs Collisions</a:t>
            </a:r>
            <a:endParaRPr lang="en-IN" sz="3200" dirty="0"/>
          </a:p>
        </p:txBody>
      </p:sp>
      <p:pic>
        <p:nvPicPr>
          <p:cNvPr id="1026" name="Picture 2" descr="C:\Users\HP\Desktop\download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42910" y="1600200"/>
            <a:ext cx="735811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384"/>
          </a:xfrm>
        </p:spPr>
        <p:txBody>
          <a:bodyPr>
            <a:noAutofit/>
          </a:bodyPr>
          <a:lstStyle/>
          <a:p>
            <a:r>
              <a:rPr lang="en-IN" sz="3200" dirty="0" smtClean="0"/>
              <a:t>Correlation between Road Conditions and Collisions </a:t>
            </a:r>
            <a:endParaRPr lang="en-IN" sz="3200" dirty="0"/>
          </a:p>
        </p:txBody>
      </p:sp>
      <p:pic>
        <p:nvPicPr>
          <p:cNvPr id="2050" name="Picture 2" descr="C:\Users\HP\Desktop\download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2032219" y="1780712"/>
            <a:ext cx="5043049" cy="40649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1472" y="1857364"/>
            <a:ext cx="1643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What and when the changes should be made in relation to infrastructure development?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Collision Type Analysis</a:t>
            </a:r>
            <a:endParaRPr lang="en-IN" dirty="0"/>
          </a:p>
        </p:txBody>
      </p:sp>
      <p:pic>
        <p:nvPicPr>
          <p:cNvPr id="1026" name="Picture 2" descr="C:\Users\HP\Desktop\collisiontyp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4966832" cy="381086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929322" y="2071678"/>
            <a:ext cx="2988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Parked Cars are collided </a:t>
            </a:r>
          </a:p>
          <a:p>
            <a:r>
              <a:rPr lang="en-IN" dirty="0" smtClean="0"/>
              <a:t>most followed by collisions </a:t>
            </a:r>
          </a:p>
          <a:p>
            <a:r>
              <a:rPr lang="en-IN" dirty="0" smtClean="0"/>
              <a:t>at angles and Rear Ends.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Correlation between Severity and Collisions</a:t>
            </a:r>
            <a:endParaRPr lang="en-IN" sz="3200" dirty="0"/>
          </a:p>
        </p:txBody>
      </p:sp>
      <p:pic>
        <p:nvPicPr>
          <p:cNvPr id="3074" name="Picture 2" descr="C:\Users\HP\Desktop\3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2290546" y="1527175"/>
            <a:ext cx="4526395" cy="457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6" y="2000240"/>
            <a:ext cx="1428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What type of collisions are frequent and of what severity?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6470</TotalTime>
  <Words>681</Words>
  <Application>Microsoft Office PowerPoint</Application>
  <PresentationFormat>On-screen Show (4:3)</PresentationFormat>
  <Paragraphs>69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Assessment of Car Accident severity and building of ML Models</vt:lpstr>
      <vt:lpstr>Business Problem</vt:lpstr>
      <vt:lpstr>Target Audience</vt:lpstr>
      <vt:lpstr>Data Acquisition and Cleaning</vt:lpstr>
      <vt:lpstr>Data Acquisition and Cleaning</vt:lpstr>
      <vt:lpstr>Junction Type Vs Collisions</vt:lpstr>
      <vt:lpstr>Correlation between Road Conditions and Collisions </vt:lpstr>
      <vt:lpstr>Collision Type Analysis</vt:lpstr>
      <vt:lpstr>Correlation between Severity and Collisions</vt:lpstr>
      <vt:lpstr>   Correlation between Road Condition ,Severity and Collisions</vt:lpstr>
      <vt:lpstr>Correlation between Weather, Severity and Collisions</vt:lpstr>
      <vt:lpstr>Correlation between Severity description ,junction type and collisions</vt:lpstr>
      <vt:lpstr>Classification Models</vt:lpstr>
      <vt:lpstr>Conclusion</vt:lpstr>
      <vt:lpstr>Complimentary Data for better research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207</cp:revision>
  <dcterms:created xsi:type="dcterms:W3CDTF">2020-10-04T13:26:47Z</dcterms:created>
  <dcterms:modified xsi:type="dcterms:W3CDTF">2020-10-14T00:51:41Z</dcterms:modified>
</cp:coreProperties>
</file>