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6" r:id="rId3"/>
    <p:sldId id="267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4BA1-629E-46A2-A1C7-63721E1CE743}" type="datetimeFigureOut">
              <a:rPr lang="es-MX" smtClean="0"/>
              <a:t>17/04/2012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F9D6-4F37-4022-82E9-BA51BA1BD540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4BA1-629E-46A2-A1C7-63721E1CE743}" type="datetimeFigureOut">
              <a:rPr lang="es-MX" smtClean="0"/>
              <a:t>17/04/2012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F9D6-4F37-4022-82E9-BA51BA1BD54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4BA1-629E-46A2-A1C7-63721E1CE743}" type="datetimeFigureOut">
              <a:rPr lang="es-MX" smtClean="0"/>
              <a:t>17/04/2012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F9D6-4F37-4022-82E9-BA51BA1BD54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4BA1-629E-46A2-A1C7-63721E1CE743}" type="datetimeFigureOut">
              <a:rPr lang="es-MX" smtClean="0"/>
              <a:t>17/04/2012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F9D6-4F37-4022-82E9-BA51BA1BD54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4BA1-629E-46A2-A1C7-63721E1CE743}" type="datetimeFigureOut">
              <a:rPr lang="es-MX" smtClean="0"/>
              <a:t>17/04/2012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F9D6-4F37-4022-82E9-BA51BA1BD540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4BA1-629E-46A2-A1C7-63721E1CE743}" type="datetimeFigureOut">
              <a:rPr lang="es-MX" smtClean="0"/>
              <a:t>17/04/2012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F9D6-4F37-4022-82E9-BA51BA1BD54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4BA1-629E-46A2-A1C7-63721E1CE743}" type="datetimeFigureOut">
              <a:rPr lang="es-MX" smtClean="0"/>
              <a:t>17/04/2012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F9D6-4F37-4022-82E9-BA51BA1BD54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4BA1-629E-46A2-A1C7-63721E1CE743}" type="datetimeFigureOut">
              <a:rPr lang="es-MX" smtClean="0"/>
              <a:t>17/04/2012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F9D6-4F37-4022-82E9-BA51BA1BD54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4BA1-629E-46A2-A1C7-63721E1CE743}" type="datetimeFigureOut">
              <a:rPr lang="es-MX" smtClean="0"/>
              <a:t>17/04/2012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F9D6-4F37-4022-82E9-BA51BA1BD54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4BA1-629E-46A2-A1C7-63721E1CE743}" type="datetimeFigureOut">
              <a:rPr lang="es-MX" smtClean="0"/>
              <a:t>17/04/2012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F9D6-4F37-4022-82E9-BA51BA1BD540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4BA1-629E-46A2-A1C7-63721E1CE743}" type="datetimeFigureOut">
              <a:rPr lang="es-MX" smtClean="0"/>
              <a:t>17/04/2012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F9D6-4F37-4022-82E9-BA51BA1BD54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8B14BA1-629E-46A2-A1C7-63721E1CE743}" type="datetimeFigureOut">
              <a:rPr lang="es-MX" smtClean="0"/>
              <a:t>17/04/2012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921F9D6-4F37-4022-82E9-BA51BA1BD540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2204864"/>
            <a:ext cx="7848600" cy="1927225"/>
          </a:xfrm>
        </p:spPr>
        <p:txBody>
          <a:bodyPr/>
          <a:lstStyle/>
          <a:p>
            <a:r>
              <a:rPr lang="es-MX" b="1" dirty="0"/>
              <a:t>SINTAXIS DE LAS REGLAS DE PRODUCCION</a:t>
            </a:r>
            <a:endParaRPr lang="es-MX" dirty="0"/>
          </a:p>
        </p:txBody>
      </p:sp>
      <p:pic>
        <p:nvPicPr>
          <p:cNvPr id="3" name="2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165763"/>
            <a:ext cx="3096344" cy="26581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2915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12296"/>
          </a:xfrm>
        </p:spPr>
        <p:txBody>
          <a:bodyPr/>
          <a:lstStyle/>
          <a:p>
            <a:r>
              <a:rPr lang="es-MX" dirty="0" smtClean="0"/>
              <a:t>Lo anterior se leería como se expone a continuación:</a:t>
            </a:r>
          </a:p>
          <a:p>
            <a:endParaRPr lang="es-MX" dirty="0"/>
          </a:p>
          <a:p>
            <a:r>
              <a:rPr lang="es-MX" dirty="0" smtClean="0"/>
              <a:t>La primera regla de producción (R1) significa que si una planta es fanerógama y presenta un cotiledón, entonces es monocotiledónea.</a:t>
            </a:r>
          </a:p>
          <a:p>
            <a:endParaRPr lang="es-MX" dirty="0"/>
          </a:p>
          <a:p>
            <a:r>
              <a:rPr lang="es-MX" dirty="0" smtClean="0"/>
              <a:t>La segunda regla (R2) indica que si una planta no es monocotiledónea entonces es talofita</a:t>
            </a:r>
          </a:p>
          <a:p>
            <a:endParaRPr lang="es-MX" dirty="0"/>
          </a:p>
          <a:p>
            <a:r>
              <a:rPr lang="es-MX" dirty="0" smtClean="0"/>
              <a:t>La tercera regla (R3) recoge el hecho de si es talofita y presenta clorofila entonces es un alga.</a:t>
            </a:r>
            <a:endParaRPr lang="es-MX" dirty="0"/>
          </a:p>
        </p:txBody>
      </p:sp>
      <p:sp>
        <p:nvSpPr>
          <p:cNvPr id="3" name="2 CuadroTexto"/>
          <p:cNvSpPr txBox="1"/>
          <p:nvPr/>
        </p:nvSpPr>
        <p:spPr>
          <a:xfrm>
            <a:off x="8013819" y="625744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beto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767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Esta técnica de representación del conocimiento presenta dos importantes propiedades. </a:t>
            </a:r>
          </a:p>
          <a:p>
            <a:endParaRPr lang="es-MX" dirty="0"/>
          </a:p>
          <a:p>
            <a:r>
              <a:rPr lang="es-MX" dirty="0" smtClean="0"/>
              <a:t>En primer lugar, y considerando las reglas en conjunto, cada regla de producción es comprensible por sí misma sin necesidad de tener que recurrir al resto de las reglas. 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8013819" y="625744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beto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0923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Esto significa que una regla de producción representa en sí misma un módulo de conocimiento, estando el conjunto del </a:t>
            </a:r>
            <a:r>
              <a:rPr lang="es-MX" dirty="0" smtClean="0"/>
              <a:t>conocimiento fragmentado en módulos, una de las características mas importantes del método heurístico.  </a:t>
            </a:r>
          </a:p>
          <a:p>
            <a:endParaRPr lang="es-MX" dirty="0"/>
          </a:p>
          <a:p>
            <a:r>
              <a:rPr lang="es-MX" dirty="0" smtClean="0"/>
              <a:t>En segundo lugar el ejemplo descrito pone de manifiesto la flexibilidad de esta técnica de representación del conocimiento, resultando inmediata la adición o eliminación de información por simple incorporación de nuevas reglas o su eliminación de entre </a:t>
            </a:r>
            <a:r>
              <a:rPr lang="es-MX" smtClean="0"/>
              <a:t>las preexistentes.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47870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Ejemplos:</a:t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SI</a:t>
            </a:r>
            <a:endParaRPr lang="es-MX" dirty="0"/>
          </a:p>
          <a:p>
            <a:r>
              <a:rPr lang="es-MX" dirty="0"/>
              <a:t>el problema no me sale Y</a:t>
            </a:r>
          </a:p>
          <a:p>
            <a:r>
              <a:rPr lang="es-MX" dirty="0"/>
              <a:t>es la hora de consulta</a:t>
            </a:r>
          </a:p>
          <a:p>
            <a:r>
              <a:rPr lang="es-MX" dirty="0"/>
              <a:t>ENTONCES</a:t>
            </a:r>
          </a:p>
          <a:p>
            <a:r>
              <a:rPr lang="es-MX" dirty="0"/>
              <a:t>consultar al </a:t>
            </a:r>
            <a:r>
              <a:rPr lang="es-MX" dirty="0" smtClean="0"/>
              <a:t>profesor</a:t>
            </a:r>
          </a:p>
          <a:p>
            <a:endParaRPr lang="es-MX" dirty="0"/>
          </a:p>
          <a:p>
            <a:r>
              <a:rPr lang="es-MX" dirty="0"/>
              <a:t>SI</a:t>
            </a:r>
          </a:p>
          <a:p>
            <a:r>
              <a:rPr lang="es-MX" dirty="0"/>
              <a:t>la luz del </a:t>
            </a:r>
            <a:r>
              <a:rPr lang="es-MX" dirty="0" smtClean="0"/>
              <a:t>sem</a:t>
            </a:r>
            <a:r>
              <a:rPr lang="es-MX" dirty="0"/>
              <a:t>á</a:t>
            </a:r>
            <a:r>
              <a:rPr lang="es-MX" dirty="0" smtClean="0"/>
              <a:t>foro </a:t>
            </a:r>
            <a:r>
              <a:rPr lang="es-MX" dirty="0"/>
              <a:t>es verde Y</a:t>
            </a:r>
          </a:p>
          <a:p>
            <a:r>
              <a:rPr lang="es-MX" dirty="0"/>
              <a:t>no hay peatones cruzando</a:t>
            </a:r>
          </a:p>
          <a:p>
            <a:r>
              <a:rPr lang="es-MX" dirty="0"/>
              <a:t>ENTONCES</a:t>
            </a:r>
          </a:p>
          <a:p>
            <a:r>
              <a:rPr lang="es-MX" dirty="0" smtClean="0"/>
              <a:t>contin</a:t>
            </a:r>
            <a:r>
              <a:rPr lang="es-MX" dirty="0"/>
              <a:t>ú</a:t>
            </a:r>
            <a:r>
              <a:rPr lang="es-MX" dirty="0" smtClean="0"/>
              <a:t>a </a:t>
            </a:r>
            <a:r>
              <a:rPr lang="es-MX" dirty="0"/>
              <a:t>la marcha</a:t>
            </a:r>
          </a:p>
        </p:txBody>
      </p:sp>
    </p:spTree>
    <p:extLst>
      <p:ext uri="{BB962C8B-B14F-4D97-AF65-F5344CB8AC3E}">
        <p14:creationId xmlns:p14="http://schemas.microsoft.com/office/powerpoint/2010/main" val="332267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Definición de sintaxis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 </a:t>
            </a:r>
            <a:r>
              <a:rPr lang="es-MX" b="1" dirty="0"/>
              <a:t>sintaxis</a:t>
            </a:r>
            <a:r>
              <a:rPr lang="es-MX" dirty="0"/>
              <a:t> es la parte de la </a:t>
            </a:r>
            <a:r>
              <a:rPr lang="es-MX" dirty="0" smtClean="0"/>
              <a:t>gramática que </a:t>
            </a:r>
            <a:r>
              <a:rPr lang="es-MX" dirty="0"/>
              <a:t>estudia las reglas que gobiernan la combinatoria de </a:t>
            </a:r>
            <a:r>
              <a:rPr lang="es-MX" dirty="0" smtClean="0"/>
              <a:t>constituyentes </a:t>
            </a:r>
            <a:r>
              <a:rPr lang="es-MX" dirty="0"/>
              <a:t>sintácticos y la formación de unidades superiores a </a:t>
            </a:r>
            <a:r>
              <a:rPr lang="es-MX" dirty="0" smtClean="0"/>
              <a:t>estos.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La sintaxis estudia </a:t>
            </a:r>
            <a:r>
              <a:rPr lang="es-MX" dirty="0"/>
              <a:t>las formas en que se combinan las palabras, así como las </a:t>
            </a:r>
            <a:r>
              <a:rPr lang="es-MX" dirty="0" smtClean="0"/>
              <a:t>relaciones</a:t>
            </a:r>
            <a:r>
              <a:rPr lang="es-MX" dirty="0"/>
              <a:t> existentes entre ellas.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8388424" y="631861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jax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813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Para diversos autores, </a:t>
            </a:r>
            <a:r>
              <a:rPr lang="es-MX" dirty="0" smtClean="0"/>
              <a:t>la </a:t>
            </a:r>
            <a:r>
              <a:rPr lang="es-MX" dirty="0"/>
              <a:t>sintaxis opera mediante operaciones binarias de combinación de dos elementos funcionalmente diferentes. </a:t>
            </a:r>
            <a:endParaRPr lang="es-MX" dirty="0" smtClean="0"/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Así </a:t>
            </a:r>
            <a:r>
              <a:rPr lang="es-MX" dirty="0"/>
              <a:t>todas las lenguas contarían con una operación binaria del tipo  </a:t>
            </a:r>
            <a:r>
              <a:rPr lang="es-MX" dirty="0" smtClean="0"/>
              <a:t>                         en </a:t>
            </a:r>
            <a:r>
              <a:rPr lang="es-MX" dirty="0"/>
              <a:t>que cualquier unidad sintáctica no-simple es descomponible en dos partes, cada una de ellas, en principio con diferentes funcionales y estructura.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s-MX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rPr>
              <a:t> e</a:t>
            </a:r>
            <a:r>
              <a:rPr kumimoji="0" lang="es-MX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6" name="Picture 2" descr="SX + SY \to S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645024"/>
            <a:ext cx="2630685" cy="29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8363986" y="629349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jax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533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Reglas de producción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Las reglas de producción son un método procedimental de representación del conocimiento. </a:t>
            </a:r>
          </a:p>
          <a:p>
            <a:pPr marL="0" indent="0" algn="just">
              <a:buNone/>
            </a:pPr>
            <a:endParaRPr lang="es-MX" dirty="0"/>
          </a:p>
          <a:p>
            <a:pPr lvl="1" algn="just"/>
            <a:r>
              <a:rPr lang="es-MX" dirty="0"/>
              <a:t>Se usan en teoría de autómatas, gramáticas formales y en el diseño de lenguajes de programación, originalmente las producciones eran reglas gramaticales para manipular cadenas de símbolos.</a:t>
            </a:r>
          </a:p>
          <a:p>
            <a:endParaRPr lang="es-MX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4149080"/>
            <a:ext cx="3286148" cy="202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5" name="4 CuadroTexto"/>
          <p:cNvSpPr txBox="1"/>
          <p:nvPr/>
        </p:nvSpPr>
        <p:spPr>
          <a:xfrm>
            <a:off x="7596336" y="61701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miriam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5717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424239"/>
          </a:xfrm>
        </p:spPr>
        <p:txBody>
          <a:bodyPr>
            <a:noAutofit/>
          </a:bodyPr>
          <a:lstStyle/>
          <a:p>
            <a:r>
              <a:rPr lang="es-MX" sz="1600" dirty="0" smtClean="0"/>
              <a:t>Las reglas de producción tienen el siguiente formato:</a:t>
            </a:r>
          </a:p>
          <a:p>
            <a:pPr>
              <a:buNone/>
            </a:pPr>
            <a:r>
              <a:rPr lang="es-MX" sz="1600" dirty="0" smtClean="0"/>
              <a:t> </a:t>
            </a:r>
          </a:p>
          <a:p>
            <a:pPr>
              <a:buNone/>
            </a:pPr>
            <a:r>
              <a:rPr lang="es-MX" sz="1600" dirty="0" smtClean="0"/>
              <a:t>		IF &lt;condiciones&gt;	antecedente</a:t>
            </a:r>
          </a:p>
          <a:p>
            <a:pPr>
              <a:buNone/>
            </a:pPr>
            <a:r>
              <a:rPr lang="es-MX" sz="1600" dirty="0" smtClean="0"/>
              <a:t>		THEN &lt;acciones&gt;	consecuente</a:t>
            </a:r>
          </a:p>
          <a:p>
            <a:pPr>
              <a:buNone/>
            </a:pPr>
            <a:r>
              <a:rPr lang="es-MX" sz="1600" dirty="0" smtClean="0"/>
              <a:t> </a:t>
            </a:r>
          </a:p>
          <a:p>
            <a:r>
              <a:rPr lang="es-MX" sz="1600" dirty="0" smtClean="0"/>
              <a:t>Las condiciones cumplen con las siguientes características:</a:t>
            </a:r>
          </a:p>
          <a:p>
            <a:pPr lvl="2">
              <a:buNone/>
            </a:pPr>
            <a:r>
              <a:rPr lang="es-MX" sz="1600" dirty="0" smtClean="0"/>
              <a:t>Formadas por cláusulas y conectivas (and, </a:t>
            </a:r>
            <a:r>
              <a:rPr lang="es-MX" sz="1600" dirty="0" err="1" smtClean="0"/>
              <a:t>or</a:t>
            </a:r>
            <a:r>
              <a:rPr lang="es-MX" sz="1600" dirty="0" smtClean="0"/>
              <a:t>, </a:t>
            </a:r>
            <a:r>
              <a:rPr lang="es-MX" sz="1600" dirty="0" err="1" smtClean="0"/>
              <a:t>not</a:t>
            </a:r>
            <a:r>
              <a:rPr lang="es-MX" sz="1600" dirty="0" smtClean="0"/>
              <a:t>).</a:t>
            </a:r>
          </a:p>
          <a:p>
            <a:pPr lvl="2">
              <a:buNone/>
            </a:pPr>
            <a:endParaRPr lang="es-MX" sz="1600" dirty="0" smtClean="0"/>
          </a:p>
          <a:p>
            <a:pPr lvl="2">
              <a:buNone/>
            </a:pPr>
            <a:r>
              <a:rPr lang="es-MX" sz="1600" dirty="0" smtClean="0"/>
              <a:t>Formato típico: &lt;parámetro / relación / valor&gt;</a:t>
            </a:r>
          </a:p>
          <a:p>
            <a:pPr lvl="3">
              <a:buNone/>
            </a:pPr>
            <a:r>
              <a:rPr lang="es-MX" dirty="0" smtClean="0"/>
              <a:t>parámetro: característica relevante del dominio</a:t>
            </a:r>
          </a:p>
          <a:p>
            <a:pPr lvl="3">
              <a:buNone/>
            </a:pPr>
            <a:r>
              <a:rPr lang="es-MX" dirty="0" smtClean="0"/>
              <a:t>relación: entre parámetro y valor</a:t>
            </a:r>
          </a:p>
          <a:p>
            <a:pPr lvl="3">
              <a:buNone/>
            </a:pPr>
            <a:r>
              <a:rPr lang="es-MX" dirty="0" smtClean="0"/>
              <a:t>valor: numérico, simbólico o literal</a:t>
            </a:r>
          </a:p>
          <a:p>
            <a:pPr>
              <a:buNone/>
            </a:pPr>
            <a:r>
              <a:rPr lang="es-MX" sz="1600" dirty="0" smtClean="0"/>
              <a:t> </a:t>
            </a:r>
          </a:p>
          <a:p>
            <a:r>
              <a:rPr lang="es-MX" sz="1600" dirty="0" smtClean="0"/>
              <a:t>Ejemplo:</a:t>
            </a:r>
          </a:p>
          <a:p>
            <a:pPr>
              <a:buNone/>
            </a:pPr>
            <a:r>
              <a:rPr lang="es-MX" sz="1600" dirty="0" smtClean="0"/>
              <a:t> </a:t>
            </a:r>
          </a:p>
          <a:p>
            <a:pPr lvl="2">
              <a:buNone/>
            </a:pPr>
            <a:r>
              <a:rPr lang="es-MX" sz="1600" dirty="0" smtClean="0"/>
              <a:t>IF          temperatura = alta</a:t>
            </a:r>
          </a:p>
          <a:p>
            <a:pPr lvl="2">
              <a:buNone/>
            </a:pPr>
            <a:r>
              <a:rPr lang="es-MX" sz="1600" dirty="0" smtClean="0"/>
              <a:t>AND     sudoración = presente</a:t>
            </a:r>
          </a:p>
          <a:p>
            <a:pPr lvl="2">
              <a:buNone/>
            </a:pPr>
            <a:r>
              <a:rPr lang="es-MX" sz="1600" dirty="0" smtClean="0"/>
              <a:t>AND     </a:t>
            </a:r>
            <a:r>
              <a:rPr lang="es-MX" sz="1600" dirty="0" err="1" smtClean="0"/>
              <a:t>dolor_muscular</a:t>
            </a:r>
            <a:r>
              <a:rPr lang="es-MX" sz="1600" dirty="0" smtClean="0"/>
              <a:t> = presente</a:t>
            </a:r>
          </a:p>
          <a:p>
            <a:pPr lvl="2">
              <a:buNone/>
            </a:pPr>
            <a:r>
              <a:rPr lang="es-MX" sz="1600" dirty="0" smtClean="0"/>
              <a:t>THEN  </a:t>
            </a:r>
            <a:r>
              <a:rPr lang="es-MX" sz="1600" dirty="0" err="1" smtClean="0"/>
              <a:t>diagnostico_preliminar</a:t>
            </a:r>
            <a:r>
              <a:rPr lang="es-MX" sz="1600" dirty="0" smtClean="0"/>
              <a:t> = gripe</a:t>
            </a:r>
          </a:p>
          <a:p>
            <a:endParaRPr lang="es-MX" sz="1400" dirty="0"/>
          </a:p>
        </p:txBody>
      </p:sp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90600"/>
          </a:xfrm>
        </p:spPr>
        <p:txBody>
          <a:bodyPr>
            <a:normAutofit/>
          </a:bodyPr>
          <a:lstStyle/>
          <a:p>
            <a:r>
              <a:rPr lang="es-MX" sz="3200" dirty="0" smtClean="0"/>
              <a:t>Sintaxis de las reglas de producción</a:t>
            </a:r>
            <a:endParaRPr lang="es-MX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7812360" y="63547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miriam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8623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500034" y="1269892"/>
            <a:ext cx="7467600" cy="4873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s-ES" sz="2000" b="1" dirty="0" smtClean="0"/>
              <a:t>Representación objeto</a:t>
            </a:r>
            <a:r>
              <a:rPr lang="es-MX" sz="2000" b="1" dirty="0" smtClean="0"/>
              <a:t> – </a:t>
            </a:r>
            <a:r>
              <a:rPr lang="es-ES" sz="2000" b="1" dirty="0" smtClean="0"/>
              <a:t>atributo</a:t>
            </a:r>
            <a:r>
              <a:rPr lang="es-MX" sz="2000" b="1" dirty="0" smtClean="0"/>
              <a:t> – valor</a:t>
            </a:r>
            <a:endParaRPr lang="es-MX" sz="2000" dirty="0" smtClean="0"/>
          </a:p>
          <a:p>
            <a:pPr algn="just">
              <a:spcBef>
                <a:spcPts val="0"/>
              </a:spcBef>
              <a:buFont typeface="Arial" pitchFamily="34" charset="0"/>
              <a:buNone/>
            </a:pPr>
            <a:endParaRPr lang="es-MX" sz="2000" dirty="0" smtClean="0"/>
          </a:p>
          <a:p>
            <a:pPr algn="just">
              <a:spcBef>
                <a:spcPts val="0"/>
              </a:spcBef>
            </a:pPr>
            <a:r>
              <a:rPr lang="es-MX" sz="2000" dirty="0" smtClean="0"/>
              <a:t>Los </a:t>
            </a:r>
            <a:r>
              <a:rPr lang="es-ES" sz="2000" dirty="0" smtClean="0"/>
              <a:t>hechos</a:t>
            </a:r>
            <a:r>
              <a:rPr lang="es-MX" sz="2000" dirty="0" smtClean="0"/>
              <a:t> se representan por ternas objeto-atributo-valor: </a:t>
            </a:r>
          </a:p>
          <a:p>
            <a:pPr algn="just">
              <a:spcBef>
                <a:spcPts val="0"/>
              </a:spcBef>
              <a:buFont typeface="Arial" pitchFamily="34" charset="0"/>
              <a:buNone/>
            </a:pPr>
            <a:endParaRPr lang="es-MX" sz="2000" dirty="0" smtClean="0"/>
          </a:p>
          <a:p>
            <a:pPr algn="ctr">
              <a:spcBef>
                <a:spcPts val="0"/>
              </a:spcBef>
              <a:buFont typeface="Arial" pitchFamily="34" charset="0"/>
              <a:buNone/>
            </a:pPr>
            <a:r>
              <a:rPr lang="es-MX" sz="2000" dirty="0" smtClean="0"/>
              <a:t>(&lt;objeto&gt;, &lt;atributo&gt;, &lt;valor&gt;)</a:t>
            </a:r>
          </a:p>
          <a:p>
            <a:pPr algn="just">
              <a:spcBef>
                <a:spcPts val="0"/>
              </a:spcBef>
              <a:buFont typeface="Arial" pitchFamily="34" charset="0"/>
              <a:buNone/>
            </a:pPr>
            <a:endParaRPr lang="es-MX" sz="2000" dirty="0" smtClean="0"/>
          </a:p>
          <a:p>
            <a:r>
              <a:rPr lang="es-MX" sz="2000" dirty="0" smtClean="0"/>
              <a:t>Ejemplos:</a:t>
            </a:r>
          </a:p>
          <a:p>
            <a:pPr>
              <a:buFont typeface="Arial" pitchFamily="34" charset="0"/>
              <a:buNone/>
            </a:pPr>
            <a:r>
              <a:rPr lang="es-MX" sz="2000" dirty="0" smtClean="0"/>
              <a:t> </a:t>
            </a:r>
          </a:p>
          <a:p>
            <a:pPr lvl="2">
              <a:buFont typeface="Arial" pitchFamily="34" charset="0"/>
              <a:buNone/>
            </a:pPr>
            <a:r>
              <a:rPr lang="es-MX" sz="2000" dirty="0" smtClean="0"/>
              <a:t>(rayo, es-un, caballo)</a:t>
            </a:r>
          </a:p>
          <a:p>
            <a:pPr lvl="2">
              <a:buFont typeface="Arial" pitchFamily="34" charset="0"/>
              <a:buNone/>
            </a:pPr>
            <a:r>
              <a:rPr lang="es-MX" sz="2000" dirty="0" smtClean="0"/>
              <a:t>(veloz, es-un, caballo)</a:t>
            </a:r>
          </a:p>
          <a:p>
            <a:pPr lvl="2">
              <a:buFont typeface="Arial" pitchFamily="34" charset="0"/>
              <a:buNone/>
            </a:pPr>
            <a:r>
              <a:rPr lang="es-MX" sz="2000" dirty="0" smtClean="0"/>
              <a:t>(cometa, es-un, caballo)</a:t>
            </a:r>
          </a:p>
          <a:p>
            <a:pPr lvl="2">
              <a:buFont typeface="Arial" pitchFamily="34" charset="0"/>
              <a:buNone/>
            </a:pPr>
            <a:r>
              <a:rPr lang="es-MX" sz="2000" dirty="0" smtClean="0"/>
              <a:t>(veloz, hijo-de, cometa)</a:t>
            </a:r>
          </a:p>
          <a:p>
            <a:pPr algn="just">
              <a:spcBef>
                <a:spcPts val="0"/>
              </a:spcBef>
              <a:buFont typeface="Arial" pitchFamily="34" charset="0"/>
              <a:buNone/>
            </a:pPr>
            <a:endParaRPr lang="es-MX" sz="2000" dirty="0"/>
          </a:p>
        </p:txBody>
      </p:sp>
      <p:sp>
        <p:nvSpPr>
          <p:cNvPr id="2" name="1 CuadroTexto"/>
          <p:cNvSpPr txBox="1"/>
          <p:nvPr/>
        </p:nvSpPr>
        <p:spPr>
          <a:xfrm>
            <a:off x="7380312" y="638132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ezequiel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127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sz="quarter" idx="1"/>
          </p:nvPr>
        </p:nvSpPr>
        <p:spPr>
          <a:xfrm>
            <a:off x="676300" y="980728"/>
            <a:ext cx="8000156" cy="4893132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s-MX" dirty="0" smtClean="0"/>
              <a:t>Una terna en el antecedente es cierta solo si existe en la base de hechos.</a:t>
            </a:r>
          </a:p>
          <a:p>
            <a:pPr lvl="0" algn="just">
              <a:buNone/>
            </a:pPr>
            <a:endParaRPr lang="es-MX" dirty="0" smtClean="0"/>
          </a:p>
          <a:p>
            <a:pPr lvl="0" algn="just"/>
            <a:r>
              <a:rPr lang="es-MX" dirty="0" smtClean="0"/>
              <a:t>Si se aplica una regla se ejecutan todas las acciones del consecuente que pueden ser nuevas ternas o llamadas a función.</a:t>
            </a:r>
          </a:p>
          <a:p>
            <a:pPr algn="just">
              <a:buNone/>
            </a:pPr>
            <a:endParaRPr lang="es-MX" dirty="0" smtClean="0"/>
          </a:p>
          <a:p>
            <a:pPr algn="just"/>
            <a:r>
              <a:rPr lang="es-MX" dirty="0" smtClean="0"/>
              <a:t>Ejemplo:</a:t>
            </a:r>
          </a:p>
          <a:p>
            <a:pPr algn="just">
              <a:buNone/>
            </a:pPr>
            <a:r>
              <a:rPr lang="es-MX" dirty="0" smtClean="0"/>
              <a:t> </a:t>
            </a:r>
          </a:p>
          <a:p>
            <a:pPr algn="just">
              <a:buNone/>
            </a:pPr>
            <a:r>
              <a:rPr lang="es-MX" dirty="0" smtClean="0"/>
              <a:t>     R1: </a:t>
            </a:r>
          </a:p>
          <a:p>
            <a:pPr algn="just">
              <a:buNone/>
            </a:pPr>
            <a:r>
              <a:rPr lang="es-MX" dirty="0" smtClean="0"/>
              <a:t>	  IF 	(X,</a:t>
            </a:r>
            <a:r>
              <a:rPr lang="es-MX" b="1" dirty="0" smtClean="0"/>
              <a:t> </a:t>
            </a:r>
            <a:r>
              <a:rPr lang="es-MX" dirty="0" smtClean="0"/>
              <a:t>es-un, caballo) AND (X, hijo-de, Y) AND </a:t>
            </a:r>
          </a:p>
          <a:p>
            <a:pPr algn="just">
              <a:buNone/>
            </a:pPr>
            <a:r>
              <a:rPr lang="es-MX" dirty="0" smtClean="0"/>
              <a:t>            (Y, es-un, caballo) AND (Y, rápido, si) </a:t>
            </a:r>
          </a:p>
          <a:p>
            <a:pPr algn="just">
              <a:buNone/>
            </a:pPr>
            <a:r>
              <a:rPr lang="es-MX" dirty="0" smtClean="0"/>
              <a:t>     THEN (X, valioso, si)</a:t>
            </a:r>
          </a:p>
          <a:p>
            <a:pPr algn="just"/>
            <a:endParaRPr lang="es-MX" dirty="0"/>
          </a:p>
        </p:txBody>
      </p:sp>
      <p:sp>
        <p:nvSpPr>
          <p:cNvPr id="3" name="2 CuadroTexto"/>
          <p:cNvSpPr txBox="1"/>
          <p:nvPr/>
        </p:nvSpPr>
        <p:spPr>
          <a:xfrm>
            <a:off x="7380312" y="638132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ezequiel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999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</p:spPr>
        <p:txBody>
          <a:bodyPr>
            <a:normAutofit/>
          </a:bodyPr>
          <a:lstStyle/>
          <a:p>
            <a:r>
              <a:rPr lang="es-MX" dirty="0" smtClean="0"/>
              <a:t>Las sintaxis de las reglas de producción así como la nomenclatura relativa a los operadores booleanos puede variar dependiendo del motor de inferencia del sistema experto. </a:t>
            </a:r>
          </a:p>
          <a:p>
            <a:endParaRPr lang="es-MX" dirty="0"/>
          </a:p>
          <a:p>
            <a:r>
              <a:rPr lang="es-MX" dirty="0" smtClean="0"/>
              <a:t>Asimismo, es frecuente en estudios teóricos referirse a los operadores AND, OR, XOR y NOT con los símbolos lógicos  </a:t>
            </a:r>
          </a:p>
          <a:p>
            <a:endParaRPr lang="es-MX" sz="1800" dirty="0" smtClean="0"/>
          </a:p>
          <a:p>
            <a:r>
              <a:rPr lang="es-MX" sz="1800" dirty="0" smtClean="0"/>
              <a:t>Motor de inferencia</a:t>
            </a:r>
          </a:p>
          <a:p>
            <a:r>
              <a:rPr lang="es-MX" sz="1400" dirty="0"/>
              <a:t>Selecciona, decide, interpreta y aplica el conocimiento de la </a:t>
            </a:r>
            <a:r>
              <a:rPr lang="es-MX" sz="1400" dirty="0" smtClean="0"/>
              <a:t>base de </a:t>
            </a:r>
            <a:r>
              <a:rPr lang="es-MX" sz="1400" dirty="0"/>
              <a:t>conocimientos sobre la base de hechos con el fin de obtener </a:t>
            </a:r>
            <a:r>
              <a:rPr lang="es-MX" sz="1400" dirty="0" smtClean="0"/>
              <a:t>la solución </a:t>
            </a:r>
            <a:r>
              <a:rPr lang="es-MX" sz="1400" dirty="0"/>
              <a:t>buscada.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0" t="26191" r="21913" b="71212"/>
          <a:stretch/>
        </p:blipFill>
        <p:spPr bwMode="auto">
          <a:xfrm>
            <a:off x="1886160" y="4725144"/>
            <a:ext cx="137215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7" t="29166" r="69546" b="67262"/>
          <a:stretch/>
        </p:blipFill>
        <p:spPr bwMode="auto">
          <a:xfrm>
            <a:off x="3241480" y="4725144"/>
            <a:ext cx="310960" cy="329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7380312" y="638132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ezequiel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975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84304"/>
          </a:xfrm>
        </p:spPr>
        <p:txBody>
          <a:bodyPr/>
          <a:lstStyle/>
          <a:p>
            <a:pPr algn="just"/>
            <a:r>
              <a:rPr lang="es-MX" dirty="0" smtClean="0"/>
              <a:t>Supóngase el siguiente ejemplo en el que un botánico considera las siguientes premisas simples y conclusiones.</a:t>
            </a:r>
          </a:p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8" t="39683" r="52590" b="36932"/>
          <a:stretch/>
        </p:blipFill>
        <p:spPr bwMode="auto">
          <a:xfrm>
            <a:off x="827584" y="1914983"/>
            <a:ext cx="2592288" cy="196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83568" y="4005064"/>
            <a:ext cx="7564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El botánico podría establecer las siguientes reglas de </a:t>
            </a:r>
          </a:p>
          <a:p>
            <a:r>
              <a:rPr lang="es-MX" sz="2400" dirty="0" smtClean="0"/>
              <a:t>producción:</a:t>
            </a:r>
            <a:endParaRPr lang="es-MX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5" t="69013" r="58249" b="19510"/>
          <a:stretch/>
        </p:blipFill>
        <p:spPr bwMode="auto">
          <a:xfrm>
            <a:off x="683568" y="4821284"/>
            <a:ext cx="2952328" cy="139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8013819" y="625744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beto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3531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116</TotalTime>
  <Words>486</Words>
  <Application>Microsoft Office PowerPoint</Application>
  <PresentationFormat>Presentación en pantalla (4:3)</PresentationFormat>
  <Paragraphs>99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Claridad</vt:lpstr>
      <vt:lpstr>SINTAXIS DE LAS REGLAS DE PRODUCCION</vt:lpstr>
      <vt:lpstr>Definición de sintaxis</vt:lpstr>
      <vt:lpstr>Presentación de PowerPoint</vt:lpstr>
      <vt:lpstr>Reglas de producción</vt:lpstr>
      <vt:lpstr>Sintaxis de las reglas de producción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Ejemplos: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SINTAXIS DE LAS REGLAS DE PRODUCCION</dc:title>
  <dc:creator>García</dc:creator>
  <cp:lastModifiedBy>García</cp:lastModifiedBy>
  <cp:revision>58</cp:revision>
  <dcterms:created xsi:type="dcterms:W3CDTF">2012-04-16T23:43:34Z</dcterms:created>
  <dcterms:modified xsi:type="dcterms:W3CDTF">2012-04-17T14:39:35Z</dcterms:modified>
</cp:coreProperties>
</file>