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2" r:id="rId6"/>
    <p:sldId id="264" r:id="rId7"/>
    <p:sldId id="273" r:id="rId8"/>
    <p:sldId id="263" r:id="rId9"/>
    <p:sldId id="260" r:id="rId10"/>
    <p:sldId id="271" r:id="rId11"/>
    <p:sldId id="266" r:id="rId12"/>
    <p:sldId id="265" r:id="rId13"/>
    <p:sldId id="268" r:id="rId14"/>
    <p:sldId id="261" r:id="rId15"/>
    <p:sldId id="269" r:id="rId16"/>
    <p:sldId id="267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1" d="100"/>
          <a:sy n="51" d="100"/>
        </p:scale>
        <p:origin x="-1452" y="-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0CA9B-7838-4FF8-B742-F5E4B33CE50E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278A6-48DE-47A2-A687-A09634489D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56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ED0A-245F-4A38-8BE5-71BA55C74389}" type="datetime1">
              <a:rPr lang="es-ES" smtClean="0"/>
              <a:t>06/06/2017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8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A125-00C8-4070-81B3-FD95348F1C42}" type="datetime1">
              <a:rPr lang="es-ES" smtClean="0"/>
              <a:t>06/06/2017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00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3A84-1045-4140-AC16-50F48F5069C2}" type="datetime1">
              <a:rPr lang="es-ES" smtClean="0"/>
              <a:t>06/06/2017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43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730B-9030-430D-814B-86B06DB419B0}" type="datetime1">
              <a:rPr lang="es-ES" smtClean="0"/>
              <a:t>06/06/2017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96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6098-A2B4-4336-99FE-A47D4B0FC107}" type="datetime1">
              <a:rPr lang="es-ES" smtClean="0"/>
              <a:t>06/06/2017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1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F816-4DA4-45E9-ABB2-06B6500B2244}" type="datetime1">
              <a:rPr lang="es-ES" smtClean="0"/>
              <a:t>06/06/2017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62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4E67-FFE5-4CB9-A190-46900768CBEF}" type="datetime1">
              <a:rPr lang="es-ES" smtClean="0"/>
              <a:t>06/06/2017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824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11D4-240C-4CA5-810F-F9CE063E83D1}" type="datetime1">
              <a:rPr lang="es-ES" smtClean="0"/>
              <a:t>06/06/2017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93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9D8C-AFBD-4D90-9A54-7A6784D9807D}" type="datetime1">
              <a:rPr lang="es-ES" smtClean="0"/>
              <a:t>06/06/2017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Sistemas Embebidos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25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26A71F-9BEC-4FD4-BF25-9D6F95CC302C}" type="datetime1">
              <a:rPr lang="es-ES" smtClean="0"/>
              <a:t>06/06/2017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Sistemas Embebidos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EE8921-7ECA-4AA5-9772-5C4E21FC8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90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2977-FA97-4244-90BF-800F8E9803D7}" type="datetime1">
              <a:rPr lang="es-ES" smtClean="0"/>
              <a:t>06/06/2017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26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895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C892E3-7384-43FE-9C7D-A28DCAB79EDD}" type="datetime1">
              <a:rPr lang="es-ES" smtClean="0"/>
              <a:t>06/06/2017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Sistemas Embebidos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EE8921-7ECA-4AA5-9772-5C4E21FC8C7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49019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95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RDiPro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Protocolo para diseminación de mensajes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690325" y="5283594"/>
            <a:ext cx="2465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Gabriel Rodríguez Flores</a:t>
            </a:r>
          </a:p>
          <a:p>
            <a:pPr algn="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Pedro Gutiérrez Lora</a:t>
            </a:r>
          </a:p>
        </p:txBody>
      </p:sp>
    </p:spTree>
    <p:extLst>
      <p:ext uri="{BB962C8B-B14F-4D97-AF65-F5344CB8AC3E}">
        <p14:creationId xmlns:p14="http://schemas.microsoft.com/office/powerpoint/2010/main" val="2118555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Simulaciones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4" t="17787" r="27199" b="6108"/>
          <a:stretch/>
        </p:blipFill>
        <p:spPr>
          <a:xfrm>
            <a:off x="1233859" y="1545715"/>
            <a:ext cx="2493158" cy="2088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8" t="17836" r="27026" b="6164"/>
          <a:stretch/>
        </p:blipFill>
        <p:spPr>
          <a:xfrm>
            <a:off x="4845437" y="1545715"/>
            <a:ext cx="2504299" cy="208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9" t="17740" r="27165" b="5693"/>
          <a:stretch/>
        </p:blipFill>
        <p:spPr>
          <a:xfrm>
            <a:off x="8402302" y="1545715"/>
            <a:ext cx="2479184" cy="2088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3" t="17735" r="26987" b="6216"/>
          <a:stretch/>
        </p:blipFill>
        <p:spPr>
          <a:xfrm>
            <a:off x="1225880" y="3913264"/>
            <a:ext cx="2509114" cy="2088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7" t="17866" r="27097" b="5904"/>
          <a:stretch/>
        </p:blipFill>
        <p:spPr>
          <a:xfrm>
            <a:off x="4879717" y="3913264"/>
            <a:ext cx="2493523" cy="208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7" t="17166" r="26998" b="6182"/>
          <a:stretch/>
        </p:blipFill>
        <p:spPr>
          <a:xfrm>
            <a:off x="8397414" y="3913264"/>
            <a:ext cx="2484073" cy="20880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905310" y="3574756"/>
            <a:ext cx="115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25 nodos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9111907" y="3575714"/>
            <a:ext cx="115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75 nodos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468654" y="5978507"/>
            <a:ext cx="125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125 nodos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522458" y="3571444"/>
            <a:ext cx="115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50 nodos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851731" y="5975457"/>
            <a:ext cx="125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100 nodos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9010031" y="5975457"/>
            <a:ext cx="125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150 nodos</a:t>
            </a:r>
          </a:p>
        </p:txBody>
      </p:sp>
    </p:spTree>
    <p:extLst>
      <p:ext uri="{BB962C8B-B14F-4D97-AF65-F5344CB8AC3E}">
        <p14:creationId xmlns:p14="http://schemas.microsoft.com/office/powerpoint/2010/main" val="69191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Simulaciones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71"/>
          <a:stretch/>
        </p:blipFill>
        <p:spPr>
          <a:xfrm>
            <a:off x="352100" y="1701745"/>
            <a:ext cx="11481685" cy="403644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94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Simulaciones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12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3" r="36955" b="16373"/>
          <a:stretch/>
        </p:blipFill>
        <p:spPr>
          <a:xfrm>
            <a:off x="1799644" y="1619325"/>
            <a:ext cx="8656320" cy="45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7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 con </a:t>
            </a:r>
            <a:r>
              <a:rPr lang="es-ES" i="1" dirty="0" err="1"/>
              <a:t>flooding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80435"/>
            <a:ext cx="4770382" cy="3577786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13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02" y="2580435"/>
            <a:ext cx="4770381" cy="357778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721057" y="1764770"/>
            <a:ext cx="4810846" cy="487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Resultados variando el número de nodos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428807" y="2636707"/>
            <a:ext cx="4346266" cy="28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6604331" y="2590351"/>
            <a:ext cx="4530329" cy="317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1211667" y="2448188"/>
            <a:ext cx="454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/>
                </a:solidFill>
              </a:rPr>
              <a:t>Nº de nodos que han recibido el mensaje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934735" y="2448599"/>
            <a:ext cx="3869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/>
                </a:solidFill>
              </a:rPr>
              <a:t>Nº de retransmisiones del mensaje</a:t>
            </a:r>
          </a:p>
        </p:txBody>
      </p:sp>
    </p:spTree>
    <p:extLst>
      <p:ext uri="{BB962C8B-B14F-4D97-AF65-F5344CB8AC3E}">
        <p14:creationId xmlns:p14="http://schemas.microsoft.com/office/powerpoint/2010/main" val="231532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 con </a:t>
            </a:r>
            <a:r>
              <a:rPr lang="es-ES" i="1" dirty="0" err="1"/>
              <a:t>flooding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79328"/>
            <a:ext cx="5040000" cy="3780000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14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15" y="2479328"/>
            <a:ext cx="5040001" cy="378000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737809" y="2635891"/>
            <a:ext cx="3868616" cy="20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6804313" y="2635891"/>
            <a:ext cx="3868616" cy="20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3042152" y="2811342"/>
            <a:ext cx="1150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/>
                </a:solidFill>
              </a:rPr>
              <a:t>25 nodos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8136987" y="2807716"/>
            <a:ext cx="1150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/>
                </a:solidFill>
              </a:rPr>
              <a:t>50 nodos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953470" y="2350929"/>
            <a:ext cx="42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/>
                </a:solidFill>
              </a:rPr>
              <a:t>Nº de nodos que recibieron el mensaje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3217119" y="1766415"/>
            <a:ext cx="5760934" cy="487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Resultados variando el número de mensajes de la red</a:t>
            </a:r>
          </a:p>
        </p:txBody>
      </p:sp>
    </p:spTree>
    <p:extLst>
      <p:ext uri="{BB962C8B-B14F-4D97-AF65-F5344CB8AC3E}">
        <p14:creationId xmlns:p14="http://schemas.microsoft.com/office/powerpoint/2010/main" val="180446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 con </a:t>
            </a:r>
            <a:r>
              <a:rPr lang="es-ES" i="1" dirty="0" err="1"/>
              <a:t>flooding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18613"/>
            <a:ext cx="4800000" cy="3600000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15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502" y="2402613"/>
            <a:ext cx="4733332" cy="38340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324147" y="2556280"/>
            <a:ext cx="4346266" cy="28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6768344" y="2491907"/>
            <a:ext cx="4346266" cy="28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2922152" y="2897580"/>
            <a:ext cx="1150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/>
                </a:solidFill>
              </a:rPr>
              <a:t>25 nodos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8366349" y="2897580"/>
            <a:ext cx="1150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/>
                </a:solidFill>
              </a:rPr>
              <a:t>50 nodos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345020" y="2350504"/>
            <a:ext cx="5505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/>
                </a:solidFill>
              </a:rPr>
              <a:t>Nº de retransmisiones según número de mensajes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3217119" y="1766415"/>
            <a:ext cx="5760934" cy="487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Resultados variando el número de mensajes de la red</a:t>
            </a:r>
          </a:p>
        </p:txBody>
      </p:sp>
    </p:spTree>
    <p:extLst>
      <p:ext uri="{BB962C8B-B14F-4D97-AF65-F5344CB8AC3E}">
        <p14:creationId xmlns:p14="http://schemas.microsoft.com/office/powerpoint/2010/main" val="380992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 con </a:t>
            </a:r>
            <a:r>
              <a:rPr lang="es-ES" i="1" dirty="0" err="1"/>
              <a:t>flooding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33328"/>
            <a:ext cx="4895999" cy="3672000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16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680" y="2533328"/>
            <a:ext cx="4896000" cy="36720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601940" y="1764770"/>
            <a:ext cx="5049079" cy="487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Resultados variando el tamaño del mensaje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133599" y="2610203"/>
            <a:ext cx="3641473" cy="277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6934735" y="2577099"/>
            <a:ext cx="4199925" cy="310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1211667" y="2448188"/>
            <a:ext cx="454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/>
                </a:solidFill>
              </a:rPr>
              <a:t>Nº de nodos que han recibido el mensaje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934735" y="2448599"/>
            <a:ext cx="3869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/>
                </a:solidFill>
              </a:rPr>
              <a:t>Nº de retransmisiones del mensaje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616971" y="5805218"/>
            <a:ext cx="1019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/>
                </a:solidFill>
              </a:rPr>
              <a:t>5 nodos</a:t>
            </a:r>
          </a:p>
        </p:txBody>
      </p:sp>
    </p:spTree>
    <p:extLst>
      <p:ext uri="{BB962C8B-B14F-4D97-AF65-F5344CB8AC3E}">
        <p14:creationId xmlns:p14="http://schemas.microsoft.com/office/powerpoint/2010/main" val="1660233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err="1"/>
              <a:t>RDiPro</a:t>
            </a:r>
            <a:r>
              <a:rPr lang="es-ES" dirty="0"/>
              <a:t> aprovecha algunas características de otros protocolos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Se obtienen buenos resultados sin operaciones complejas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Permite gran libertad a la hora de implementar el sistema de vecinos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Como futuras mejoras o implementaciones:</a:t>
            </a:r>
          </a:p>
          <a:p>
            <a:pPr lvl="1"/>
            <a:r>
              <a:rPr lang="es-ES" dirty="0"/>
              <a:t>Hacer más robusta la forma de obtener la distancia</a:t>
            </a:r>
          </a:p>
          <a:p>
            <a:pPr lvl="1"/>
            <a:r>
              <a:rPr lang="es-ES" dirty="0"/>
              <a:t>Mayor cantidad de parámetros para obtener la probabilidad final</a:t>
            </a:r>
          </a:p>
          <a:p>
            <a:pPr lvl="1"/>
            <a:r>
              <a:rPr lang="es-ES" dirty="0"/>
              <a:t>Hacer que los mensajes lleguen a mayor cantidad de nodos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17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99150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 Introducción</a:t>
            </a:r>
          </a:p>
          <a:p>
            <a:pPr>
              <a:buFont typeface="Wingdings" panose="05000000000000000000" pitchFamily="2" charset="2"/>
              <a:buChar char="v"/>
            </a:pPr>
            <a:endParaRPr lang="es-ES" sz="1100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 Funcionamiento de </a:t>
            </a:r>
            <a:r>
              <a:rPr lang="es-ES" dirty="0" err="1"/>
              <a:t>RDiPro</a:t>
            </a: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endParaRPr lang="es-ES" sz="1100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 Simulaciones</a:t>
            </a:r>
          </a:p>
          <a:p>
            <a:pPr>
              <a:buFont typeface="Wingdings" panose="05000000000000000000" pitchFamily="2" charset="2"/>
              <a:buChar char="v"/>
            </a:pPr>
            <a:endParaRPr lang="es-ES" sz="1100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 Comparativa con el algoritmo de difusión </a:t>
            </a:r>
            <a:r>
              <a:rPr lang="es-ES" i="1" dirty="0" err="1"/>
              <a:t>flooding</a:t>
            </a:r>
            <a:endParaRPr lang="es-ES" i="1" dirty="0"/>
          </a:p>
          <a:p>
            <a:pPr>
              <a:buFont typeface="Wingdings" panose="05000000000000000000" pitchFamily="2" charset="2"/>
              <a:buChar char="v"/>
            </a:pPr>
            <a:endParaRPr lang="es-ES" sz="1100" i="1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 Conclusiones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8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sz="4000" dirty="0" err="1"/>
              <a:t>RDiPro</a:t>
            </a:r>
            <a:r>
              <a:rPr lang="es-ES" sz="4000" dirty="0"/>
              <a:t> = </a:t>
            </a:r>
            <a:r>
              <a:rPr lang="es-ES" sz="4000" b="1" dirty="0"/>
              <a:t>R</a:t>
            </a:r>
            <a:r>
              <a:rPr lang="es-ES" sz="4000" dirty="0"/>
              <a:t>SSI + </a:t>
            </a:r>
            <a:r>
              <a:rPr lang="es-ES" sz="4000" b="1" dirty="0" err="1"/>
              <a:t>Di</a:t>
            </a:r>
            <a:r>
              <a:rPr lang="es-ES" sz="4000" dirty="0" err="1"/>
              <a:t>stance</a:t>
            </a:r>
            <a:r>
              <a:rPr lang="es-ES" sz="4000" dirty="0"/>
              <a:t> + </a:t>
            </a:r>
            <a:r>
              <a:rPr lang="es-ES" sz="4000" b="1" dirty="0" err="1"/>
              <a:t>Pro</a:t>
            </a:r>
            <a:r>
              <a:rPr lang="es-ES" sz="4000" dirty="0" err="1"/>
              <a:t>bability</a:t>
            </a:r>
            <a:endParaRPr lang="es-ES" sz="4000" dirty="0"/>
          </a:p>
          <a:p>
            <a:pPr marL="0" indent="0" algn="ctr"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/>
              <a:t>Solventar </a:t>
            </a:r>
            <a:r>
              <a:rPr lang="es-ES" dirty="0"/>
              <a:t>el</a:t>
            </a:r>
            <a:r>
              <a:rPr lang="es-ES"/>
              <a:t> principal problema </a:t>
            </a:r>
            <a:r>
              <a:rPr lang="es-ES" dirty="0"/>
              <a:t>del </a:t>
            </a:r>
            <a:r>
              <a:rPr lang="es-ES" i="1" dirty="0" err="1"/>
              <a:t>flooding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Combinación y mejora de algoritmos ya existentes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De fácil implementación y poco tamaño en memoria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Enfocado a redes con una gran cantidad de nodos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Da mayor prioridad a los nodos más alejados del que transmite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Pero… ¿cómo funciona?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32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 de </a:t>
            </a:r>
            <a:r>
              <a:rPr lang="es-ES" dirty="0" err="1"/>
              <a:t>RDiPro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Dos aspectos fundamentales: </a:t>
            </a:r>
            <a:r>
              <a:rPr lang="es-ES" b="1" dirty="0"/>
              <a:t>RSSI</a:t>
            </a:r>
            <a:r>
              <a:rPr lang="es-ES" dirty="0"/>
              <a:t> y </a:t>
            </a:r>
            <a:r>
              <a:rPr lang="es-ES" b="1" dirty="0"/>
              <a:t>distancia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Decisión de transmitir </a:t>
            </a:r>
            <a:r>
              <a:rPr lang="es-ES" b="1" dirty="0"/>
              <a:t>según probabilidad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Confía en la </a:t>
            </a:r>
            <a:r>
              <a:rPr lang="es-ES" b="1" dirty="0"/>
              <a:t>existencia de una tabla de vecinos </a:t>
            </a:r>
            <a:r>
              <a:rPr lang="es-ES" dirty="0"/>
              <a:t>que le proporcione determinada información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b="1" dirty="0"/>
              <a:t>Distancia del vecino más lejano </a:t>
            </a:r>
            <a:r>
              <a:rPr lang="es-ES" dirty="0"/>
              <a:t>para ponderar las probabilidades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La distancia se obtiene indirectamente a través del RSSI</a:t>
            </a:r>
          </a:p>
          <a:p>
            <a:pPr marL="0" indent="0" algn="ctr">
              <a:buNone/>
            </a:pPr>
            <a:r>
              <a:rPr lang="es-ES" dirty="0"/>
              <a:t>Distancia = Potencia de transmisión – RSSI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Existe un control de secuencia y de nodos transmisores: </a:t>
            </a:r>
            <a:r>
              <a:rPr lang="es-ES" b="1" dirty="0"/>
              <a:t>evitar duplicados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b="1" dirty="0"/>
              <a:t>Se limita el número de saltos </a:t>
            </a:r>
            <a:r>
              <a:rPr lang="es-ES" dirty="0"/>
              <a:t>para evitar que circule indefinidamente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40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 de </a:t>
            </a:r>
            <a:r>
              <a:rPr lang="es-ES" dirty="0" err="1"/>
              <a:t>RDiPro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Tabla de vecinos de un nodo X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Requisito previo antes de comenzar a transmitir usando </a:t>
            </a:r>
            <a:r>
              <a:rPr lang="es-ES" dirty="0" err="1"/>
              <a:t>RDiPro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5</a:t>
            </a:fld>
            <a:endParaRPr lang="es-ES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40567"/>
              </p:ext>
            </p:extLst>
          </p:nvPr>
        </p:nvGraphicFramePr>
        <p:xfrm>
          <a:off x="1097275" y="2349683"/>
          <a:ext cx="10058404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01">
                  <a:extLst>
                    <a:ext uri="{9D8B030D-6E8A-4147-A177-3AD203B41FA5}">
                      <a16:colId xmlns:a16="http://schemas.microsoft.com/office/drawing/2014/main" xmlns="" val="3805732351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xmlns="" val="2778797910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xmlns="" val="588974390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xmlns="" val="128654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Dirección</a:t>
                      </a:r>
                    </a:p>
                  </a:txBody>
                  <a:tcPr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Último RSSI conocido</a:t>
                      </a:r>
                    </a:p>
                  </a:txBody>
                  <a:tcPr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Último número</a:t>
                      </a:r>
                      <a:r>
                        <a:rPr lang="es-ES" baseline="0" dirty="0">
                          <a:solidFill>
                            <a:schemeClr val="bg1"/>
                          </a:solidFill>
                        </a:rPr>
                        <a:t> de secuencia conocido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Distancia</a:t>
                      </a:r>
                    </a:p>
                  </a:txBody>
                  <a:tcPr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2D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146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65508</a:t>
                      </a:r>
                    </a:p>
                  </a:txBody>
                  <a:tcPr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8767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65453</a:t>
                      </a:r>
                    </a:p>
                  </a:txBody>
                  <a:tcPr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83</a:t>
                      </a:r>
                    </a:p>
                  </a:txBody>
                  <a:tcPr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523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9720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7.0</a:t>
                      </a:r>
                    </a:p>
                  </a:txBody>
                  <a:tcPr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65502</a:t>
                      </a:r>
                    </a:p>
                  </a:txBody>
                  <a:tcPr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48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4776264"/>
                  </a:ext>
                </a:extLst>
              </a:tr>
            </a:tbl>
          </a:graphicData>
        </a:graphic>
      </p:graphicFrame>
      <p:sp>
        <p:nvSpPr>
          <p:cNvPr id="9" name="Elipse 8"/>
          <p:cNvSpPr/>
          <p:nvPr/>
        </p:nvSpPr>
        <p:spPr>
          <a:xfrm>
            <a:off x="8484250" y="1678010"/>
            <a:ext cx="2832415" cy="359672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06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 de </a:t>
            </a:r>
            <a:r>
              <a:rPr lang="es-ES" dirty="0" err="1"/>
              <a:t>RDiPro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3889612"/>
            <a:ext cx="10058400" cy="19794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Número de secuencia de origen: versión del mensaje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Dirección origen: dirección del nodo que originó el mensaje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Saltos: número de nodos por los que ha pasado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b="1" dirty="0"/>
              <a:t>Distancia del vecino más lejano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6</a:t>
            </a:fld>
            <a:endParaRPr lang="es-E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9753"/>
              </p:ext>
            </p:extLst>
          </p:nvPr>
        </p:nvGraphicFramePr>
        <p:xfrm>
          <a:off x="1097279" y="2515545"/>
          <a:ext cx="100584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263112784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426377326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42151802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242614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Número de secuencia de origen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Dirección</a:t>
                      </a:r>
                      <a:r>
                        <a:rPr lang="es-ES" baseline="0" dirty="0"/>
                        <a:t> origen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Saltos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Distancia del vecino más lejano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0753399"/>
                  </a:ext>
                </a:extLst>
              </a:tr>
            </a:tbl>
          </a:graphicData>
        </a:graphic>
      </p:graphicFrame>
      <p:sp>
        <p:nvSpPr>
          <p:cNvPr id="7" name="Marcador de contenido 2"/>
          <p:cNvSpPr txBox="1">
            <a:spLocks/>
          </p:cNvSpPr>
          <p:nvPr/>
        </p:nvSpPr>
        <p:spPr>
          <a:xfrm>
            <a:off x="1097279" y="1736122"/>
            <a:ext cx="10058400" cy="5747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Cabecera de un mensaje </a:t>
            </a:r>
            <a:r>
              <a:rPr lang="es-ES" dirty="0" err="1"/>
              <a:t>RDiPro</a:t>
            </a:r>
            <a:endParaRPr lang="es-ES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213640"/>
              </p:ext>
            </p:extLst>
          </p:nvPr>
        </p:nvGraphicFramePr>
        <p:xfrm>
          <a:off x="1097279" y="3155625"/>
          <a:ext cx="10058400" cy="574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218747797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91622672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58733859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782865012"/>
                    </a:ext>
                  </a:extLst>
                </a:gridCol>
              </a:tblGrid>
              <a:tr h="574703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9486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27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 de </a:t>
            </a:r>
            <a:r>
              <a:rPr lang="es-ES" dirty="0" err="1"/>
              <a:t>RDiPro</a:t>
            </a:r>
            <a:endParaRPr lang="es-ES" dirty="0"/>
          </a:p>
        </p:txBody>
      </p:sp>
      <p:cxnSp>
        <p:nvCxnSpPr>
          <p:cNvPr id="11" name="Conector recto 10"/>
          <p:cNvCxnSpPr/>
          <p:nvPr/>
        </p:nvCxnSpPr>
        <p:spPr>
          <a:xfrm>
            <a:off x="5090914" y="4696561"/>
            <a:ext cx="1629526" cy="76936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H="1" flipV="1">
            <a:off x="6495153" y="3477685"/>
            <a:ext cx="225287" cy="198824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7</a:t>
            </a:fld>
            <a:endParaRPr lang="es-ES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6720440" y="2483564"/>
            <a:ext cx="3498574" cy="298236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495154" y="5240643"/>
            <a:ext cx="450573" cy="4505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4865628" y="4497083"/>
            <a:ext cx="450573" cy="4505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8" name="Elipse 7"/>
          <p:cNvSpPr/>
          <p:nvPr/>
        </p:nvSpPr>
        <p:spPr>
          <a:xfrm>
            <a:off x="9993728" y="2258278"/>
            <a:ext cx="450573" cy="4505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6269867" y="3252399"/>
            <a:ext cx="450573" cy="45057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578888" y="5096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6646784" y="42274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17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8260375" y="3451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34</a:t>
            </a:r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85"/>
              </p:ext>
            </p:extLst>
          </p:nvPr>
        </p:nvGraphicFramePr>
        <p:xfrm>
          <a:off x="850772" y="2399058"/>
          <a:ext cx="4728116" cy="6940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2029">
                  <a:extLst>
                    <a:ext uri="{9D8B030D-6E8A-4147-A177-3AD203B41FA5}">
                      <a16:colId xmlns:a16="http://schemas.microsoft.com/office/drawing/2014/main" xmlns="" val="2631127847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xmlns="" val="426377326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xmlns="" val="42151802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xmlns="" val="2242614470"/>
                    </a:ext>
                  </a:extLst>
                </a:gridCol>
              </a:tblGrid>
              <a:tr h="69407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N. Sec.</a:t>
                      </a:r>
                    </a:p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Dir. Origen</a:t>
                      </a:r>
                    </a:p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Saltos</a:t>
                      </a:r>
                    </a:p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DVML</a:t>
                      </a:r>
                    </a:p>
                    <a:p>
                      <a:pPr algn="ctr"/>
                      <a:r>
                        <a:rPr lang="es-E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0753399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1630017" y="2148476"/>
            <a:ext cx="99921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                                                                                                  </a:t>
            </a:r>
            <a:r>
              <a:rPr lang="es-ES" dirty="0" err="1"/>
              <a:t>Dist</a:t>
            </a:r>
            <a:r>
              <a:rPr lang="es-ES" dirty="0"/>
              <a:t>. </a:t>
            </a:r>
            <a:r>
              <a:rPr lang="es-ES" dirty="0" err="1"/>
              <a:t>Norm</a:t>
            </a:r>
            <a:r>
              <a:rPr lang="es-ES" dirty="0"/>
              <a:t> = 100*(34/34) = 100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                              </a:t>
            </a:r>
            <a:r>
              <a:rPr lang="es-ES" dirty="0" err="1"/>
              <a:t>Dist</a:t>
            </a:r>
            <a:r>
              <a:rPr lang="es-ES" dirty="0"/>
              <a:t>. </a:t>
            </a:r>
            <a:r>
              <a:rPr lang="es-ES" dirty="0" err="1"/>
              <a:t>Norm</a:t>
            </a:r>
            <a:r>
              <a:rPr lang="es-ES" dirty="0"/>
              <a:t> = 100*(17/34) = 50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Dist</a:t>
            </a:r>
            <a:r>
              <a:rPr lang="es-ES" dirty="0"/>
              <a:t>. </a:t>
            </a:r>
            <a:r>
              <a:rPr lang="es-ES" dirty="0" err="1"/>
              <a:t>Norm</a:t>
            </a:r>
            <a:r>
              <a:rPr lang="es-ES" dirty="0"/>
              <a:t> = 100*(12/34) = 35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-47018" y="2148476"/>
            <a:ext cx="112595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                                                                                                           Probabilidad de retransmitir = 0.8 * 100 = 80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                                       Probabilidad de retransmitir = 0.2 * 50 = 10</a:t>
            </a:r>
          </a:p>
          <a:p>
            <a:endParaRPr lang="es-ES" dirty="0"/>
          </a:p>
          <a:p>
            <a:r>
              <a:rPr lang="es-ES" dirty="0"/>
              <a:t> 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              Probabilidad de retransmitir = 0.2 * 35 = 7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395785" y="1882218"/>
            <a:ext cx="112263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                                                                                                                                            Numero aleatorio = 21</a:t>
            </a:r>
          </a:p>
          <a:p>
            <a:r>
              <a:rPr lang="es-ES" dirty="0"/>
              <a:t>             Generamos números aleatorios entre 0 y 100</a:t>
            </a:r>
          </a:p>
          <a:p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                                                                    Numero aleatorio = 92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                                        Numero aleatorio: 67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1269242" y="1692322"/>
            <a:ext cx="10044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¿Número aleatorio &lt; probabilidad?</a:t>
            </a:r>
          </a:p>
          <a:p>
            <a:endParaRPr lang="es-ES" dirty="0"/>
          </a:p>
          <a:p>
            <a:r>
              <a:rPr lang="es-ES" dirty="0"/>
              <a:t>                                                                                                                                               ¿ 21 &lt; 80?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                                                                       ¿ 92 &lt; 10?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                                              ¿ 67 &lt; 7?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1269242" y="1596786"/>
            <a:ext cx="94851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>
                <a:solidFill>
                  <a:srgbClr val="00B050"/>
                </a:solidFill>
              </a:rPr>
              <a:t>                                                                                                                                                Transmite</a:t>
            </a:r>
          </a:p>
          <a:p>
            <a:endParaRPr lang="es-ES" dirty="0">
              <a:solidFill>
                <a:srgbClr val="00B050"/>
              </a:solidFill>
            </a:endParaRPr>
          </a:p>
          <a:p>
            <a:endParaRPr lang="es-ES" dirty="0">
              <a:solidFill>
                <a:srgbClr val="00B050"/>
              </a:solidFill>
            </a:endParaRPr>
          </a:p>
          <a:p>
            <a:endParaRPr lang="es-ES" dirty="0">
              <a:solidFill>
                <a:srgbClr val="00B050"/>
              </a:solidFill>
            </a:endParaRPr>
          </a:p>
          <a:p>
            <a:r>
              <a:rPr lang="es-ES">
                <a:solidFill>
                  <a:srgbClr val="00B050"/>
                </a:solidFill>
              </a:rPr>
              <a:t>                                                                   </a:t>
            </a:r>
            <a:r>
              <a:rPr lang="es-ES">
                <a:solidFill>
                  <a:srgbClr val="FF0000"/>
                </a:solidFill>
              </a:rPr>
              <a:t>No </a:t>
            </a:r>
            <a:r>
              <a:rPr lang="es-ES" dirty="0">
                <a:solidFill>
                  <a:srgbClr val="FF0000"/>
                </a:solidFill>
              </a:rPr>
              <a:t>transmite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                                        No transmite</a:t>
            </a:r>
          </a:p>
        </p:txBody>
      </p:sp>
    </p:spTree>
    <p:extLst>
      <p:ext uri="{BB962C8B-B14F-4D97-AF65-F5344CB8AC3E}">
        <p14:creationId xmlns:p14="http://schemas.microsoft.com/office/powerpoint/2010/main" val="35956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086678" y="1378226"/>
            <a:ext cx="10257183" cy="6228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95" y="331306"/>
            <a:ext cx="9350266" cy="5804452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40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Simulaciones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Sistemas Embebidos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8921-7ECA-4AA5-9772-5C4E21FC8C79}" type="slidenum">
              <a:rPr lang="es-ES" smtClean="0"/>
              <a:t>9</a:t>
            </a:fld>
            <a:endParaRPr lang="es-ES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6696222" y="1845734"/>
            <a:ext cx="4459458" cy="402336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/>
              <a:t>Pruebas realizadas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Número de mensajes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Número de nodos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Tamaño de los mensajes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Distribución de los nodos   </a:t>
            </a:r>
            <a:r>
              <a:rPr lang="es-ES" b="1" dirty="0">
                <a:solidFill>
                  <a:schemeClr val="accent1"/>
                </a:solidFill>
              </a:rPr>
              <a:t>X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Mensajes de vecindario:	[500 , 5000 ]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77154"/>
              </p:ext>
            </p:extLst>
          </p:nvPr>
        </p:nvGraphicFramePr>
        <p:xfrm>
          <a:off x="1097280" y="1694873"/>
          <a:ext cx="5387926" cy="4297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1820">
                  <a:extLst>
                    <a:ext uri="{9D8B030D-6E8A-4147-A177-3AD203B41FA5}">
                      <a16:colId xmlns:a16="http://schemas.microsoft.com/office/drawing/2014/main" xmlns="" val="1062873354"/>
                    </a:ext>
                  </a:extLst>
                </a:gridCol>
                <a:gridCol w="2716106">
                  <a:extLst>
                    <a:ext uri="{9D8B030D-6E8A-4147-A177-3AD203B41FA5}">
                      <a16:colId xmlns:a16="http://schemas.microsoft.com/office/drawing/2014/main" xmlns="" val="2574026609"/>
                    </a:ext>
                  </a:extLst>
                </a:gridCol>
              </a:tblGrid>
              <a:tr h="5745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effectLst/>
                        </a:rPr>
                        <a:t>Parámetro de simulación</a:t>
                      </a:r>
                      <a:endParaRPr lang="es-ES" sz="1800" b="1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effectLst/>
                        </a:rPr>
                        <a:t>Valor [Unidades]</a:t>
                      </a:r>
                      <a:endParaRPr lang="es-ES" sz="1800" b="1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46302303"/>
                  </a:ext>
                </a:extLst>
              </a:tr>
              <a:tr h="4999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Tamaño</a:t>
                      </a:r>
                      <a:r>
                        <a:rPr lang="en-US" sz="1800" dirty="0">
                          <a:effectLst/>
                        </a:rPr>
                        <a:t> del </a:t>
                      </a:r>
                      <a:r>
                        <a:rPr lang="en-US" sz="1800" dirty="0" err="1">
                          <a:effectLst/>
                        </a:rPr>
                        <a:t>escenario</a:t>
                      </a:r>
                      <a:endParaRPr lang="es-E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210 x 210 [m]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99589393"/>
                  </a:ext>
                </a:extLst>
              </a:tr>
              <a:tr h="4999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Tipo</a:t>
                      </a:r>
                      <a:r>
                        <a:rPr lang="en-US" sz="1800" dirty="0">
                          <a:effectLst/>
                        </a:rPr>
                        <a:t> de </a:t>
                      </a:r>
                      <a:r>
                        <a:rPr lang="en-US" sz="1800" dirty="0" err="1">
                          <a:effectLst/>
                        </a:rPr>
                        <a:t>nodos</a:t>
                      </a:r>
                      <a:endParaRPr lang="es-E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Z1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797232675"/>
                  </a:ext>
                </a:extLst>
              </a:tr>
              <a:tr h="4999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Radio de </a:t>
                      </a:r>
                      <a:r>
                        <a:rPr lang="en-US" sz="1800" dirty="0" err="1">
                          <a:effectLst/>
                        </a:rPr>
                        <a:t>cobertura</a:t>
                      </a:r>
                      <a:endParaRPr lang="es-E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50 [m]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98183645"/>
                  </a:ext>
                </a:extLst>
              </a:tr>
              <a:tr h="5745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Número de nodos</a:t>
                      </a:r>
                      <a:endParaRPr lang="es-E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25, 50, 75, 100, 125, 150 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027806717"/>
                  </a:ext>
                </a:extLst>
              </a:tr>
              <a:tr h="5745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Distrobución de los nodos</a:t>
                      </a:r>
                      <a:endParaRPr lang="es-E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Lineal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62519407"/>
                  </a:ext>
                </a:extLst>
              </a:tr>
              <a:tr h="4999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Número de mensajes</a:t>
                      </a:r>
                      <a:endParaRPr lang="es-E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1, 5, 10, 15, 20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3132870"/>
                  </a:ext>
                </a:extLst>
              </a:tr>
              <a:tr h="5745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Tamaño de los mensajes</a:t>
                      </a:r>
                      <a:endParaRPr lang="es-E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5, 10, 15, 20 [bytes]</a:t>
                      </a:r>
                      <a:endParaRPr lang="es-E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89653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968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625</TotalTime>
  <Words>724</Words>
  <Application>Microsoft Office PowerPoint</Application>
  <PresentationFormat>Personalizado</PresentationFormat>
  <Paragraphs>238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Retrospección</vt:lpstr>
      <vt:lpstr>RDiPro</vt:lpstr>
      <vt:lpstr>Índice</vt:lpstr>
      <vt:lpstr>Introducción</vt:lpstr>
      <vt:lpstr>Funcionamiento de RDiPro</vt:lpstr>
      <vt:lpstr>Funcionamiento de RDiPro</vt:lpstr>
      <vt:lpstr>Funcionamiento de RDiPro</vt:lpstr>
      <vt:lpstr>Funcionamiento de RDiPro</vt:lpstr>
      <vt:lpstr>Presentación de PowerPoint</vt:lpstr>
      <vt:lpstr>Simulaciones</vt:lpstr>
      <vt:lpstr>Simulaciones</vt:lpstr>
      <vt:lpstr>Simulaciones</vt:lpstr>
      <vt:lpstr>Simulaciones</vt:lpstr>
      <vt:lpstr>Comparativa con flooding</vt:lpstr>
      <vt:lpstr>Comparativa con flooding</vt:lpstr>
      <vt:lpstr>Comparativa con flooding</vt:lpstr>
      <vt:lpstr>Comparativa con flooding</vt:lpstr>
      <vt:lpstr>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Gutiérrez</dc:creator>
  <cp:lastModifiedBy>dany</cp:lastModifiedBy>
  <cp:revision>50</cp:revision>
  <dcterms:created xsi:type="dcterms:W3CDTF">2017-06-04T16:56:19Z</dcterms:created>
  <dcterms:modified xsi:type="dcterms:W3CDTF">2017-06-06T16:14:17Z</dcterms:modified>
</cp:coreProperties>
</file>