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4" r:id="rId7"/>
    <p:sldId id="266" r:id="rId8"/>
    <p:sldId id="262" r:id="rId9"/>
    <p:sldId id="265" r:id="rId10"/>
    <p:sldId id="26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6000" dirty="0" smtClean="0"/>
              <a:t>Proyecto </a:t>
            </a:r>
            <a:r>
              <a:rPr lang="es-ES" sz="6000" dirty="0" err="1" smtClean="0"/>
              <a:t>Raspberry</a:t>
            </a:r>
            <a:r>
              <a:rPr lang="es-ES" sz="6000" dirty="0" smtClean="0"/>
              <a:t> pi</a:t>
            </a:r>
            <a:br>
              <a:rPr lang="es-ES" sz="6000" dirty="0" smtClean="0"/>
            </a:br>
            <a:r>
              <a:rPr lang="es-ES" sz="6000" dirty="0" smtClean="0"/>
              <a:t>almacén de seguridad</a:t>
            </a:r>
            <a:endParaRPr lang="es-ES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ES" sz="3000" dirty="0" smtClean="0"/>
              <a:t>Sistemas digitales avanzados y aplicaciones</a:t>
            </a:r>
          </a:p>
          <a:p>
            <a:pPr>
              <a:lnSpc>
                <a:spcPct val="100000"/>
              </a:lnSpc>
            </a:pPr>
            <a:r>
              <a:rPr lang="es-ES" sz="3000" cap="none" dirty="0" smtClean="0"/>
              <a:t>Álvaro </a:t>
            </a:r>
            <a:r>
              <a:rPr lang="es-ES" sz="3000" cap="none" dirty="0" err="1" smtClean="0"/>
              <a:t>Padial</a:t>
            </a:r>
            <a:r>
              <a:rPr lang="es-ES" sz="3000" cap="none" dirty="0" smtClean="0"/>
              <a:t> Moreno</a:t>
            </a:r>
          </a:p>
          <a:p>
            <a:pPr>
              <a:lnSpc>
                <a:spcPct val="100000"/>
              </a:lnSpc>
            </a:pPr>
            <a:r>
              <a:rPr lang="es-ES" sz="3000" cap="none" dirty="0" smtClean="0"/>
              <a:t>Carlos </a:t>
            </a:r>
            <a:r>
              <a:rPr lang="es-ES" sz="3000" cap="none" dirty="0"/>
              <a:t>G</a:t>
            </a:r>
            <a:r>
              <a:rPr lang="es-ES" sz="3000" cap="none" dirty="0" smtClean="0"/>
              <a:t>arcía de la Torre</a:t>
            </a:r>
            <a:endParaRPr lang="es-ES" sz="3000" cap="none" dirty="0"/>
          </a:p>
        </p:txBody>
      </p:sp>
    </p:spTree>
    <p:extLst>
      <p:ext uri="{BB962C8B-B14F-4D97-AF65-F5344CB8AC3E}">
        <p14:creationId xmlns:p14="http://schemas.microsoft.com/office/powerpoint/2010/main" val="62373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7000" dirty="0" smtClean="0">
                <a:solidFill>
                  <a:srgbClr val="002060"/>
                </a:solidFill>
              </a:rPr>
              <a:t>RESULTADOS</a:t>
            </a:r>
            <a:endParaRPr lang="es-ES" sz="7000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sz="3600" dirty="0" smtClean="0">
                <a:solidFill>
                  <a:srgbClr val="002060"/>
                </a:solidFill>
              </a:rPr>
              <a:t>Se implementa una alarma </a:t>
            </a:r>
            <a:r>
              <a:rPr lang="es-ES" sz="3600" dirty="0" err="1" smtClean="0">
                <a:solidFill>
                  <a:srgbClr val="002060"/>
                </a:solidFill>
              </a:rPr>
              <a:t>IoT</a:t>
            </a:r>
            <a:r>
              <a:rPr lang="es-ES" sz="3600" dirty="0">
                <a:solidFill>
                  <a:srgbClr val="002060"/>
                </a:solidFill>
              </a:rPr>
              <a:t> </a:t>
            </a:r>
            <a:r>
              <a:rPr lang="es-ES" sz="3600" dirty="0" smtClean="0">
                <a:solidFill>
                  <a:srgbClr val="002060"/>
                </a:solidFill>
              </a:rPr>
              <a:t>que realiza las siguientes tareas:</a:t>
            </a:r>
          </a:p>
          <a:p>
            <a:pPr marL="742950" indent="-742950">
              <a:buFont typeface="+mj-lt"/>
              <a:buAutoNum type="arabicPeriod"/>
            </a:pPr>
            <a:r>
              <a:rPr lang="es-ES" sz="3600" dirty="0" smtClean="0">
                <a:solidFill>
                  <a:srgbClr val="FF0000"/>
                </a:solidFill>
              </a:rPr>
              <a:t>DETECCIÓN: Aumento de temperatura, humedad o intrusión.</a:t>
            </a:r>
          </a:p>
          <a:p>
            <a:pPr marL="742950" indent="-742950">
              <a:buFont typeface="+mj-lt"/>
              <a:buAutoNum type="arabicPeriod"/>
            </a:pPr>
            <a:r>
              <a:rPr lang="es-ES" sz="3600" dirty="0" smtClean="0">
                <a:solidFill>
                  <a:srgbClr val="FF0000"/>
                </a:solidFill>
              </a:rPr>
              <a:t>ALERTA: Correo electrónico al propietario con una imagen de la entrada del almacén y enlace a una web con los datos actualizados.</a:t>
            </a:r>
            <a:endParaRPr lang="es-ES" sz="3600" dirty="0">
              <a:solidFill>
                <a:srgbClr val="FF000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s-ES" sz="3600" dirty="0" smtClean="0">
                <a:solidFill>
                  <a:srgbClr val="FF0000"/>
                </a:solidFill>
              </a:rPr>
              <a:t>ACTUALIZACIÓN: Fichero con los datos de las condiciones ambientales en el local tras la última alerta.</a:t>
            </a:r>
          </a:p>
        </p:txBody>
      </p:sp>
    </p:spTree>
    <p:extLst>
      <p:ext uri="{BB962C8B-B14F-4D97-AF65-F5344CB8AC3E}">
        <p14:creationId xmlns:p14="http://schemas.microsoft.com/office/powerpoint/2010/main" val="198245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7000" dirty="0" smtClean="0">
                <a:solidFill>
                  <a:srgbClr val="002060"/>
                </a:solidFill>
              </a:rPr>
              <a:t>conclusiones</a:t>
            </a:r>
            <a:endParaRPr lang="es-ES" sz="7000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944710"/>
            <a:ext cx="9905999" cy="4056845"/>
          </a:xfrm>
        </p:spPr>
        <p:txBody>
          <a:bodyPr>
            <a:normAutofit fontScale="70000" lnSpcReduction="20000"/>
          </a:bodyPr>
          <a:lstStyle/>
          <a:p>
            <a:r>
              <a:rPr lang="es-ES" sz="3600" dirty="0" smtClean="0">
                <a:solidFill>
                  <a:srgbClr val="002060"/>
                </a:solidFill>
              </a:rPr>
              <a:t>Aplicando la tecnología </a:t>
            </a:r>
            <a:r>
              <a:rPr lang="es-ES" sz="3600" dirty="0" err="1" smtClean="0">
                <a:solidFill>
                  <a:srgbClr val="002060"/>
                </a:solidFill>
              </a:rPr>
              <a:t>IoT</a:t>
            </a:r>
            <a:r>
              <a:rPr lang="es-ES" sz="3600" dirty="0" smtClean="0">
                <a:solidFill>
                  <a:srgbClr val="002060"/>
                </a:solidFill>
              </a:rPr>
              <a:t> a este tipo de alarmas se pueden prevenir incendios y explosiones de material pirotécnico y evitar que se almacene en ambientes húmedos.</a:t>
            </a:r>
          </a:p>
          <a:p>
            <a:r>
              <a:rPr lang="es-ES" sz="3600" dirty="0" smtClean="0">
                <a:solidFill>
                  <a:srgbClr val="002060"/>
                </a:solidFill>
              </a:rPr>
              <a:t>Se evita también el acceso de personal no cualificado y se notifica en el mismo momento en el que se produce la intrusión.</a:t>
            </a:r>
          </a:p>
          <a:p>
            <a:r>
              <a:rPr lang="es-ES" sz="3600" dirty="0" smtClean="0">
                <a:solidFill>
                  <a:srgbClr val="002060"/>
                </a:solidFill>
              </a:rPr>
              <a:t>Se puede mejorar el sistema para mantener un registro “vivo” de las condiciones ambientales del almacén.</a:t>
            </a:r>
          </a:p>
          <a:p>
            <a:r>
              <a:rPr lang="es-ES" sz="3600" dirty="0" smtClean="0">
                <a:solidFill>
                  <a:srgbClr val="002060"/>
                </a:solidFill>
              </a:rPr>
              <a:t>Comprando un dominio para alojar el archivo .</a:t>
            </a:r>
            <a:r>
              <a:rPr lang="es-ES" sz="3600" dirty="0" err="1" smtClean="0">
                <a:solidFill>
                  <a:srgbClr val="002060"/>
                </a:solidFill>
              </a:rPr>
              <a:t>php</a:t>
            </a:r>
            <a:r>
              <a:rPr lang="es-ES" sz="3600" dirty="0" smtClean="0">
                <a:solidFill>
                  <a:srgbClr val="002060"/>
                </a:solidFill>
              </a:rPr>
              <a:t>, se puede acceder al registro de temperatura y humedad en cualquier momento.</a:t>
            </a:r>
          </a:p>
        </p:txBody>
      </p:sp>
    </p:spTree>
    <p:extLst>
      <p:ext uri="{BB962C8B-B14F-4D97-AF65-F5344CB8AC3E}">
        <p14:creationId xmlns:p14="http://schemas.microsoft.com/office/powerpoint/2010/main" val="36381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7000" dirty="0" smtClean="0">
                <a:solidFill>
                  <a:srgbClr val="002060"/>
                </a:solidFill>
              </a:rPr>
              <a:t>INDICE</a:t>
            </a:r>
            <a:endParaRPr lang="es-ES" sz="7000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 smtClean="0">
                <a:solidFill>
                  <a:srgbClr val="002060"/>
                </a:solidFill>
              </a:rPr>
              <a:t>INTRODUCCIÓN</a:t>
            </a:r>
          </a:p>
          <a:p>
            <a:r>
              <a:rPr lang="es-ES" sz="3600" dirty="0" smtClean="0">
                <a:solidFill>
                  <a:srgbClr val="002060"/>
                </a:solidFill>
              </a:rPr>
              <a:t>SOLUCIÓN IMPLEMENTADA</a:t>
            </a:r>
          </a:p>
          <a:p>
            <a:r>
              <a:rPr lang="es-ES" sz="3600" dirty="0" smtClean="0">
                <a:solidFill>
                  <a:srgbClr val="002060"/>
                </a:solidFill>
              </a:rPr>
              <a:t>RESULTADOS</a:t>
            </a:r>
          </a:p>
          <a:p>
            <a:r>
              <a:rPr lang="es-ES" sz="3600" dirty="0" smtClean="0">
                <a:solidFill>
                  <a:srgbClr val="002060"/>
                </a:solidFill>
              </a:rPr>
              <a:t>CONCLUSIONES</a:t>
            </a:r>
            <a:endParaRPr lang="es-E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65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7000" dirty="0" smtClean="0">
                <a:solidFill>
                  <a:srgbClr val="002060"/>
                </a:solidFill>
              </a:rPr>
              <a:t>INTRODUCCIÓN</a:t>
            </a:r>
            <a:endParaRPr lang="es-ES" sz="7000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0301" y="2294036"/>
            <a:ext cx="11268222" cy="26155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sz="5900" dirty="0" smtClean="0">
                <a:solidFill>
                  <a:srgbClr val="002060"/>
                </a:solidFill>
              </a:rPr>
              <a:t>Objetivo</a:t>
            </a:r>
          </a:p>
          <a:p>
            <a:pPr marL="0" indent="0">
              <a:buNone/>
            </a:pPr>
            <a:r>
              <a:rPr lang="es-ES" sz="3600" dirty="0" smtClean="0">
                <a:solidFill>
                  <a:srgbClr val="002060"/>
                </a:solidFill>
              </a:rPr>
              <a:t>Con este trabajo se busca desarrollar una aplicación </a:t>
            </a:r>
            <a:r>
              <a:rPr lang="es-ES" sz="3600" dirty="0" err="1" smtClean="0">
                <a:solidFill>
                  <a:srgbClr val="002060"/>
                </a:solidFill>
              </a:rPr>
              <a:t>IoT</a:t>
            </a:r>
            <a:r>
              <a:rPr lang="es-ES" sz="3600" dirty="0" smtClean="0">
                <a:solidFill>
                  <a:srgbClr val="002060"/>
                </a:solidFill>
              </a:rPr>
              <a:t> en una tarjeta </a:t>
            </a:r>
            <a:r>
              <a:rPr lang="es-ES" sz="3600" dirty="0" err="1" smtClean="0">
                <a:solidFill>
                  <a:srgbClr val="002060"/>
                </a:solidFill>
              </a:rPr>
              <a:t>Raspberry</a:t>
            </a:r>
            <a:r>
              <a:rPr lang="es-ES" sz="3600" dirty="0" smtClean="0">
                <a:solidFill>
                  <a:srgbClr val="002060"/>
                </a:solidFill>
              </a:rPr>
              <a:t> Pi para la vigilancia en remoto de un local almacén de explosivos.</a:t>
            </a:r>
          </a:p>
        </p:txBody>
      </p:sp>
    </p:spTree>
    <p:extLst>
      <p:ext uri="{BB962C8B-B14F-4D97-AF65-F5344CB8AC3E}">
        <p14:creationId xmlns:p14="http://schemas.microsoft.com/office/powerpoint/2010/main" val="80778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7000" dirty="0" smtClean="0">
                <a:solidFill>
                  <a:srgbClr val="002060"/>
                </a:solidFill>
              </a:rPr>
              <a:t>INTRODUCCIÓN</a:t>
            </a:r>
            <a:endParaRPr lang="es-ES" sz="7000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913206"/>
            <a:ext cx="10197148" cy="4164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dirty="0" smtClean="0">
                <a:solidFill>
                  <a:srgbClr val="002060"/>
                </a:solidFill>
              </a:rPr>
              <a:t>Descripción del problema</a:t>
            </a:r>
          </a:p>
          <a:p>
            <a:pPr marL="0" indent="0">
              <a:buNone/>
            </a:pPr>
            <a:r>
              <a:rPr lang="es-ES" dirty="0" smtClean="0">
                <a:solidFill>
                  <a:srgbClr val="002060"/>
                </a:solidFill>
              </a:rPr>
              <a:t>Se presenta la necesidad de gestionar una sala de seguridad en remoto:</a:t>
            </a:r>
          </a:p>
          <a:p>
            <a:r>
              <a:rPr lang="es-ES" dirty="0" smtClean="0">
                <a:solidFill>
                  <a:srgbClr val="002060"/>
                </a:solidFill>
              </a:rPr>
              <a:t>Controlando acceso a la misma por una combinación.</a:t>
            </a:r>
          </a:p>
          <a:p>
            <a:r>
              <a:rPr lang="es-ES" dirty="0" smtClean="0">
                <a:solidFill>
                  <a:srgbClr val="002060"/>
                </a:solidFill>
              </a:rPr>
              <a:t>Obtención de imágenes de la puerta tras 3 errores en la combinación.</a:t>
            </a:r>
          </a:p>
          <a:p>
            <a:r>
              <a:rPr lang="es-ES" dirty="0" smtClean="0">
                <a:solidFill>
                  <a:srgbClr val="002060"/>
                </a:solidFill>
              </a:rPr>
              <a:t>Aviso si se superan los valores máximos de humedad y temperatura del material pirotécnico.</a:t>
            </a:r>
          </a:p>
        </p:txBody>
      </p:sp>
    </p:spTree>
    <p:extLst>
      <p:ext uri="{BB962C8B-B14F-4D97-AF65-F5344CB8AC3E}">
        <p14:creationId xmlns:p14="http://schemas.microsoft.com/office/powerpoint/2010/main" val="28804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281553" cy="1478570"/>
          </a:xfrm>
        </p:spPr>
        <p:txBody>
          <a:bodyPr>
            <a:noAutofit/>
          </a:bodyPr>
          <a:lstStyle/>
          <a:p>
            <a:r>
              <a:rPr lang="es-ES" sz="7000" dirty="0" smtClean="0">
                <a:solidFill>
                  <a:srgbClr val="002060"/>
                </a:solidFill>
              </a:rPr>
              <a:t>SOLUCIÓN IMPLEMENTADA</a:t>
            </a:r>
            <a:endParaRPr lang="es-ES" sz="7000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6"/>
            <a:ext cx="10464434" cy="3954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dirty="0" smtClean="0">
                <a:solidFill>
                  <a:srgbClr val="002060"/>
                </a:solidFill>
              </a:rPr>
              <a:t>Descripción</a:t>
            </a:r>
          </a:p>
          <a:p>
            <a:pPr marL="0" indent="0">
              <a:buNone/>
            </a:pPr>
            <a:r>
              <a:rPr lang="es-ES" dirty="0" smtClean="0">
                <a:solidFill>
                  <a:srgbClr val="002060"/>
                </a:solidFill>
              </a:rPr>
              <a:t>Se decide implementar, utilizando los sensores del </a:t>
            </a:r>
            <a:r>
              <a:rPr lang="es-ES" i="1" dirty="0" err="1" smtClean="0">
                <a:solidFill>
                  <a:srgbClr val="002060"/>
                </a:solidFill>
              </a:rPr>
              <a:t>Sense</a:t>
            </a:r>
            <a:r>
              <a:rPr lang="es-ES" i="1" dirty="0" smtClean="0">
                <a:solidFill>
                  <a:srgbClr val="002060"/>
                </a:solidFill>
              </a:rPr>
              <a:t> </a:t>
            </a:r>
            <a:r>
              <a:rPr lang="es-ES" i="1" dirty="0" err="1" smtClean="0">
                <a:solidFill>
                  <a:srgbClr val="002060"/>
                </a:solidFill>
              </a:rPr>
              <a:t>Hat</a:t>
            </a:r>
            <a:r>
              <a:rPr lang="es-ES" dirty="0" smtClean="0">
                <a:solidFill>
                  <a:srgbClr val="002060"/>
                </a:solidFill>
              </a:rPr>
              <a:t>, un dispositivo que envía un reporte de la alerta al propietario del local. La alerta se da si existe:</a:t>
            </a:r>
          </a:p>
          <a:p>
            <a:pPr lvl="1"/>
            <a:r>
              <a:rPr lang="es-ES" sz="2400" dirty="0" smtClean="0">
                <a:solidFill>
                  <a:srgbClr val="002060"/>
                </a:solidFill>
              </a:rPr>
              <a:t>Una temperatura por encima de 40 grados.</a:t>
            </a:r>
          </a:p>
          <a:p>
            <a:pPr lvl="1"/>
            <a:r>
              <a:rPr lang="es-ES" sz="2400" dirty="0" smtClean="0">
                <a:solidFill>
                  <a:srgbClr val="002060"/>
                </a:solidFill>
              </a:rPr>
              <a:t>Un índice de humedad relativa en el interior de la sala superior a 50 %.</a:t>
            </a:r>
          </a:p>
          <a:p>
            <a:pPr lvl="1"/>
            <a:r>
              <a:rPr lang="es-ES" sz="2400" dirty="0" smtClean="0">
                <a:solidFill>
                  <a:srgbClr val="002060"/>
                </a:solidFill>
              </a:rPr>
              <a:t>Tres errores </a:t>
            </a:r>
            <a:r>
              <a:rPr lang="es-ES" sz="2400" dirty="0" smtClean="0">
                <a:solidFill>
                  <a:srgbClr val="002060"/>
                </a:solidFill>
              </a:rPr>
              <a:t>al introducir la combinación de entrada.</a:t>
            </a:r>
          </a:p>
        </p:txBody>
      </p:sp>
    </p:spTree>
    <p:extLst>
      <p:ext uri="{BB962C8B-B14F-4D97-AF65-F5344CB8AC3E}">
        <p14:creationId xmlns:p14="http://schemas.microsoft.com/office/powerpoint/2010/main" val="194428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281553" cy="1478570"/>
          </a:xfrm>
        </p:spPr>
        <p:txBody>
          <a:bodyPr>
            <a:noAutofit/>
          </a:bodyPr>
          <a:lstStyle/>
          <a:p>
            <a:r>
              <a:rPr lang="es-ES" sz="7000" dirty="0" smtClean="0">
                <a:solidFill>
                  <a:srgbClr val="002060"/>
                </a:solidFill>
              </a:rPr>
              <a:t>SOLUCIÓN IMPLEMENTADA</a:t>
            </a:r>
            <a:endParaRPr lang="es-ES" sz="7000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6"/>
            <a:ext cx="10464434" cy="3954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dirty="0" smtClean="0">
                <a:solidFill>
                  <a:srgbClr val="002060"/>
                </a:solidFill>
              </a:rPr>
              <a:t>Descripción</a:t>
            </a:r>
          </a:p>
          <a:p>
            <a:pPr marL="0" indent="0">
              <a:buNone/>
            </a:pPr>
            <a:r>
              <a:rPr lang="es-ES" dirty="0" smtClean="0">
                <a:solidFill>
                  <a:srgbClr val="002060"/>
                </a:solidFill>
              </a:rPr>
              <a:t>En el reporte se recibirá una alerta de seguridad con los siguientes datos:</a:t>
            </a:r>
          </a:p>
          <a:p>
            <a:pPr lvl="1"/>
            <a:r>
              <a:rPr lang="es-ES" sz="2400" dirty="0" smtClean="0">
                <a:solidFill>
                  <a:srgbClr val="002060"/>
                </a:solidFill>
              </a:rPr>
              <a:t>Enlace a una web en la que se pueden leer las condiciones ambientales actualizadas en el interior de la sala (implementada en </a:t>
            </a:r>
            <a:r>
              <a:rPr lang="es-ES" sz="2400" dirty="0" err="1" smtClean="0">
                <a:solidFill>
                  <a:srgbClr val="002060"/>
                </a:solidFill>
              </a:rPr>
              <a:t>localhost</a:t>
            </a:r>
            <a:r>
              <a:rPr lang="es-ES" sz="2400" dirty="0" smtClean="0">
                <a:solidFill>
                  <a:srgbClr val="002060"/>
                </a:solidFill>
              </a:rPr>
              <a:t>, para este trabajo).</a:t>
            </a:r>
          </a:p>
          <a:p>
            <a:pPr lvl="1"/>
            <a:r>
              <a:rPr lang="es-ES" sz="2400" dirty="0" smtClean="0">
                <a:solidFill>
                  <a:srgbClr val="002060"/>
                </a:solidFill>
              </a:rPr>
              <a:t>Fotografía de la entrada al almacén.</a:t>
            </a:r>
          </a:p>
        </p:txBody>
      </p:sp>
    </p:spTree>
    <p:extLst>
      <p:ext uri="{BB962C8B-B14F-4D97-AF65-F5344CB8AC3E}">
        <p14:creationId xmlns:p14="http://schemas.microsoft.com/office/powerpoint/2010/main" val="225142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281553" cy="1478570"/>
          </a:xfrm>
        </p:spPr>
        <p:txBody>
          <a:bodyPr>
            <a:noAutofit/>
          </a:bodyPr>
          <a:lstStyle/>
          <a:p>
            <a:r>
              <a:rPr lang="es-ES" sz="7000" dirty="0" smtClean="0">
                <a:solidFill>
                  <a:srgbClr val="002060"/>
                </a:solidFill>
              </a:rPr>
              <a:t>SOLUCIÓN IMPLEMENTADA</a:t>
            </a:r>
            <a:endParaRPr lang="es-ES" sz="7000" dirty="0">
              <a:solidFill>
                <a:srgbClr val="002060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5659727" y="2000400"/>
            <a:ext cx="1346379" cy="5793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INICIAL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9740107" y="3493696"/>
            <a:ext cx="2150771" cy="91440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Temperatura &gt; 40°C</a:t>
            </a:r>
          </a:p>
          <a:p>
            <a:pPr algn="ctr"/>
            <a:r>
              <a:rPr lang="es-ES" dirty="0" err="1" smtClean="0"/>
              <a:t>ó</a:t>
            </a:r>
            <a:endParaRPr lang="es-ES" dirty="0" smtClean="0"/>
          </a:p>
          <a:p>
            <a:pPr algn="ctr"/>
            <a:r>
              <a:rPr lang="es-ES" dirty="0" smtClean="0"/>
              <a:t>Humedad &gt; 50 %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2258193" y="2599169"/>
            <a:ext cx="2150771" cy="61818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Introducir </a:t>
            </a:r>
            <a:r>
              <a:rPr lang="es-ES" dirty="0" err="1" smtClean="0"/>
              <a:t>pass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948228" y="3414085"/>
            <a:ext cx="1525142" cy="61818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PASS CORRECTO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3993355" y="3414085"/>
            <a:ext cx="1630441" cy="6181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INCORRECTO 1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3993353" y="5231207"/>
            <a:ext cx="1630441" cy="6181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INCORRECTO 3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993353" y="4315609"/>
            <a:ext cx="1630441" cy="6181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INCORRECTO 2</a:t>
            </a:r>
            <a:endParaRPr lang="es-ES" dirty="0"/>
          </a:p>
        </p:txBody>
      </p:sp>
      <p:cxnSp>
        <p:nvCxnSpPr>
          <p:cNvPr id="18" name="Conector angular 17"/>
          <p:cNvCxnSpPr>
            <a:stCxn id="4" idx="6"/>
            <a:endCxn id="5" idx="0"/>
          </p:cNvCxnSpPr>
          <p:nvPr/>
        </p:nvCxnSpPr>
        <p:spPr>
          <a:xfrm>
            <a:off x="7006106" y="2290077"/>
            <a:ext cx="3809387" cy="1203619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4" idx="2"/>
            <a:endCxn id="8" idx="0"/>
          </p:cNvCxnSpPr>
          <p:nvPr/>
        </p:nvCxnSpPr>
        <p:spPr>
          <a:xfrm rot="10800000" flipV="1">
            <a:off x="3333579" y="2290077"/>
            <a:ext cx="2326148" cy="309092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stCxn id="8" idx="3"/>
            <a:endCxn id="10" idx="0"/>
          </p:cNvCxnSpPr>
          <p:nvPr/>
        </p:nvCxnSpPr>
        <p:spPr>
          <a:xfrm>
            <a:off x="4408964" y="2908261"/>
            <a:ext cx="399612" cy="505824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10" idx="2"/>
            <a:endCxn id="12" idx="0"/>
          </p:cNvCxnSpPr>
          <p:nvPr/>
        </p:nvCxnSpPr>
        <p:spPr>
          <a:xfrm flipH="1">
            <a:off x="4808574" y="4032269"/>
            <a:ext cx="2" cy="28334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2" idx="2"/>
            <a:endCxn id="11" idx="0"/>
          </p:cNvCxnSpPr>
          <p:nvPr/>
        </p:nvCxnSpPr>
        <p:spPr>
          <a:xfrm>
            <a:off x="4808574" y="4933793"/>
            <a:ext cx="0" cy="29741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10" idx="1"/>
            <a:endCxn id="9" idx="3"/>
          </p:cNvCxnSpPr>
          <p:nvPr/>
        </p:nvCxnSpPr>
        <p:spPr>
          <a:xfrm flipH="1">
            <a:off x="2473370" y="3723177"/>
            <a:ext cx="1519985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12" idx="1"/>
            <a:endCxn id="9" idx="2"/>
          </p:cNvCxnSpPr>
          <p:nvPr/>
        </p:nvCxnSpPr>
        <p:spPr>
          <a:xfrm rot="10800000">
            <a:off x="1710799" y="4032269"/>
            <a:ext cx="2282554" cy="592432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r 34"/>
          <p:cNvCxnSpPr>
            <a:stCxn id="11" idx="1"/>
            <a:endCxn id="9" idx="2"/>
          </p:cNvCxnSpPr>
          <p:nvPr/>
        </p:nvCxnSpPr>
        <p:spPr>
          <a:xfrm rot="10800000">
            <a:off x="1710799" y="4032269"/>
            <a:ext cx="2282554" cy="1508030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angular 36"/>
          <p:cNvCxnSpPr>
            <a:stCxn id="8" idx="1"/>
            <a:endCxn id="9" idx="0"/>
          </p:cNvCxnSpPr>
          <p:nvPr/>
        </p:nvCxnSpPr>
        <p:spPr>
          <a:xfrm rot="10800000" flipV="1">
            <a:off x="1710799" y="2908261"/>
            <a:ext cx="547394" cy="505824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ángulo 132"/>
          <p:cNvSpPr/>
          <p:nvPr/>
        </p:nvSpPr>
        <p:spPr>
          <a:xfrm>
            <a:off x="6332917" y="3723177"/>
            <a:ext cx="2150771" cy="5010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REPORTE</a:t>
            </a:r>
            <a:endParaRPr lang="es-ES" dirty="0"/>
          </a:p>
        </p:txBody>
      </p:sp>
      <p:sp>
        <p:nvSpPr>
          <p:cNvPr id="145" name="Rectángulo 144"/>
          <p:cNvSpPr/>
          <p:nvPr/>
        </p:nvSpPr>
        <p:spPr>
          <a:xfrm>
            <a:off x="4808573" y="3006627"/>
            <a:ext cx="688599" cy="265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error</a:t>
            </a:r>
            <a:endParaRPr lang="es-ES" dirty="0"/>
          </a:p>
        </p:txBody>
      </p:sp>
      <p:sp>
        <p:nvSpPr>
          <p:cNvPr id="146" name="Rectángulo 145"/>
          <p:cNvSpPr/>
          <p:nvPr/>
        </p:nvSpPr>
        <p:spPr>
          <a:xfrm>
            <a:off x="4831142" y="4025239"/>
            <a:ext cx="688599" cy="265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error</a:t>
            </a:r>
            <a:endParaRPr lang="es-ES" dirty="0"/>
          </a:p>
        </p:txBody>
      </p:sp>
      <p:sp>
        <p:nvSpPr>
          <p:cNvPr id="147" name="Rectángulo 146"/>
          <p:cNvSpPr/>
          <p:nvPr/>
        </p:nvSpPr>
        <p:spPr>
          <a:xfrm>
            <a:off x="4831142" y="4930869"/>
            <a:ext cx="688599" cy="265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error</a:t>
            </a:r>
            <a:endParaRPr lang="es-ES" dirty="0"/>
          </a:p>
        </p:txBody>
      </p:sp>
      <p:sp>
        <p:nvSpPr>
          <p:cNvPr id="148" name="Rectángulo 147"/>
          <p:cNvSpPr/>
          <p:nvPr/>
        </p:nvSpPr>
        <p:spPr>
          <a:xfrm>
            <a:off x="2781837" y="3414085"/>
            <a:ext cx="996342" cy="261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correcto</a:t>
            </a:r>
          </a:p>
        </p:txBody>
      </p:sp>
      <p:sp>
        <p:nvSpPr>
          <p:cNvPr id="149" name="Rectángulo 148"/>
          <p:cNvSpPr/>
          <p:nvPr/>
        </p:nvSpPr>
        <p:spPr>
          <a:xfrm>
            <a:off x="1212627" y="2607936"/>
            <a:ext cx="996342" cy="261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correcto</a:t>
            </a:r>
          </a:p>
        </p:txBody>
      </p:sp>
      <p:sp>
        <p:nvSpPr>
          <p:cNvPr id="150" name="Rectángulo 149"/>
          <p:cNvSpPr/>
          <p:nvPr/>
        </p:nvSpPr>
        <p:spPr>
          <a:xfrm>
            <a:off x="2735191" y="4342544"/>
            <a:ext cx="996342" cy="261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correcto</a:t>
            </a:r>
          </a:p>
        </p:txBody>
      </p:sp>
      <p:sp>
        <p:nvSpPr>
          <p:cNvPr id="151" name="Rectángulo 150"/>
          <p:cNvSpPr/>
          <p:nvPr/>
        </p:nvSpPr>
        <p:spPr>
          <a:xfrm>
            <a:off x="2739861" y="5221231"/>
            <a:ext cx="996342" cy="261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correcto</a:t>
            </a:r>
          </a:p>
        </p:txBody>
      </p:sp>
      <p:cxnSp>
        <p:nvCxnSpPr>
          <p:cNvPr id="162" name="Conector angular 161"/>
          <p:cNvCxnSpPr>
            <a:stCxn id="11" idx="2"/>
            <a:endCxn id="133" idx="2"/>
          </p:cNvCxnSpPr>
          <p:nvPr/>
        </p:nvCxnSpPr>
        <p:spPr>
          <a:xfrm rot="5400000" flipH="1" flipV="1">
            <a:off x="5295876" y="3736964"/>
            <a:ext cx="1625124" cy="2599729"/>
          </a:xfrm>
          <a:prstGeom prst="bentConnector3">
            <a:avLst>
              <a:gd name="adj1" fmla="val -14067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ángulo 170"/>
          <p:cNvSpPr/>
          <p:nvPr/>
        </p:nvSpPr>
        <p:spPr>
          <a:xfrm>
            <a:off x="5738773" y="5752777"/>
            <a:ext cx="688599" cy="265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error</a:t>
            </a:r>
            <a:endParaRPr lang="es-ES" dirty="0"/>
          </a:p>
        </p:txBody>
      </p:sp>
      <p:cxnSp>
        <p:nvCxnSpPr>
          <p:cNvPr id="29" name="Conector angular 28"/>
          <p:cNvCxnSpPr>
            <a:stCxn id="133" idx="0"/>
            <a:endCxn id="4" idx="4"/>
          </p:cNvCxnSpPr>
          <p:nvPr/>
        </p:nvCxnSpPr>
        <p:spPr>
          <a:xfrm rot="16200000" flipV="1">
            <a:off x="6298899" y="2613773"/>
            <a:ext cx="1143423" cy="1075386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5" idx="1"/>
            <a:endCxn id="133" idx="3"/>
          </p:cNvCxnSpPr>
          <p:nvPr/>
        </p:nvCxnSpPr>
        <p:spPr>
          <a:xfrm flipH="1">
            <a:off x="8483688" y="3950897"/>
            <a:ext cx="1256419" cy="2282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/>
          <p:cNvSpPr/>
          <p:nvPr/>
        </p:nvSpPr>
        <p:spPr>
          <a:xfrm>
            <a:off x="8483688" y="3405595"/>
            <a:ext cx="1200257" cy="382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Alerta de sensores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49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281553" cy="1478570"/>
          </a:xfrm>
        </p:spPr>
        <p:txBody>
          <a:bodyPr>
            <a:noAutofit/>
          </a:bodyPr>
          <a:lstStyle/>
          <a:p>
            <a:r>
              <a:rPr lang="es-ES" sz="7000" dirty="0" smtClean="0">
                <a:solidFill>
                  <a:srgbClr val="002060"/>
                </a:solidFill>
              </a:rPr>
              <a:t>SOLUCIÓN IMPLEMENTADA</a:t>
            </a:r>
            <a:endParaRPr lang="es-ES" sz="7000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3600" dirty="0" smtClean="0">
                <a:solidFill>
                  <a:srgbClr val="002060"/>
                </a:solidFill>
              </a:rPr>
              <a:t>Posibles alternativas</a:t>
            </a:r>
          </a:p>
          <a:p>
            <a:pPr marL="0" indent="0">
              <a:buNone/>
            </a:pPr>
            <a:r>
              <a:rPr lang="es-ES" sz="2700" dirty="0" smtClean="0">
                <a:solidFill>
                  <a:srgbClr val="002060"/>
                </a:solidFill>
              </a:rPr>
              <a:t>Durante el desarrollo se han planteado diferentes opciones de reporte:</a:t>
            </a:r>
          </a:p>
          <a:p>
            <a:r>
              <a:rPr lang="es-ES" sz="2700" dirty="0" smtClean="0">
                <a:solidFill>
                  <a:srgbClr val="002060"/>
                </a:solidFill>
              </a:rPr>
              <a:t> Recepción de una foto o video de 5 </a:t>
            </a:r>
            <a:r>
              <a:rPr lang="es-ES" sz="2700" dirty="0" err="1" smtClean="0">
                <a:solidFill>
                  <a:srgbClr val="002060"/>
                </a:solidFill>
              </a:rPr>
              <a:t>seg</a:t>
            </a:r>
            <a:endParaRPr lang="es-ES" sz="2700" dirty="0" smtClean="0">
              <a:solidFill>
                <a:srgbClr val="002060"/>
              </a:solidFill>
            </a:endParaRPr>
          </a:p>
          <a:p>
            <a:r>
              <a:rPr lang="es-ES" sz="2700" dirty="0" smtClean="0">
                <a:solidFill>
                  <a:srgbClr val="002060"/>
                </a:solidFill>
              </a:rPr>
              <a:t> Publicación de un tweet o envío de un mail de emergencia a la cuenta del propietario </a:t>
            </a:r>
            <a:endParaRPr lang="es-ES" sz="27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2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281553" cy="1478570"/>
          </a:xfrm>
        </p:spPr>
        <p:txBody>
          <a:bodyPr>
            <a:noAutofit/>
          </a:bodyPr>
          <a:lstStyle/>
          <a:p>
            <a:r>
              <a:rPr lang="es-ES" sz="7000" dirty="0" smtClean="0">
                <a:solidFill>
                  <a:srgbClr val="002060"/>
                </a:solidFill>
              </a:rPr>
              <a:t>SOLUCIÓN IMPLEMENTADA</a:t>
            </a:r>
            <a:endParaRPr lang="es-ES" sz="7000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3600" dirty="0" smtClean="0">
                <a:solidFill>
                  <a:srgbClr val="002060"/>
                </a:solidFill>
              </a:rPr>
              <a:t>Decisiones</a:t>
            </a:r>
          </a:p>
          <a:p>
            <a:r>
              <a:rPr lang="es-ES" sz="2700" dirty="0" smtClean="0">
                <a:solidFill>
                  <a:srgbClr val="002060"/>
                </a:solidFill>
              </a:rPr>
              <a:t> Se decide mandar una foto, que será suficiente para la identificación del intruso y reduce la cantidad de datos a procesar</a:t>
            </a:r>
            <a:r>
              <a:rPr lang="es-ES" sz="2700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r>
              <a:rPr lang="es-ES" sz="2700" dirty="0" smtClean="0">
                <a:solidFill>
                  <a:srgbClr val="002060"/>
                </a:solidFill>
              </a:rPr>
              <a:t> </a:t>
            </a:r>
            <a:endParaRPr lang="es-ES" sz="2700" dirty="0" smtClean="0">
              <a:solidFill>
                <a:srgbClr val="002060"/>
              </a:solidFill>
            </a:endParaRPr>
          </a:p>
          <a:p>
            <a:r>
              <a:rPr lang="es-ES" sz="2700" dirty="0" smtClean="0">
                <a:solidFill>
                  <a:srgbClr val="002060"/>
                </a:solidFill>
              </a:rPr>
              <a:t> Al contrario que un tweet, el email aporta privacidad a la gestión del sistema.</a:t>
            </a:r>
            <a:endParaRPr lang="es-ES" sz="27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29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307</TotalTime>
  <Words>502</Words>
  <Application>Microsoft Office PowerPoint</Application>
  <PresentationFormat>Panorámica</PresentationFormat>
  <Paragraphs>69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Circuito</vt:lpstr>
      <vt:lpstr>Proyecto Raspberry pi almacén de seguridad</vt:lpstr>
      <vt:lpstr>INDICE</vt:lpstr>
      <vt:lpstr>INTRODUCCIÓN</vt:lpstr>
      <vt:lpstr>INTRODUCCIÓN</vt:lpstr>
      <vt:lpstr>SOLUCIÓN IMPLEMENTADA</vt:lpstr>
      <vt:lpstr>SOLUCIÓN IMPLEMENTADA</vt:lpstr>
      <vt:lpstr>SOLUCIÓN IMPLEMENTADA</vt:lpstr>
      <vt:lpstr>SOLUCIÓN IMPLEMENTADA</vt:lpstr>
      <vt:lpstr>SOLUCIÓN IMPLEMENTADA</vt:lpstr>
      <vt:lpstr>RESULTADOS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Raspberry pi vigilante de seguridad</dc:title>
  <dc:creator>Carlos9</dc:creator>
  <cp:lastModifiedBy>Carlos9</cp:lastModifiedBy>
  <cp:revision>26</cp:revision>
  <dcterms:created xsi:type="dcterms:W3CDTF">2017-01-31T17:29:10Z</dcterms:created>
  <dcterms:modified xsi:type="dcterms:W3CDTF">2017-02-01T14:11:46Z</dcterms:modified>
</cp:coreProperties>
</file>