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
  </p:notesMasterIdLst>
  <p:sldIdLst>
    <p:sldId id="256" r:id="rId2"/>
    <p:sldId id="257" r:id="rId3"/>
    <p:sldId id="258" r:id="rId4"/>
    <p:sldId id="259" r:id="rId5"/>
    <p:sldId id="261" r:id="rId6"/>
    <p:sldId id="262" r:id="rId7"/>
    <p:sldId id="263" r:id="rId8"/>
    <p:sldId id="264" r:id="rId9"/>
    <p:sldId id="265" r:id="rId10"/>
    <p:sldId id="266" r:id="rId11"/>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7061" autoAdjust="0"/>
  </p:normalViewPr>
  <p:slideViewPr>
    <p:cSldViewPr>
      <p:cViewPr varScale="1">
        <p:scale>
          <a:sx n="55" d="100"/>
          <a:sy n="55" d="100"/>
        </p:scale>
        <p:origin x="-180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ES"/>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06698BF-3779-4A41-9BDC-63A7601EC987}" type="datetimeFigureOut">
              <a:rPr lang="es-ES" smtClean="0"/>
              <a:t>21/01/2017</a:t>
            </a:fld>
            <a:endParaRPr lang="es-ES"/>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ES"/>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ES"/>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4275682-DAF3-4F43-8A65-53ECB53969A3}" type="slidenum">
              <a:rPr lang="es-ES" smtClean="0"/>
              <a:t>‹Nº›</a:t>
            </a:fld>
            <a:endParaRPr lang="es-E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ES" dirty="0" smtClean="0"/>
              <a:t>Conectamos</a:t>
            </a:r>
            <a:r>
              <a:rPr lang="es-ES" baseline="0" dirty="0" smtClean="0"/>
              <a:t> en serie el condensador y el sensor LDR. De esta forma, un aumento de luz disminuye la resistencia del LDR permitiendo pasar más corriente por el circuito, variando así el tiempo de descarga del condensador. Desde Python realizamos un contador dentro de un bucle, del cual no sale hasta que el condensador está descargado. Por tanto, el contador da valores distintos en función de la intensidad que le llega al condensador, es decir, en función de la cantidad lumínica recibida por el sensor LDR. Con estos valores del contador conseguimos leer con la raspberry una señal analógica como es la variación de resistencia del LDR en función de la luz utilizando pines de entrada digitales.</a:t>
            </a:r>
            <a:endParaRPr lang="es-ES" dirty="0"/>
          </a:p>
        </p:txBody>
      </p:sp>
      <p:sp>
        <p:nvSpPr>
          <p:cNvPr id="4" name="3 Marcador de número de diapositiva"/>
          <p:cNvSpPr>
            <a:spLocks noGrp="1"/>
          </p:cNvSpPr>
          <p:nvPr>
            <p:ph type="sldNum" sz="quarter" idx="10"/>
          </p:nvPr>
        </p:nvSpPr>
        <p:spPr/>
        <p:txBody>
          <a:bodyPr/>
          <a:lstStyle/>
          <a:p>
            <a:fld id="{14275682-DAF3-4F43-8A65-53ECB53969A3}" type="slidenum">
              <a:rPr lang="es-ES" smtClean="0"/>
              <a:t>5</a:t>
            </a:fld>
            <a:endParaRPr lang="es-E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bg>
      <p:bgRef idx="1002">
        <a:schemeClr val="bg2"/>
      </p:bgRef>
    </p:bg>
    <p:spTree>
      <p:nvGrpSpPr>
        <p:cNvPr id="1" name=""/>
        <p:cNvGrpSpPr/>
        <p:nvPr/>
      </p:nvGrpSpPr>
      <p:grpSpPr>
        <a:xfrm>
          <a:off x="0" y="0"/>
          <a:ext cx="0" cy="0"/>
          <a:chOff x="0" y="0"/>
          <a:chExt cx="0" cy="0"/>
        </a:xfrm>
      </p:grpSpPr>
      <p:sp>
        <p:nvSpPr>
          <p:cNvPr id="7" name="6 Forma libre"/>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8" name="7 Forma libre"/>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8 Título"/>
          <p:cNvSpPr>
            <a:spLocks noGrp="1"/>
          </p:cNvSpPr>
          <p:nvPr>
            <p:ph type="ctrTitle"/>
          </p:nvPr>
        </p:nvSpPr>
        <p:spPr>
          <a:xfrm>
            <a:off x="429064" y="3337560"/>
            <a:ext cx="6480048" cy="2301240"/>
          </a:xfrm>
        </p:spPr>
        <p:txBody>
          <a:bodyPr rIns="45720" anchor="t"/>
          <a:lstStyle>
            <a:lvl1pPr algn="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s-ES" smtClean="0"/>
              <a:t>Haga clic para modificar el estilo de título del patrón</a:t>
            </a:r>
            <a:endParaRPr kumimoji="0" lang="en-US"/>
          </a:p>
        </p:txBody>
      </p:sp>
      <p:sp>
        <p:nvSpPr>
          <p:cNvPr id="17" name="16 Subtítulo"/>
          <p:cNvSpPr>
            <a:spLocks noGrp="1"/>
          </p:cNvSpPr>
          <p:nvPr>
            <p:ph type="subTitle" idx="1"/>
          </p:nvPr>
        </p:nvSpPr>
        <p:spPr>
          <a:xfrm>
            <a:off x="433050" y="1544812"/>
            <a:ext cx="6480048" cy="1752600"/>
          </a:xfrm>
        </p:spPr>
        <p:txBody>
          <a:bodyPr tIns="0" rIns="45720" bIns="0" anchor="b">
            <a:normAutofit/>
          </a:bodyPr>
          <a:lstStyle>
            <a:lvl1pPr marL="0" indent="0" algn="r">
              <a:buNone/>
              <a:defRPr sz="2000">
                <a:solidFill>
                  <a:schemeClr val="tx1"/>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s-ES" smtClean="0"/>
              <a:t>Haga clic para modificar el estilo de subtítulo del patrón</a:t>
            </a:r>
            <a:endParaRPr kumimoji="0" lang="en-US"/>
          </a:p>
        </p:txBody>
      </p:sp>
      <p:sp>
        <p:nvSpPr>
          <p:cNvPr id="30" name="29 Marcador de fecha"/>
          <p:cNvSpPr>
            <a:spLocks noGrp="1"/>
          </p:cNvSpPr>
          <p:nvPr>
            <p:ph type="dt" sz="half" idx="10"/>
          </p:nvPr>
        </p:nvSpPr>
        <p:spPr/>
        <p:txBody>
          <a:bodyPr/>
          <a:lstStyle/>
          <a:p>
            <a:fld id="{7A847CFC-816F-41D0-AAC0-9BF4FEBC753E}" type="datetimeFigureOut">
              <a:rPr lang="es-ES" smtClean="0"/>
              <a:pPr/>
              <a:t>21/01/2017</a:t>
            </a:fld>
            <a:endParaRPr lang="es-ES"/>
          </a:p>
        </p:txBody>
      </p:sp>
      <p:sp>
        <p:nvSpPr>
          <p:cNvPr id="19" name="18 Marcador de pie de página"/>
          <p:cNvSpPr>
            <a:spLocks noGrp="1"/>
          </p:cNvSpPr>
          <p:nvPr>
            <p:ph type="ftr" sz="quarter" idx="11"/>
          </p:nvPr>
        </p:nvSpPr>
        <p:spPr/>
        <p:txBody>
          <a:bodyPr/>
          <a:lstStyle/>
          <a:p>
            <a:endParaRPr lang="es-ES"/>
          </a:p>
        </p:txBody>
      </p:sp>
      <p:sp>
        <p:nvSpPr>
          <p:cNvPr id="27" name="26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7A847CFC-816F-41D0-AAC0-9BF4FEBC753E}" type="datetimeFigureOut">
              <a:rPr lang="es-ES" smtClean="0"/>
              <a:pPr/>
              <a:t>21/01/2017</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a:xfrm>
            <a:off x="457200" y="274638"/>
            <a:ext cx="6019800" cy="5851525"/>
          </a:xfrm>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7A847CFC-816F-41D0-AAC0-9BF4FEBC753E}" type="datetimeFigureOut">
              <a:rPr lang="es-ES" smtClean="0"/>
              <a:pPr/>
              <a:t>21/01/2017</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lgn="l">
              <a:defRPr/>
            </a:lvl1pPr>
          </a:lstStyle>
          <a:p>
            <a:r>
              <a:rPr kumimoji="0" lang="es-ES" smtClean="0"/>
              <a:t>Haga clic para modificar el estilo de título del patrón</a:t>
            </a:r>
            <a:endParaRPr kumimoji="0" lang="en-US"/>
          </a:p>
        </p:txBody>
      </p:sp>
      <p:sp>
        <p:nvSpPr>
          <p:cNvPr id="3" name="2 Marcador de contenido"/>
          <p:cNvSpPr>
            <a:spLocks noGrp="1"/>
          </p:cNvSpPr>
          <p:nvPr>
            <p:ph idx="1"/>
          </p:nvPr>
        </p:nvSpPr>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7A847CFC-816F-41D0-AAC0-9BF4FEBC753E}" type="datetimeFigureOut">
              <a:rPr lang="es-ES" smtClean="0"/>
              <a:pPr/>
              <a:t>21/01/2017</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Ref idx="1002">
        <a:schemeClr val="bg2"/>
      </p:bgRef>
    </p:bg>
    <p:spTree>
      <p:nvGrpSpPr>
        <p:cNvPr id="1" name=""/>
        <p:cNvGrpSpPr/>
        <p:nvPr/>
      </p:nvGrpSpPr>
      <p:grpSpPr>
        <a:xfrm>
          <a:off x="0" y="0"/>
          <a:ext cx="0" cy="0"/>
          <a:chOff x="0" y="0"/>
          <a:chExt cx="0" cy="0"/>
        </a:xfrm>
      </p:grpSpPr>
      <p:sp>
        <p:nvSpPr>
          <p:cNvPr id="7" name="6 Forma libre"/>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9" name="8 Forma libre"/>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2" name="1 Título"/>
          <p:cNvSpPr>
            <a:spLocks noGrp="1"/>
          </p:cNvSpPr>
          <p:nvPr>
            <p:ph type="title"/>
          </p:nvPr>
        </p:nvSpPr>
        <p:spPr>
          <a:xfrm>
            <a:off x="685800" y="3583837"/>
            <a:ext cx="6629400" cy="1826363"/>
          </a:xfrm>
        </p:spPr>
        <p:txBody>
          <a:bodyPr tIns="0" bIns="0" anchor="t"/>
          <a:lstStyle>
            <a:lvl1pPr algn="l">
              <a:buNone/>
              <a:defRPr sz="4200" b="1"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685800" y="2485800"/>
            <a:ext cx="6629400" cy="1066688"/>
          </a:xfrm>
        </p:spPr>
        <p:txBody>
          <a:bodyPr lIns="45720" tIns="0" rIns="45720" bIns="0" anchor="b"/>
          <a:lstStyle>
            <a:lvl1pPr marL="0" indent="0" algn="l">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 smtClean="0"/>
              <a:t>Haga clic para modificar el estilo de texto del patrón</a:t>
            </a:r>
          </a:p>
        </p:txBody>
      </p:sp>
      <p:sp>
        <p:nvSpPr>
          <p:cNvPr id="4" name="3 Marcador de fecha"/>
          <p:cNvSpPr>
            <a:spLocks noGrp="1"/>
          </p:cNvSpPr>
          <p:nvPr>
            <p:ph type="dt" sz="half" idx="10"/>
          </p:nvPr>
        </p:nvSpPr>
        <p:spPr/>
        <p:txBody>
          <a:bodyPr/>
          <a:lstStyle/>
          <a:p>
            <a:fld id="{7A847CFC-816F-41D0-AAC0-9BF4FEBC753E}" type="datetimeFigureOut">
              <a:rPr lang="es-ES" smtClean="0"/>
              <a:pPr/>
              <a:t>21/01/2017</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7467600" cy="1143000"/>
          </a:xfrm>
        </p:spPr>
        <p:txBody>
          <a:bodyPr/>
          <a:lstStyle/>
          <a:p>
            <a:r>
              <a:rPr kumimoji="0" lang="es-ES" smtClean="0"/>
              <a:t>Haga clic para modificar el estilo de título del patrón</a:t>
            </a:r>
            <a:endParaRPr kumimoji="0" lang="en-US"/>
          </a:p>
        </p:txBody>
      </p:sp>
      <p:sp>
        <p:nvSpPr>
          <p:cNvPr id="3" name="2 Marcador de contenido"/>
          <p:cNvSpPr>
            <a:spLocks noGrp="1"/>
          </p:cNvSpPr>
          <p:nvPr>
            <p:ph sz="half" idx="1"/>
          </p:nvPr>
        </p:nvSpPr>
        <p:spPr>
          <a:xfrm>
            <a:off x="45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contenido"/>
          <p:cNvSpPr>
            <a:spLocks noGrp="1"/>
          </p:cNvSpPr>
          <p:nvPr>
            <p:ph sz="half" idx="2"/>
          </p:nvPr>
        </p:nvSpPr>
        <p:spPr>
          <a:xfrm>
            <a:off x="426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p:txBody>
          <a:bodyPr/>
          <a:lstStyle/>
          <a:p>
            <a:fld id="{7A847CFC-816F-41D0-AAC0-9BF4FEBC753E}" type="datetimeFigureOut">
              <a:rPr lang="es-ES" smtClean="0"/>
              <a:pPr/>
              <a:t>21/01/2017</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8229600" cy="1143000"/>
          </a:xfrm>
        </p:spPr>
        <p:txBody>
          <a:bodyPr anchor="ctr"/>
          <a:lstStyle>
            <a:lvl1pPr>
              <a:defRPr/>
            </a:lvl1pPr>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457200" y="5486400"/>
            <a:ext cx="4040188"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4" name="3 Marcador de texto"/>
          <p:cNvSpPr>
            <a:spLocks noGrp="1"/>
          </p:cNvSpPr>
          <p:nvPr>
            <p:ph type="body" sz="half" idx="3"/>
          </p:nvPr>
        </p:nvSpPr>
        <p:spPr>
          <a:xfrm>
            <a:off x="4645025" y="5486400"/>
            <a:ext cx="4041775"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5" name="4 Marcador de contenido"/>
          <p:cNvSpPr>
            <a:spLocks noGrp="1"/>
          </p:cNvSpPr>
          <p:nvPr>
            <p:ph sz="quarter" idx="2"/>
          </p:nvPr>
        </p:nvSpPr>
        <p:spPr>
          <a:xfrm>
            <a:off x="457200" y="1516912"/>
            <a:ext cx="4040188"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6" name="5 Marcador de contenido"/>
          <p:cNvSpPr>
            <a:spLocks noGrp="1"/>
          </p:cNvSpPr>
          <p:nvPr>
            <p:ph sz="quarter" idx="4"/>
          </p:nvPr>
        </p:nvSpPr>
        <p:spPr>
          <a:xfrm>
            <a:off x="4645025" y="1516912"/>
            <a:ext cx="4041775"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7" name="6 Marcador de fecha"/>
          <p:cNvSpPr>
            <a:spLocks noGrp="1"/>
          </p:cNvSpPr>
          <p:nvPr>
            <p:ph type="dt" sz="half" idx="10"/>
          </p:nvPr>
        </p:nvSpPr>
        <p:spPr/>
        <p:txBody>
          <a:bodyPr/>
          <a:lstStyle/>
          <a:p>
            <a:fld id="{7A847CFC-816F-41D0-AAC0-9BF4FEBC753E}" type="datetimeFigureOut">
              <a:rPr lang="es-ES" smtClean="0"/>
              <a:pPr/>
              <a:t>21/01/2017</a:t>
            </a:fld>
            <a:endParaRPr lang="es-ES"/>
          </a:p>
        </p:txBody>
      </p:sp>
      <p:sp>
        <p:nvSpPr>
          <p:cNvPr id="8" name="7 Marcador de pie de página"/>
          <p:cNvSpPr>
            <a:spLocks noGrp="1"/>
          </p:cNvSpPr>
          <p:nvPr>
            <p:ph type="ftr" sz="quarter" idx="11"/>
          </p:nvPr>
        </p:nvSpPr>
        <p:spPr/>
        <p:txBody>
          <a:bodyPr/>
          <a:lstStyle/>
          <a:p>
            <a:endParaRPr lang="es-ES"/>
          </a:p>
        </p:txBody>
      </p:sp>
      <p:sp>
        <p:nvSpPr>
          <p:cNvPr id="9" name="8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320"/>
            <a:ext cx="7470648" cy="1143000"/>
          </a:xfrm>
        </p:spPr>
        <p:txBody>
          <a:bodyPr anchor="ctr"/>
          <a:lstStyle>
            <a:lvl1pPr algn="l">
              <a:defRPr sz="4600"/>
            </a:lvl1pPr>
          </a:lstStyle>
          <a:p>
            <a:r>
              <a:rPr kumimoji="0" lang="es-ES" smtClean="0"/>
              <a:t>Haga clic para modificar el estilo de título del patrón</a:t>
            </a:r>
            <a:endParaRPr kumimoji="0" lang="en-US"/>
          </a:p>
        </p:txBody>
      </p:sp>
      <p:sp>
        <p:nvSpPr>
          <p:cNvPr id="7" name="6 Marcador de fecha"/>
          <p:cNvSpPr>
            <a:spLocks noGrp="1"/>
          </p:cNvSpPr>
          <p:nvPr>
            <p:ph type="dt" sz="half" idx="10"/>
          </p:nvPr>
        </p:nvSpPr>
        <p:spPr/>
        <p:txBody>
          <a:bodyPr/>
          <a:lstStyle/>
          <a:p>
            <a:fld id="{7A847CFC-816F-41D0-AAC0-9BF4FEBC753E}" type="datetimeFigureOut">
              <a:rPr lang="es-ES" smtClean="0"/>
              <a:pPr/>
              <a:t>21/01/2017</a:t>
            </a:fld>
            <a:endParaRPr lang="es-ES"/>
          </a:p>
        </p:txBody>
      </p:sp>
      <p:sp>
        <p:nvSpPr>
          <p:cNvPr id="8" name="7 Marcador de número de diapositiva"/>
          <p:cNvSpPr>
            <a:spLocks noGrp="1"/>
          </p:cNvSpPr>
          <p:nvPr>
            <p:ph type="sldNum" sz="quarter" idx="11"/>
          </p:nvPr>
        </p:nvSpPr>
        <p:spPr/>
        <p:txBody>
          <a:bodyPr/>
          <a:lstStyle/>
          <a:p>
            <a:fld id="{132FADFE-3B8F-471C-ABF0-DBC7717ECBBC}" type="slidenum">
              <a:rPr lang="es-ES" smtClean="0"/>
              <a:pPr/>
              <a:t>‹Nº›</a:t>
            </a:fld>
            <a:endParaRPr lang="es-ES"/>
          </a:p>
        </p:txBody>
      </p:sp>
      <p:sp>
        <p:nvSpPr>
          <p:cNvPr id="9" name="8 Marcador de pie de página"/>
          <p:cNvSpPr>
            <a:spLocks noGrp="1"/>
          </p:cNvSpPr>
          <p:nvPr>
            <p:ph type="ftr" sz="quarter" idx="12"/>
          </p:nvPr>
        </p:nvSpPr>
        <p:spPr/>
        <p:txBody>
          <a:bodyPr/>
          <a:lstStyle/>
          <a:p>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7A847CFC-816F-41D0-AAC0-9BF4FEBC753E}" type="datetimeFigureOut">
              <a:rPr lang="es-ES" smtClean="0"/>
              <a:pPr/>
              <a:t>21/01/2017</a:t>
            </a:fld>
            <a:endParaRPr lang="es-ES"/>
          </a:p>
        </p:txBody>
      </p:sp>
      <p:sp>
        <p:nvSpPr>
          <p:cNvPr id="3" name="2 Marcador de pie de página"/>
          <p:cNvSpPr>
            <a:spLocks noGrp="1"/>
          </p:cNvSpPr>
          <p:nvPr>
            <p:ph type="ftr" sz="quarter" idx="11"/>
          </p:nvPr>
        </p:nvSpPr>
        <p:spPr/>
        <p:txBody>
          <a:bodyPr/>
          <a:lstStyle/>
          <a:p>
            <a:endParaRPr lang="es-ES"/>
          </a:p>
        </p:txBody>
      </p:sp>
      <p:sp>
        <p:nvSpPr>
          <p:cNvPr id="4" name="3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1185528"/>
            <a:ext cx="3200400" cy="730250"/>
          </a:xfrm>
        </p:spPr>
        <p:txBody>
          <a:bodyPr tIns="0" bIns="0" anchor="t"/>
          <a:lstStyle>
            <a:lvl1pPr algn="l">
              <a:buNone/>
              <a:defRPr sz="1800" b="1">
                <a:solidFill>
                  <a:schemeClr val="accent1"/>
                </a:solidFill>
              </a:defRPr>
            </a:lvl1pPr>
          </a:lstStyle>
          <a:p>
            <a:r>
              <a:rPr kumimoji="0" lang="es-ES" smtClean="0"/>
              <a:t>Haga clic para modificar el estilo de título del patrón</a:t>
            </a:r>
            <a:endParaRPr kumimoji="0" lang="en-US"/>
          </a:p>
        </p:txBody>
      </p:sp>
      <p:sp>
        <p:nvSpPr>
          <p:cNvPr id="3" name="2 Marcador de texto"/>
          <p:cNvSpPr>
            <a:spLocks noGrp="1"/>
          </p:cNvSpPr>
          <p:nvPr>
            <p:ph type="body" idx="2"/>
          </p:nvPr>
        </p:nvSpPr>
        <p:spPr>
          <a:xfrm>
            <a:off x="457200" y="214424"/>
            <a:ext cx="2743200" cy="914400"/>
          </a:xfrm>
        </p:spPr>
        <p:txBody>
          <a:bodyPr lIns="45720" tIns="0" rIns="45720" bIns="0" anchor="b"/>
          <a:lstStyle>
            <a:lvl1pPr marL="0" indent="0" algn="l">
              <a:buNone/>
              <a:defRPr sz="1400"/>
            </a:lvl1pPr>
            <a:lvl2pPr>
              <a:buNone/>
              <a:defRPr sz="1200"/>
            </a:lvl2pPr>
            <a:lvl3pPr>
              <a:buNone/>
              <a:defRPr sz="1000"/>
            </a:lvl3pPr>
            <a:lvl4pPr>
              <a:buNone/>
              <a:defRPr sz="900"/>
            </a:lvl4pPr>
            <a:lvl5pPr>
              <a:buNone/>
              <a:defRPr sz="900"/>
            </a:lvl5pPr>
          </a:lstStyle>
          <a:p>
            <a:pPr lvl="0" eaLnBrk="1" latinLnBrk="0" hangingPunct="1"/>
            <a:r>
              <a:rPr kumimoji="0" lang="es-ES" smtClean="0"/>
              <a:t>Haga clic para modificar el estilo de texto del patrón</a:t>
            </a:r>
          </a:p>
        </p:txBody>
      </p:sp>
      <p:sp>
        <p:nvSpPr>
          <p:cNvPr id="4" name="3 Marcador de contenido"/>
          <p:cNvSpPr>
            <a:spLocks noGrp="1"/>
          </p:cNvSpPr>
          <p:nvPr>
            <p:ph sz="half" idx="1"/>
          </p:nvPr>
        </p:nvSpPr>
        <p:spPr>
          <a:xfrm>
            <a:off x="457200" y="1981200"/>
            <a:ext cx="7086600" cy="3810000"/>
          </a:xfrm>
        </p:spPr>
        <p:txBody>
          <a:bodyPr/>
          <a:lstStyle>
            <a:lvl1pPr>
              <a:defRPr sz="2800"/>
            </a:lvl1pPr>
            <a:lvl2pPr>
              <a:defRPr sz="2400"/>
            </a:lvl2pPr>
            <a:lvl3pPr>
              <a:defRPr sz="2200"/>
            </a:lvl3pPr>
            <a:lvl4pPr>
              <a:defRPr sz="2000"/>
            </a:lvl4pPr>
            <a:lvl5pPr>
              <a:defRPr sz="20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p:txBody>
          <a:bodyPr/>
          <a:lstStyle/>
          <a:p>
            <a:fld id="{7A847CFC-816F-41D0-AAC0-9BF4FEBC753E}" type="datetimeFigureOut">
              <a:rPr lang="es-ES" smtClean="0"/>
              <a:pPr/>
              <a:t>21/01/2017</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a:xfrm>
            <a:off x="8156448" y="6422064"/>
            <a:ext cx="762000" cy="365125"/>
          </a:xfrm>
        </p:spPr>
        <p:txBody>
          <a:bodyPr/>
          <a:lstStyle/>
          <a:p>
            <a:fld id="{132FADFE-3B8F-471C-ABF0-DBC7717ECBBC}" type="slidenum">
              <a:rPr lang="es-ES" smtClean="0"/>
              <a:pPr/>
              <a:t>‹Nº›</a:t>
            </a:fld>
            <a:endParaRPr lang="es-E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5556732" y="1705709"/>
            <a:ext cx="3053868" cy="1253808"/>
          </a:xfrm>
        </p:spPr>
        <p:txBody>
          <a:bodyPr anchor="b"/>
          <a:lstStyle>
            <a:lvl1pPr algn="l">
              <a:buNone/>
              <a:defRPr sz="2200" b="1">
                <a:solidFill>
                  <a:schemeClr val="accent1"/>
                </a:solidFill>
              </a:defRPr>
            </a:lvl1pPr>
          </a:lstStyle>
          <a:p>
            <a:r>
              <a:rPr kumimoji="0" lang="es-ES" smtClean="0"/>
              <a:t>Haga clic para modificar el estilo de título del patrón</a:t>
            </a:r>
            <a:endParaRPr kumimoji="0" lang="en-US"/>
          </a:p>
        </p:txBody>
      </p:sp>
      <p:sp>
        <p:nvSpPr>
          <p:cNvPr id="3" name="2 Marcador de posición de imagen"/>
          <p:cNvSpPr>
            <a:spLocks noGrp="1"/>
          </p:cNvSpPr>
          <p:nvPr>
            <p:ph type="pic" idx="1"/>
          </p:nvPr>
        </p:nvSpPr>
        <p:spPr>
          <a:xfrm>
            <a:off x="1065628" y="1019907"/>
            <a:ext cx="4114800" cy="41148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lstStyle>
            <a:lvl1pPr marL="0" indent="0">
              <a:buNone/>
              <a:defRPr sz="3200"/>
            </a:lvl1pPr>
          </a:lstStyle>
          <a:p>
            <a:r>
              <a:rPr kumimoji="0" lang="es-ES" smtClean="0"/>
              <a:t>Haga clic en el icono para agregar una imagen</a:t>
            </a:r>
            <a:endParaRPr kumimoji="0" lang="en-US" dirty="0"/>
          </a:p>
        </p:txBody>
      </p:sp>
      <p:sp>
        <p:nvSpPr>
          <p:cNvPr id="4" name="3 Marcador de texto"/>
          <p:cNvSpPr>
            <a:spLocks noGrp="1"/>
          </p:cNvSpPr>
          <p:nvPr>
            <p:ph type="body" sz="half" idx="2"/>
          </p:nvPr>
        </p:nvSpPr>
        <p:spPr>
          <a:xfrm>
            <a:off x="5556734" y="2998765"/>
            <a:ext cx="3053866" cy="2663482"/>
          </a:xfrm>
        </p:spPr>
        <p:txBody>
          <a:bodyPr lIns="45720" rIns="45720"/>
          <a:lstStyle>
            <a:lvl1pPr marL="0" indent="0">
              <a:buFontTx/>
              <a:buNone/>
              <a:defRPr sz="12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s-ES" smtClean="0"/>
              <a:t>Haga clic para modificar el estilo de texto del patrón</a:t>
            </a:r>
          </a:p>
        </p:txBody>
      </p:sp>
      <p:sp>
        <p:nvSpPr>
          <p:cNvPr id="5" name="4 Marcador de fecha"/>
          <p:cNvSpPr>
            <a:spLocks noGrp="1"/>
          </p:cNvSpPr>
          <p:nvPr>
            <p:ph type="dt" sz="half" idx="10"/>
          </p:nvPr>
        </p:nvSpPr>
        <p:spPr>
          <a:xfrm>
            <a:off x="457200" y="6422064"/>
            <a:ext cx="2133600" cy="365125"/>
          </a:xfrm>
        </p:spPr>
        <p:txBody>
          <a:bodyPr/>
          <a:lstStyle/>
          <a:p>
            <a:fld id="{7A847CFC-816F-41D0-AAC0-9BF4FEBC753E}" type="datetimeFigureOut">
              <a:rPr lang="es-ES" smtClean="0"/>
              <a:pPr/>
              <a:t>21/01/2017</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2" name="11 Forma libre"/>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16" name="15 Forma libre"/>
          <p:cNvSpPr>
            <a:spLocks/>
          </p:cNvSpPr>
          <p:nvPr/>
        </p:nvSpPr>
        <p:spPr bwMode="auto">
          <a:xfrm>
            <a:off x="7315200" y="0"/>
            <a:ext cx="18288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2082" y="1734"/>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8 Marcador de título"/>
          <p:cNvSpPr>
            <a:spLocks noGrp="1"/>
          </p:cNvSpPr>
          <p:nvPr>
            <p:ph type="title"/>
          </p:nvPr>
        </p:nvSpPr>
        <p:spPr>
          <a:xfrm>
            <a:off x="457200" y="274638"/>
            <a:ext cx="7467600" cy="1143000"/>
          </a:xfrm>
          <a:prstGeom prst="rect">
            <a:avLst/>
          </a:prstGeom>
        </p:spPr>
        <p:txBody>
          <a:bodyPr vert="horz" lIns="45720" rIns="45720" anchor="ctr">
            <a:normAutofit/>
          </a:bodyPr>
          <a:lstStyle/>
          <a:p>
            <a:r>
              <a:rPr kumimoji="0" lang="es-ES" smtClean="0"/>
              <a:t>Haga clic para modificar el estilo de título del patrón</a:t>
            </a:r>
            <a:endParaRPr kumimoji="0" lang="en-US"/>
          </a:p>
        </p:txBody>
      </p:sp>
      <p:sp>
        <p:nvSpPr>
          <p:cNvPr id="30" name="29 Marcador de texto"/>
          <p:cNvSpPr>
            <a:spLocks noGrp="1"/>
          </p:cNvSpPr>
          <p:nvPr>
            <p:ph type="body" idx="1"/>
          </p:nvPr>
        </p:nvSpPr>
        <p:spPr>
          <a:xfrm>
            <a:off x="457200" y="1600200"/>
            <a:ext cx="7467600" cy="4525963"/>
          </a:xfrm>
          <a:prstGeom prst="rect">
            <a:avLst/>
          </a:prstGeom>
        </p:spPr>
        <p:txBody>
          <a:bodyPr vert="horz">
            <a:normAutofit/>
          </a:bodyPr>
          <a:lstStyle/>
          <a:p>
            <a:pPr lvl="0" eaLnBrk="1" latinLnBrk="0" hangingPunct="1"/>
            <a:r>
              <a:rPr kumimoji="0" lang="es-ES" smtClean="0"/>
              <a:t>Haga clic para modificar el estilo de texto del patrón</a:t>
            </a:r>
          </a:p>
          <a:p>
            <a:pPr lvl="1" eaLnBrk="1" latinLnBrk="0" hangingPunct="1"/>
            <a:r>
              <a:rPr kumimoji="0" lang="es-ES" smtClean="0"/>
              <a:t>Segundo nivel</a:t>
            </a:r>
          </a:p>
          <a:p>
            <a:pPr lvl="2" eaLnBrk="1" latinLnBrk="0" hangingPunct="1"/>
            <a:r>
              <a:rPr kumimoji="0" lang="es-ES" smtClean="0"/>
              <a:t>Tercer nivel</a:t>
            </a:r>
          </a:p>
          <a:p>
            <a:pPr lvl="3" eaLnBrk="1" latinLnBrk="0" hangingPunct="1"/>
            <a:r>
              <a:rPr kumimoji="0" lang="es-ES" smtClean="0"/>
              <a:t>Cuarto nivel</a:t>
            </a:r>
          </a:p>
          <a:p>
            <a:pPr lvl="4" eaLnBrk="1" latinLnBrk="0" hangingPunct="1"/>
            <a:r>
              <a:rPr kumimoji="0" lang="es-ES" smtClean="0"/>
              <a:t>Quinto nivel</a:t>
            </a:r>
            <a:endParaRPr kumimoji="0" lang="en-US"/>
          </a:p>
        </p:txBody>
      </p:sp>
      <p:sp>
        <p:nvSpPr>
          <p:cNvPr id="10" name="9 Marcador de fecha"/>
          <p:cNvSpPr>
            <a:spLocks noGrp="1"/>
          </p:cNvSpPr>
          <p:nvPr>
            <p:ph type="dt" sz="half" idx="2"/>
          </p:nvPr>
        </p:nvSpPr>
        <p:spPr>
          <a:xfrm>
            <a:off x="457200" y="6422064"/>
            <a:ext cx="2133600" cy="365125"/>
          </a:xfrm>
          <a:prstGeom prst="rect">
            <a:avLst/>
          </a:prstGeom>
        </p:spPr>
        <p:txBody>
          <a:bodyPr vert="horz" bIns="0" anchor="b"/>
          <a:lstStyle>
            <a:lvl1pPr algn="l" eaLnBrk="1" latinLnBrk="0" hangingPunct="1">
              <a:defRPr kumimoji="0" sz="1000">
                <a:solidFill>
                  <a:schemeClr val="tx2">
                    <a:shade val="50000"/>
                  </a:schemeClr>
                </a:solidFill>
              </a:defRPr>
            </a:lvl1pPr>
          </a:lstStyle>
          <a:p>
            <a:fld id="{7A847CFC-816F-41D0-AAC0-9BF4FEBC753E}" type="datetimeFigureOut">
              <a:rPr lang="es-ES" smtClean="0"/>
              <a:pPr/>
              <a:t>21/01/2017</a:t>
            </a:fld>
            <a:endParaRPr lang="es-ES"/>
          </a:p>
        </p:txBody>
      </p:sp>
      <p:sp>
        <p:nvSpPr>
          <p:cNvPr id="22" name="21 Marcador de pie de página"/>
          <p:cNvSpPr>
            <a:spLocks noGrp="1"/>
          </p:cNvSpPr>
          <p:nvPr>
            <p:ph type="ftr" sz="quarter" idx="3"/>
          </p:nvPr>
        </p:nvSpPr>
        <p:spPr>
          <a:xfrm>
            <a:off x="3124200" y="6422064"/>
            <a:ext cx="2895600" cy="365125"/>
          </a:xfrm>
          <a:prstGeom prst="rect">
            <a:avLst/>
          </a:prstGeom>
        </p:spPr>
        <p:txBody>
          <a:bodyPr vert="horz" lIns="0" rIns="0" bIns="0" anchor="b"/>
          <a:lstStyle>
            <a:lvl1pPr algn="ctr" eaLnBrk="1" latinLnBrk="0" hangingPunct="1">
              <a:defRPr kumimoji="0" sz="1000">
                <a:solidFill>
                  <a:schemeClr val="tx2">
                    <a:shade val="50000"/>
                  </a:schemeClr>
                </a:solidFill>
              </a:defRPr>
            </a:lvl1pPr>
          </a:lstStyle>
          <a:p>
            <a:endParaRPr lang="es-ES"/>
          </a:p>
        </p:txBody>
      </p:sp>
      <p:sp>
        <p:nvSpPr>
          <p:cNvPr id="18" name="17 Marcador de número de diapositiva"/>
          <p:cNvSpPr>
            <a:spLocks noGrp="1"/>
          </p:cNvSpPr>
          <p:nvPr>
            <p:ph type="sldNum" sz="quarter" idx="4"/>
          </p:nvPr>
        </p:nvSpPr>
        <p:spPr>
          <a:xfrm>
            <a:off x="8153400" y="6422064"/>
            <a:ext cx="762000" cy="365125"/>
          </a:xfrm>
          <a:prstGeom prst="rect">
            <a:avLst/>
          </a:prstGeom>
        </p:spPr>
        <p:txBody>
          <a:bodyPr vert="horz" lIns="0" tIns="0" rIns="0" bIns="0" anchor="b"/>
          <a:lstStyle>
            <a:lvl1pPr algn="r" eaLnBrk="1" latinLnBrk="0" hangingPunct="1">
              <a:defRPr kumimoji="0" sz="1000">
                <a:solidFill>
                  <a:schemeClr val="tx2">
                    <a:shade val="50000"/>
                  </a:schemeClr>
                </a:solidFill>
              </a:defRPr>
            </a:lvl1pPr>
          </a:lstStyle>
          <a:p>
            <a:fld id="{132FADFE-3B8F-471C-ABF0-DBC7717ECBBC}" type="slidenum">
              <a:rPr lang="es-ES" smtClean="0"/>
              <a:pPr/>
              <a:t>‹Nº›</a:t>
            </a:fld>
            <a:endParaRPr lang="es-E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600" kern="1200">
          <a:solidFill>
            <a:schemeClr val="tx1"/>
          </a:solidFill>
          <a:latin typeface="+mj-lt"/>
          <a:ea typeface="+mj-ea"/>
          <a:cs typeface="+mj-cs"/>
        </a:defRPr>
      </a:lvl1pPr>
    </p:titleStyle>
    <p:body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lstStyle/>
          <a:p>
            <a:r>
              <a:rPr lang="es-ES" dirty="0" smtClean="0"/>
              <a:t>Caja fuerte con raspberry pi: PiBox</a:t>
            </a:r>
            <a:endParaRPr lang="es-ES" dirty="0"/>
          </a:p>
        </p:txBody>
      </p:sp>
      <p:sp>
        <p:nvSpPr>
          <p:cNvPr id="3" name="2 Subtítulo"/>
          <p:cNvSpPr>
            <a:spLocks noGrp="1"/>
          </p:cNvSpPr>
          <p:nvPr>
            <p:ph type="subTitle" idx="1"/>
          </p:nvPr>
        </p:nvSpPr>
        <p:spPr/>
        <p:txBody>
          <a:bodyPr/>
          <a:lstStyle/>
          <a:p>
            <a:r>
              <a:rPr lang="es-ES" dirty="0" smtClean="0"/>
              <a:t>Diseño Electrónico e Instrumentación Industrial II</a:t>
            </a:r>
            <a:endParaRPr lang="es-ES" dirty="0"/>
          </a:p>
        </p:txBody>
      </p:sp>
      <p:sp>
        <p:nvSpPr>
          <p:cNvPr id="4" name="3 CuadroTexto"/>
          <p:cNvSpPr txBox="1"/>
          <p:nvPr/>
        </p:nvSpPr>
        <p:spPr>
          <a:xfrm>
            <a:off x="5796136" y="5949280"/>
            <a:ext cx="3168352" cy="646331"/>
          </a:xfrm>
          <a:prstGeom prst="rect">
            <a:avLst/>
          </a:prstGeom>
          <a:noFill/>
        </p:spPr>
        <p:txBody>
          <a:bodyPr wrap="square" rtlCol="0">
            <a:spAutoFit/>
          </a:bodyPr>
          <a:lstStyle/>
          <a:p>
            <a:r>
              <a:rPr lang="es-ES" dirty="0" smtClean="0"/>
              <a:t>Víctor Hugo Gómez Tejada</a:t>
            </a:r>
          </a:p>
          <a:p>
            <a:r>
              <a:rPr lang="es-ES" dirty="0" smtClean="0"/>
              <a:t>Agustín Ramos Hurtado</a:t>
            </a:r>
            <a:endParaRPr lang="es-E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755576" y="2636912"/>
            <a:ext cx="7467600" cy="1143000"/>
          </a:xfrm>
        </p:spPr>
        <p:txBody>
          <a:bodyPr/>
          <a:lstStyle/>
          <a:p>
            <a:pPr algn="ctr"/>
            <a:r>
              <a:rPr lang="es-ES" dirty="0" smtClean="0"/>
              <a:t>Muchas gracias a todos</a:t>
            </a:r>
            <a:endParaRPr lang="es-E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Índice</a:t>
            </a:r>
            <a:endParaRPr lang="es-ES" dirty="0"/>
          </a:p>
        </p:txBody>
      </p:sp>
      <p:sp>
        <p:nvSpPr>
          <p:cNvPr id="3" name="2 Marcador de contenido"/>
          <p:cNvSpPr>
            <a:spLocks noGrp="1"/>
          </p:cNvSpPr>
          <p:nvPr>
            <p:ph idx="1"/>
          </p:nvPr>
        </p:nvSpPr>
        <p:spPr/>
        <p:txBody>
          <a:bodyPr/>
          <a:lstStyle/>
          <a:p>
            <a:r>
              <a:rPr lang="es-ES" dirty="0" smtClean="0"/>
              <a:t>Introducción</a:t>
            </a:r>
          </a:p>
          <a:p>
            <a:r>
              <a:rPr lang="es-ES" dirty="0" smtClean="0"/>
              <a:t>Descripción del proceso</a:t>
            </a:r>
          </a:p>
          <a:p>
            <a:r>
              <a:rPr lang="es-ES" dirty="0" smtClean="0"/>
              <a:t>Resultados</a:t>
            </a:r>
          </a:p>
          <a:p>
            <a:r>
              <a:rPr lang="es-ES" dirty="0" smtClean="0"/>
              <a:t>Conclusiones</a:t>
            </a:r>
            <a:endParaRPr lang="es-E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Introducción</a:t>
            </a:r>
            <a:endParaRPr lang="es-ES" dirty="0"/>
          </a:p>
        </p:txBody>
      </p:sp>
      <p:sp>
        <p:nvSpPr>
          <p:cNvPr id="3" name="2 Marcador de contenido"/>
          <p:cNvSpPr>
            <a:spLocks noGrp="1"/>
          </p:cNvSpPr>
          <p:nvPr>
            <p:ph idx="1"/>
          </p:nvPr>
        </p:nvSpPr>
        <p:spPr>
          <a:xfrm>
            <a:off x="457200" y="1600201"/>
            <a:ext cx="7467600" cy="2476872"/>
          </a:xfrm>
        </p:spPr>
        <p:txBody>
          <a:bodyPr/>
          <a:lstStyle/>
          <a:p>
            <a:pPr algn="just"/>
            <a:r>
              <a:rPr lang="es-ES" dirty="0" smtClean="0"/>
              <a:t>Objetivo: caja fuerte (PiBox) que fotografíe a una persona que intente abrirla. Envío de la fotografía al dispositivo móvil del propietario de la caja mediante Telegram.  </a:t>
            </a:r>
            <a:endParaRPr lang="es-ES" dirty="0"/>
          </a:p>
        </p:txBody>
      </p:sp>
      <p:sp>
        <p:nvSpPr>
          <p:cNvPr id="5" name="2 Marcador de contenido"/>
          <p:cNvSpPr txBox="1">
            <a:spLocks/>
          </p:cNvSpPr>
          <p:nvPr/>
        </p:nvSpPr>
        <p:spPr>
          <a:xfrm>
            <a:off x="467544" y="4077072"/>
            <a:ext cx="3744416" cy="2520280"/>
          </a:xfrm>
          <a:prstGeom prst="rect">
            <a:avLst/>
          </a:prstGeom>
        </p:spPr>
        <p:txBody>
          <a:bodyPr vert="horz">
            <a:normAutofit/>
          </a:bodyPr>
          <a:lstStyle/>
          <a:p>
            <a:pPr marL="877824" lvl="1" indent="-384048" algn="just">
              <a:spcBef>
                <a:spcPct val="20000"/>
              </a:spcBef>
              <a:buClr>
                <a:schemeClr val="accent1"/>
              </a:buClr>
              <a:buSzPct val="80000"/>
              <a:buFont typeface="Arial" pitchFamily="34" charset="0"/>
              <a:buChar char="•"/>
            </a:pPr>
            <a:r>
              <a:rPr kumimoji="0" lang="es-ES" sz="2600" b="0" i="0" u="none" strike="noStrike" kern="1200" cap="none" spc="0" normalizeH="0" baseline="0" noProof="0" dirty="0" smtClean="0">
                <a:ln>
                  <a:noFill/>
                </a:ln>
                <a:solidFill>
                  <a:schemeClr val="tx1"/>
                </a:solidFill>
                <a:effectLst/>
                <a:uLnTx/>
                <a:uFillTx/>
                <a:latin typeface="+mn-lt"/>
                <a:ea typeface="+mn-ea"/>
                <a:cs typeface="+mn-cs"/>
              </a:rPr>
              <a:t>Utilización</a:t>
            </a:r>
            <a:r>
              <a:rPr kumimoji="0" lang="es-ES" sz="2600" b="0" i="0" u="none" strike="noStrike" kern="1200" cap="none" spc="0" normalizeH="0" noProof="0" dirty="0" smtClean="0">
                <a:ln>
                  <a:noFill/>
                </a:ln>
                <a:solidFill>
                  <a:schemeClr val="tx1"/>
                </a:solidFill>
                <a:effectLst/>
                <a:uLnTx/>
                <a:uFillTx/>
                <a:latin typeface="+mn-lt"/>
                <a:ea typeface="+mn-ea"/>
                <a:cs typeface="+mn-cs"/>
              </a:rPr>
              <a:t> de la PiCamera</a:t>
            </a:r>
          </a:p>
          <a:p>
            <a:pPr marL="877824" lvl="1" indent="-384048" algn="just">
              <a:spcBef>
                <a:spcPct val="20000"/>
              </a:spcBef>
              <a:buClr>
                <a:schemeClr val="accent1"/>
              </a:buClr>
              <a:buSzPct val="80000"/>
              <a:buFont typeface="Arial" pitchFamily="34" charset="0"/>
              <a:buChar char="•"/>
            </a:pPr>
            <a:r>
              <a:rPr lang="es-ES" sz="2600" baseline="0" dirty="0" smtClean="0"/>
              <a:t>Utilización</a:t>
            </a:r>
            <a:r>
              <a:rPr lang="es-ES" sz="2600" dirty="0" smtClean="0"/>
              <a:t> de un sensor LDR</a:t>
            </a:r>
            <a:endParaRPr kumimoji="0" lang="es-ES" sz="2600" b="0" i="0" u="none" strike="noStrike" kern="1200" cap="none" spc="0" normalizeH="0" baseline="0" noProof="0" dirty="0">
              <a:ln>
                <a:noFill/>
              </a:ln>
              <a:solidFill>
                <a:schemeClr val="tx1"/>
              </a:solidFill>
              <a:effectLst/>
              <a:uLnTx/>
              <a:uFillTx/>
              <a:latin typeface="+mn-lt"/>
              <a:ea typeface="+mn-ea"/>
              <a:cs typeface="+mn-cs"/>
            </a:endParaRPr>
          </a:p>
        </p:txBody>
      </p:sp>
      <p:sp>
        <p:nvSpPr>
          <p:cNvPr id="6" name="2 Marcador de contenido"/>
          <p:cNvSpPr txBox="1">
            <a:spLocks/>
          </p:cNvSpPr>
          <p:nvPr/>
        </p:nvSpPr>
        <p:spPr>
          <a:xfrm>
            <a:off x="4283968" y="4077072"/>
            <a:ext cx="4320480" cy="2520280"/>
          </a:xfrm>
          <a:prstGeom prst="rect">
            <a:avLst/>
          </a:prstGeom>
        </p:spPr>
        <p:txBody>
          <a:bodyPr vert="horz">
            <a:normAutofit/>
          </a:bodyPr>
          <a:lstStyle/>
          <a:p>
            <a:pPr marL="877824" lvl="1" indent="-384048" algn="just">
              <a:spcBef>
                <a:spcPct val="20000"/>
              </a:spcBef>
              <a:buClr>
                <a:schemeClr val="accent1"/>
              </a:buClr>
              <a:buSzPct val="80000"/>
              <a:buFont typeface="Arial" pitchFamily="34" charset="0"/>
              <a:buChar char="•"/>
            </a:pPr>
            <a:r>
              <a:rPr kumimoji="0" lang="es-ES" sz="2600" b="0" i="0" u="none" strike="noStrike" kern="1200" cap="none" spc="0" normalizeH="0" baseline="0" noProof="0" dirty="0" smtClean="0">
                <a:ln>
                  <a:noFill/>
                </a:ln>
                <a:solidFill>
                  <a:schemeClr val="tx1"/>
                </a:solidFill>
                <a:effectLst/>
                <a:uLnTx/>
                <a:uFillTx/>
                <a:latin typeface="+mn-lt"/>
                <a:ea typeface="+mn-ea"/>
                <a:cs typeface="+mn-cs"/>
              </a:rPr>
              <a:t>Comunicación</a:t>
            </a:r>
            <a:r>
              <a:rPr kumimoji="0" lang="es-ES" sz="2600" b="0" i="0" u="none" strike="noStrike" kern="1200" cap="none" spc="0" normalizeH="0" noProof="0" dirty="0" smtClean="0">
                <a:ln>
                  <a:noFill/>
                </a:ln>
                <a:solidFill>
                  <a:schemeClr val="tx1"/>
                </a:solidFill>
                <a:effectLst/>
                <a:uLnTx/>
                <a:uFillTx/>
                <a:latin typeface="+mn-lt"/>
                <a:ea typeface="+mn-ea"/>
                <a:cs typeface="+mn-cs"/>
              </a:rPr>
              <a:t>  </a:t>
            </a:r>
            <a:r>
              <a:rPr kumimoji="0" lang="es-ES" sz="2600" b="0" i="0" u="none" strike="noStrike" kern="1200" cap="none" spc="0" normalizeH="0" baseline="0" noProof="0" dirty="0" smtClean="0">
                <a:ln>
                  <a:noFill/>
                </a:ln>
                <a:solidFill>
                  <a:schemeClr val="tx1"/>
                </a:solidFill>
                <a:effectLst/>
                <a:uLnTx/>
                <a:uFillTx/>
                <a:latin typeface="+mn-lt"/>
                <a:ea typeface="+mn-ea"/>
                <a:cs typeface="+mn-cs"/>
              </a:rPr>
              <a:t> RPi</a:t>
            </a:r>
            <a:r>
              <a:rPr kumimoji="0" lang="es-ES" sz="2600" b="0" i="0" u="none" strike="noStrike" kern="1200" cap="none" spc="0" normalizeH="0" noProof="0" dirty="0" smtClean="0">
                <a:ln>
                  <a:noFill/>
                </a:ln>
                <a:solidFill>
                  <a:schemeClr val="tx1"/>
                </a:solidFill>
                <a:effectLst/>
                <a:uLnTx/>
                <a:uFillTx/>
                <a:latin typeface="+mn-lt"/>
                <a:ea typeface="+mn-ea"/>
                <a:cs typeface="+mn-cs"/>
              </a:rPr>
              <a:t> - Telegram</a:t>
            </a:r>
          </a:p>
          <a:p>
            <a:pPr marL="877824" lvl="1" indent="-384048" algn="just">
              <a:spcBef>
                <a:spcPct val="20000"/>
              </a:spcBef>
              <a:buClr>
                <a:schemeClr val="accent1"/>
              </a:buClr>
              <a:buSzPct val="80000"/>
              <a:buFont typeface="Arial" pitchFamily="34" charset="0"/>
              <a:buChar char="•"/>
            </a:pPr>
            <a:r>
              <a:rPr lang="es-ES" sz="2600" baseline="0" dirty="0" smtClean="0"/>
              <a:t>Envío de mensajes e imágenes con Python</a:t>
            </a:r>
            <a:endParaRPr kumimoji="0" lang="es-ES" sz="26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000"/>
                                        <p:tgtEl>
                                          <p:spTgt spid="5"/>
                                        </p:tgtEl>
                                      </p:cBhvr>
                                    </p:animEffect>
                                  </p:childTnLst>
                                </p:cTn>
                              </p:par>
                            </p:childTnLst>
                          </p:cTn>
                        </p:par>
                        <p:par>
                          <p:cTn id="8" fill="hold">
                            <p:stCondLst>
                              <p:cond delay="2000"/>
                            </p:stCondLst>
                            <p:childTnLst>
                              <p:par>
                                <p:cTn id="9" presetID="10"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Descripción del proceso</a:t>
            </a:r>
            <a:endParaRPr lang="es-ES" dirty="0"/>
          </a:p>
        </p:txBody>
      </p:sp>
      <p:sp>
        <p:nvSpPr>
          <p:cNvPr id="3" name="2 Marcador de contenido"/>
          <p:cNvSpPr>
            <a:spLocks noGrp="1"/>
          </p:cNvSpPr>
          <p:nvPr>
            <p:ph idx="1"/>
          </p:nvPr>
        </p:nvSpPr>
        <p:spPr>
          <a:xfrm>
            <a:off x="457200" y="1600201"/>
            <a:ext cx="7467600" cy="1252736"/>
          </a:xfrm>
        </p:spPr>
        <p:txBody>
          <a:bodyPr/>
          <a:lstStyle/>
          <a:p>
            <a:r>
              <a:rPr lang="es-ES" dirty="0" smtClean="0"/>
              <a:t>Montaje del hardware:</a:t>
            </a:r>
          </a:p>
          <a:p>
            <a:pPr lvl="1"/>
            <a:r>
              <a:rPr lang="es-ES" dirty="0" smtClean="0"/>
              <a:t>Construcción de la caja:</a:t>
            </a:r>
            <a:endParaRPr lang="es-ES" dirty="0"/>
          </a:p>
        </p:txBody>
      </p:sp>
      <p:pic>
        <p:nvPicPr>
          <p:cNvPr id="4" name="3 Imagen" descr="IMG_20170121_181724.jpg"/>
          <p:cNvPicPr>
            <a:picLocks noChangeAspect="1"/>
          </p:cNvPicPr>
          <p:nvPr/>
        </p:nvPicPr>
        <p:blipFill>
          <a:blip r:embed="rId2" cstate="print"/>
          <a:stretch>
            <a:fillRect/>
          </a:stretch>
        </p:blipFill>
        <p:spPr>
          <a:xfrm>
            <a:off x="2627784" y="2708920"/>
            <a:ext cx="3291728" cy="3789039"/>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Descripción del proceso</a:t>
            </a:r>
            <a:endParaRPr lang="es-ES" dirty="0"/>
          </a:p>
        </p:txBody>
      </p:sp>
      <p:sp>
        <p:nvSpPr>
          <p:cNvPr id="3" name="2 Marcador de contenido"/>
          <p:cNvSpPr>
            <a:spLocks noGrp="1"/>
          </p:cNvSpPr>
          <p:nvPr>
            <p:ph idx="1"/>
          </p:nvPr>
        </p:nvSpPr>
        <p:spPr>
          <a:xfrm>
            <a:off x="457200" y="1600201"/>
            <a:ext cx="7467600" cy="1252736"/>
          </a:xfrm>
        </p:spPr>
        <p:txBody>
          <a:bodyPr/>
          <a:lstStyle/>
          <a:p>
            <a:r>
              <a:rPr lang="es-ES" dirty="0" smtClean="0"/>
              <a:t>Montaje del hardware:</a:t>
            </a:r>
          </a:p>
          <a:p>
            <a:pPr lvl="1"/>
            <a:r>
              <a:rPr lang="es-ES" dirty="0" smtClean="0"/>
              <a:t>Cableado:</a:t>
            </a:r>
            <a:endParaRPr lang="es-ES" dirty="0"/>
          </a:p>
        </p:txBody>
      </p:sp>
      <p:pic>
        <p:nvPicPr>
          <p:cNvPr id="4" name="3 Imagen" descr="circuito ldr.png"/>
          <p:cNvPicPr>
            <a:picLocks noChangeAspect="1"/>
          </p:cNvPicPr>
          <p:nvPr/>
        </p:nvPicPr>
        <p:blipFill>
          <a:blip r:embed="rId3" cstate="print"/>
          <a:stretch>
            <a:fillRect/>
          </a:stretch>
        </p:blipFill>
        <p:spPr>
          <a:xfrm>
            <a:off x="1043608" y="3356992"/>
            <a:ext cx="5125166" cy="2191056"/>
          </a:xfrm>
          <a:prstGeom prst="rect">
            <a:avLst/>
          </a:prstGeom>
        </p:spPr>
      </p:pic>
      <p:sp>
        <p:nvSpPr>
          <p:cNvPr id="5" name="4 Flecha abajo"/>
          <p:cNvSpPr/>
          <p:nvPr/>
        </p:nvSpPr>
        <p:spPr>
          <a:xfrm rot="3354459">
            <a:off x="4752093" y="2648647"/>
            <a:ext cx="504056" cy="122413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6" name="5 CuadroTexto"/>
          <p:cNvSpPr txBox="1"/>
          <p:nvPr/>
        </p:nvSpPr>
        <p:spPr>
          <a:xfrm>
            <a:off x="5508104" y="2636912"/>
            <a:ext cx="2351926" cy="369332"/>
          </a:xfrm>
          <a:prstGeom prst="rect">
            <a:avLst/>
          </a:prstGeom>
          <a:noFill/>
        </p:spPr>
        <p:txBody>
          <a:bodyPr wrap="none" rtlCol="0">
            <a:spAutoFit/>
          </a:bodyPr>
          <a:lstStyle/>
          <a:p>
            <a:r>
              <a:rPr lang="es-ES" dirty="0" smtClean="0"/>
              <a:t>Condensador  0.1 uF</a:t>
            </a:r>
            <a:endParaRPr lang="es-ES" dirty="0"/>
          </a:p>
        </p:txBody>
      </p:sp>
      <p:sp>
        <p:nvSpPr>
          <p:cNvPr id="8" name="7 Flecha abajo"/>
          <p:cNvSpPr/>
          <p:nvPr/>
        </p:nvSpPr>
        <p:spPr>
          <a:xfrm rot="5400000">
            <a:off x="5256076" y="3681028"/>
            <a:ext cx="504056" cy="144016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9" name="8 CuadroTexto"/>
          <p:cNvSpPr txBox="1"/>
          <p:nvPr/>
        </p:nvSpPr>
        <p:spPr>
          <a:xfrm>
            <a:off x="6228184" y="4149080"/>
            <a:ext cx="1441420" cy="369332"/>
          </a:xfrm>
          <a:prstGeom prst="rect">
            <a:avLst/>
          </a:prstGeom>
          <a:noFill/>
        </p:spPr>
        <p:txBody>
          <a:bodyPr wrap="none" rtlCol="0">
            <a:spAutoFit/>
          </a:bodyPr>
          <a:lstStyle/>
          <a:p>
            <a:r>
              <a:rPr lang="es-ES" dirty="0" smtClean="0"/>
              <a:t>Sensor LDR</a:t>
            </a:r>
            <a:endParaRPr lang="es-E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Descripción del proceso</a:t>
            </a:r>
            <a:endParaRPr lang="es-ES" dirty="0"/>
          </a:p>
        </p:txBody>
      </p:sp>
      <p:sp>
        <p:nvSpPr>
          <p:cNvPr id="3" name="2 Marcador de contenido"/>
          <p:cNvSpPr>
            <a:spLocks noGrp="1"/>
          </p:cNvSpPr>
          <p:nvPr>
            <p:ph idx="1"/>
          </p:nvPr>
        </p:nvSpPr>
        <p:spPr>
          <a:xfrm>
            <a:off x="457200" y="1600201"/>
            <a:ext cx="7467600" cy="748679"/>
          </a:xfrm>
        </p:spPr>
        <p:txBody>
          <a:bodyPr/>
          <a:lstStyle/>
          <a:p>
            <a:r>
              <a:rPr lang="es-ES" dirty="0" smtClean="0"/>
              <a:t>Comunicación Raspberry-</a:t>
            </a:r>
            <a:r>
              <a:rPr lang="es-ES" dirty="0" err="1" smtClean="0"/>
              <a:t>Telegram</a:t>
            </a:r>
            <a:r>
              <a:rPr lang="es-ES" dirty="0" smtClean="0"/>
              <a:t>:</a:t>
            </a:r>
          </a:p>
          <a:p>
            <a:pPr lvl="1">
              <a:buNone/>
            </a:pPr>
            <a:endParaRPr lang="es-ES" dirty="0"/>
          </a:p>
        </p:txBody>
      </p:sp>
      <p:pic>
        <p:nvPicPr>
          <p:cNvPr id="4" name="3 Imagen" descr="raspberry-pi-telegram.png"/>
          <p:cNvPicPr>
            <a:picLocks noChangeAspect="1"/>
          </p:cNvPicPr>
          <p:nvPr/>
        </p:nvPicPr>
        <p:blipFill>
          <a:blip r:embed="rId2" cstate="print"/>
          <a:stretch>
            <a:fillRect/>
          </a:stretch>
        </p:blipFill>
        <p:spPr>
          <a:xfrm>
            <a:off x="6156176" y="2708920"/>
            <a:ext cx="2680938" cy="1675586"/>
          </a:xfrm>
          <a:prstGeom prst="rect">
            <a:avLst/>
          </a:prstGeom>
        </p:spPr>
      </p:pic>
      <p:sp>
        <p:nvSpPr>
          <p:cNvPr id="5" name="2 Marcador de contenido"/>
          <p:cNvSpPr txBox="1">
            <a:spLocks/>
          </p:cNvSpPr>
          <p:nvPr/>
        </p:nvSpPr>
        <p:spPr>
          <a:xfrm>
            <a:off x="467544" y="2420888"/>
            <a:ext cx="5544616" cy="2304256"/>
          </a:xfrm>
          <a:prstGeom prst="rect">
            <a:avLst/>
          </a:prstGeom>
        </p:spPr>
        <p:txBody>
          <a:bodyPr vert="horz">
            <a:normAutofit fontScale="92500" lnSpcReduction="10000"/>
          </a:bodyPr>
          <a:lstStyle/>
          <a:p>
            <a:pPr marL="877824" lvl="1" indent="-384048">
              <a:spcBef>
                <a:spcPct val="20000"/>
              </a:spcBef>
              <a:buClr>
                <a:schemeClr val="accent1"/>
              </a:buClr>
              <a:buSzPct val="80000"/>
              <a:buFont typeface="Wingdings" pitchFamily="2" charset="2"/>
              <a:buChar char="Ø"/>
            </a:pPr>
            <a:r>
              <a:rPr lang="es-ES" sz="2400" dirty="0" smtClean="0"/>
              <a:t>Instalación paquetes Telegram</a:t>
            </a:r>
          </a:p>
          <a:p>
            <a:pPr marL="877824" lvl="1" indent="-384048">
              <a:spcBef>
                <a:spcPct val="20000"/>
              </a:spcBef>
              <a:buClr>
                <a:schemeClr val="accent1"/>
              </a:buClr>
              <a:buSzPct val="80000"/>
              <a:buFont typeface="Wingdings" pitchFamily="2" charset="2"/>
              <a:buChar char="Ø"/>
            </a:pPr>
            <a:r>
              <a:rPr lang="es-ES" sz="2400" dirty="0" smtClean="0"/>
              <a:t>Compilación</a:t>
            </a:r>
          </a:p>
          <a:p>
            <a:pPr marL="877824" lvl="1" indent="-384048">
              <a:spcBef>
                <a:spcPct val="20000"/>
              </a:spcBef>
              <a:buClr>
                <a:schemeClr val="accent1"/>
              </a:buClr>
              <a:buSzPct val="80000"/>
              <a:buFont typeface="Wingdings" pitchFamily="2" charset="2"/>
              <a:buChar char="Ø"/>
            </a:pPr>
            <a:r>
              <a:rPr lang="es-ES" sz="2400" dirty="0" smtClean="0"/>
              <a:t>Acceso al servidor</a:t>
            </a:r>
          </a:p>
          <a:p>
            <a:pPr marL="877824" lvl="1" indent="-384048">
              <a:spcBef>
                <a:spcPct val="20000"/>
              </a:spcBef>
              <a:buClr>
                <a:schemeClr val="accent1"/>
              </a:buClr>
              <a:buSzPct val="80000"/>
              <a:buFont typeface="Wingdings" pitchFamily="2" charset="2"/>
              <a:buChar char="Ø"/>
            </a:pPr>
            <a:r>
              <a:rPr lang="es-ES" sz="2400" dirty="0" smtClean="0"/>
              <a:t>Introducción número de teléfono</a:t>
            </a:r>
          </a:p>
          <a:p>
            <a:pPr marL="877824" lvl="1" indent="-384048">
              <a:spcBef>
                <a:spcPct val="20000"/>
              </a:spcBef>
              <a:buClr>
                <a:schemeClr val="accent1"/>
              </a:buClr>
              <a:buSzPct val="80000"/>
              <a:buFont typeface="Wingdings" pitchFamily="2" charset="2"/>
              <a:buChar char="Ø"/>
            </a:pPr>
            <a:r>
              <a:rPr lang="es-ES" sz="2400" dirty="0" smtClean="0"/>
              <a:t>Introducción código de activación</a:t>
            </a:r>
          </a:p>
          <a:p>
            <a:pPr marL="877824" lvl="1" indent="-384048">
              <a:spcBef>
                <a:spcPct val="20000"/>
              </a:spcBef>
              <a:buClr>
                <a:schemeClr val="accent1"/>
              </a:buClr>
              <a:buSzPct val="80000"/>
              <a:buFont typeface="Wingdings" pitchFamily="2" charset="2"/>
              <a:buChar char="Ø"/>
            </a:pPr>
            <a:r>
              <a:rPr lang="es-ES" sz="2400" dirty="0" smtClean="0"/>
              <a:t>Añadir a la lista de contactos</a:t>
            </a:r>
          </a:p>
          <a:p>
            <a:pPr marL="877824" lvl="1" indent="-384048">
              <a:spcBef>
                <a:spcPct val="20000"/>
              </a:spcBef>
              <a:buClr>
                <a:schemeClr val="accent1"/>
              </a:buClr>
              <a:buSzPct val="80000"/>
              <a:buFont typeface="Wingdings" pitchFamily="2" charset="2"/>
              <a:buChar char="Ø"/>
            </a:pPr>
            <a:endParaRPr kumimoji="0" lang="es-ES" sz="2400" b="0" i="0" u="none" strike="noStrike" kern="1200" cap="none" spc="0" normalizeH="0" baseline="0" noProof="0" dirty="0" smtClean="0">
              <a:ln>
                <a:noFill/>
              </a:ln>
              <a:solidFill>
                <a:schemeClr val="tx1"/>
              </a:solidFill>
              <a:effectLst/>
              <a:uLnTx/>
              <a:uFillTx/>
              <a:latin typeface="+mn-lt"/>
              <a:ea typeface="+mn-ea"/>
              <a:cs typeface="+mn-cs"/>
            </a:endParaRPr>
          </a:p>
          <a:p>
            <a:pPr marL="722376" marR="0" lvl="1" indent="-274320" algn="l" defTabSz="914400" rtl="0" eaLnBrk="1" fontAlgn="auto" latinLnBrk="0" hangingPunct="1">
              <a:lnSpc>
                <a:spcPct val="100000"/>
              </a:lnSpc>
              <a:spcBef>
                <a:spcPct val="20000"/>
              </a:spcBef>
              <a:spcAft>
                <a:spcPts val="0"/>
              </a:spcAft>
              <a:buClr>
                <a:schemeClr val="accent1"/>
              </a:buClr>
              <a:buSzPct val="90000"/>
              <a:buFont typeface="Wingdings 2"/>
              <a:buNone/>
              <a:tabLst/>
              <a:defRPr/>
            </a:pPr>
            <a:endParaRPr kumimoji="0" lang="es-ES" sz="2600" b="0" i="0" u="none" strike="noStrike" kern="1200" cap="none" spc="0" normalizeH="0" baseline="0" noProof="0" dirty="0">
              <a:ln>
                <a:noFill/>
              </a:ln>
              <a:solidFill>
                <a:schemeClr val="tx1"/>
              </a:solidFill>
              <a:effectLst/>
              <a:uLnTx/>
              <a:uFillTx/>
              <a:latin typeface="+mn-lt"/>
              <a:ea typeface="+mn-ea"/>
              <a:cs typeface="+mn-cs"/>
            </a:endParaRPr>
          </a:p>
        </p:txBody>
      </p:sp>
      <p:pic>
        <p:nvPicPr>
          <p:cNvPr id="6" name="5 Imagen" descr="entrando a telegram.png"/>
          <p:cNvPicPr>
            <a:picLocks noChangeAspect="1"/>
          </p:cNvPicPr>
          <p:nvPr/>
        </p:nvPicPr>
        <p:blipFill>
          <a:blip r:embed="rId3" cstate="print"/>
          <a:stretch>
            <a:fillRect/>
          </a:stretch>
        </p:blipFill>
        <p:spPr>
          <a:xfrm>
            <a:off x="1619672" y="4725144"/>
            <a:ext cx="6073099" cy="1727911"/>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1000" fill="hold"/>
                                        <p:tgtEl>
                                          <p:spTgt spid="6"/>
                                        </p:tgtEl>
                                        <p:attrNameLst>
                                          <p:attrName>ppt_w</p:attrName>
                                        </p:attrNameLst>
                                      </p:cBhvr>
                                      <p:tavLst>
                                        <p:tav tm="0">
                                          <p:val>
                                            <p:strVal val="#ppt_w*0.70"/>
                                          </p:val>
                                        </p:tav>
                                        <p:tav tm="100000">
                                          <p:val>
                                            <p:strVal val="#ppt_w"/>
                                          </p:val>
                                        </p:tav>
                                      </p:tavLst>
                                    </p:anim>
                                    <p:anim calcmode="lin" valueType="num">
                                      <p:cBhvr>
                                        <p:cTn id="8" dur="1000" fill="hold"/>
                                        <p:tgtEl>
                                          <p:spTgt spid="6"/>
                                        </p:tgtEl>
                                        <p:attrNameLst>
                                          <p:attrName>ppt_h</p:attrName>
                                        </p:attrNameLst>
                                      </p:cBhvr>
                                      <p:tavLst>
                                        <p:tav tm="0">
                                          <p:val>
                                            <p:strVal val="#ppt_h"/>
                                          </p:val>
                                        </p:tav>
                                        <p:tav tm="100000">
                                          <p:val>
                                            <p:strVal val="#ppt_h"/>
                                          </p:val>
                                        </p:tav>
                                      </p:tavLst>
                                    </p:anim>
                                    <p:animEffect transition="in" filter="fade">
                                      <p:cBhvr>
                                        <p:cTn id="9"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Descripción del proceso</a:t>
            </a:r>
            <a:endParaRPr lang="es-ES" dirty="0"/>
          </a:p>
        </p:txBody>
      </p:sp>
      <p:sp>
        <p:nvSpPr>
          <p:cNvPr id="3" name="2 Marcador de contenido"/>
          <p:cNvSpPr>
            <a:spLocks noGrp="1"/>
          </p:cNvSpPr>
          <p:nvPr>
            <p:ph idx="1"/>
          </p:nvPr>
        </p:nvSpPr>
        <p:spPr>
          <a:xfrm>
            <a:off x="457200" y="1600201"/>
            <a:ext cx="7467600" cy="748679"/>
          </a:xfrm>
        </p:spPr>
        <p:txBody>
          <a:bodyPr/>
          <a:lstStyle/>
          <a:p>
            <a:r>
              <a:rPr lang="es-ES" dirty="0" smtClean="0"/>
              <a:t>Programación en Python:</a:t>
            </a:r>
          </a:p>
          <a:p>
            <a:pPr lvl="1">
              <a:buNone/>
            </a:pPr>
            <a:endParaRPr lang="es-ES" dirty="0"/>
          </a:p>
        </p:txBody>
      </p:sp>
      <p:sp>
        <p:nvSpPr>
          <p:cNvPr id="4" name="2 Marcador de contenido"/>
          <p:cNvSpPr txBox="1">
            <a:spLocks/>
          </p:cNvSpPr>
          <p:nvPr/>
        </p:nvSpPr>
        <p:spPr>
          <a:xfrm>
            <a:off x="251520" y="2420888"/>
            <a:ext cx="8676456" cy="3816424"/>
          </a:xfrm>
          <a:prstGeom prst="rect">
            <a:avLst/>
          </a:prstGeom>
        </p:spPr>
        <p:txBody>
          <a:bodyPr vert="horz">
            <a:normAutofit fontScale="85000" lnSpcReduction="10000"/>
          </a:bodyPr>
          <a:lstStyle/>
          <a:p>
            <a:pPr marL="877824" lvl="1" indent="-384048">
              <a:spcBef>
                <a:spcPct val="20000"/>
              </a:spcBef>
              <a:buClr>
                <a:schemeClr val="accent1"/>
              </a:buClr>
              <a:buSzPct val="80000"/>
              <a:buFont typeface="Wingdings" pitchFamily="2" charset="2"/>
              <a:buChar char="Ø"/>
            </a:pPr>
            <a:r>
              <a:rPr lang="es-ES" sz="2400" dirty="0" smtClean="0"/>
              <a:t>Mientras exit=0</a:t>
            </a:r>
          </a:p>
          <a:p>
            <a:pPr marL="1335024" lvl="2" indent="-384048">
              <a:spcBef>
                <a:spcPct val="20000"/>
              </a:spcBef>
              <a:buClr>
                <a:schemeClr val="accent1"/>
              </a:buClr>
              <a:buSzPct val="80000"/>
              <a:buFont typeface="Wingdings" pitchFamily="2" charset="2"/>
              <a:buChar char="Ø"/>
            </a:pPr>
            <a:r>
              <a:rPr lang="es-ES" sz="2400" dirty="0" smtClean="0"/>
              <a:t>Llama a la función timer </a:t>
            </a:r>
            <a:r>
              <a:rPr lang="es-ES" sz="2400" dirty="0" smtClean="0"/>
              <a:t>que devuelve cada </a:t>
            </a:r>
            <a:r>
              <a:rPr lang="es-ES" sz="2400" dirty="0" smtClean="0"/>
              <a:t>0.1 </a:t>
            </a:r>
            <a:r>
              <a:rPr lang="es-ES" sz="2400" dirty="0" smtClean="0"/>
              <a:t>segundos el </a:t>
            </a:r>
            <a:r>
              <a:rPr lang="es-ES" sz="2400" dirty="0" smtClean="0"/>
              <a:t>valor </a:t>
            </a:r>
            <a:r>
              <a:rPr lang="es-ES" sz="2400" dirty="0" smtClean="0"/>
              <a:t>cont</a:t>
            </a:r>
            <a:endParaRPr lang="es-ES" sz="2400" dirty="0" smtClean="0"/>
          </a:p>
          <a:p>
            <a:pPr marL="1335024" lvl="2" indent="-384048">
              <a:spcBef>
                <a:spcPct val="20000"/>
              </a:spcBef>
              <a:buClr>
                <a:schemeClr val="accent1"/>
              </a:buClr>
              <a:buSzPct val="80000"/>
              <a:buFont typeface="Wingdings" pitchFamily="2" charset="2"/>
              <a:buChar char="Ø"/>
            </a:pPr>
            <a:r>
              <a:rPr lang="es-ES" sz="2400" dirty="0" smtClean="0"/>
              <a:t>Si </a:t>
            </a:r>
            <a:r>
              <a:rPr lang="es-ES" sz="2400" dirty="0" smtClean="0"/>
              <a:t>cont </a:t>
            </a:r>
            <a:r>
              <a:rPr lang="es-ES" sz="2400" dirty="0" smtClean="0"/>
              <a:t>es </a:t>
            </a:r>
            <a:r>
              <a:rPr lang="es-ES" sz="2400" dirty="0" smtClean="0"/>
              <a:t>menor de 300</a:t>
            </a:r>
          </a:p>
          <a:p>
            <a:pPr marL="1792224" lvl="3" indent="-384048">
              <a:spcBef>
                <a:spcPct val="20000"/>
              </a:spcBef>
              <a:buClr>
                <a:schemeClr val="accent1"/>
              </a:buClr>
              <a:buSzPct val="80000"/>
              <a:buFont typeface="Wingdings" pitchFamily="2" charset="2"/>
              <a:buChar char="Ø"/>
            </a:pPr>
            <a:r>
              <a:rPr lang="es-ES" sz="2400" dirty="0" smtClean="0"/>
              <a:t>Espera 3 segundos y toma fotografía</a:t>
            </a:r>
          </a:p>
          <a:p>
            <a:pPr marL="1792224" lvl="3" indent="-384048">
              <a:spcBef>
                <a:spcPct val="20000"/>
              </a:spcBef>
              <a:buClr>
                <a:schemeClr val="accent1"/>
              </a:buClr>
              <a:buSzPct val="80000"/>
              <a:buFont typeface="Wingdings" pitchFamily="2" charset="2"/>
              <a:buChar char="Ø"/>
            </a:pPr>
            <a:r>
              <a:rPr lang="es-ES" sz="2400" dirty="0" smtClean="0"/>
              <a:t>Inicia Telegram y espera 2 segundos</a:t>
            </a:r>
          </a:p>
          <a:p>
            <a:pPr marL="1792224" lvl="3" indent="-384048">
              <a:spcBef>
                <a:spcPct val="20000"/>
              </a:spcBef>
              <a:buClr>
                <a:schemeClr val="accent1"/>
              </a:buClr>
              <a:buSzPct val="80000"/>
              <a:buFont typeface="Wingdings" pitchFamily="2" charset="2"/>
              <a:buChar char="Ø"/>
            </a:pPr>
            <a:r>
              <a:rPr lang="es-ES" sz="2400" dirty="0" smtClean="0"/>
              <a:t>Carga la lista de contactos y espera 2 segundos</a:t>
            </a:r>
          </a:p>
          <a:p>
            <a:pPr marL="1792224" lvl="3" indent="-384048">
              <a:spcBef>
                <a:spcPct val="20000"/>
              </a:spcBef>
              <a:buClr>
                <a:schemeClr val="accent1"/>
              </a:buClr>
              <a:buSzPct val="80000"/>
              <a:buFont typeface="Wingdings" pitchFamily="2" charset="2"/>
              <a:buChar char="Ø"/>
            </a:pPr>
            <a:r>
              <a:rPr lang="es-ES" sz="2400" dirty="0" smtClean="0"/>
              <a:t>Envía fotografía y mensaje a dispositivo móvil del contacto</a:t>
            </a:r>
          </a:p>
          <a:p>
            <a:pPr marL="1792224" lvl="3" indent="-384048">
              <a:spcBef>
                <a:spcPct val="20000"/>
              </a:spcBef>
              <a:buClr>
                <a:schemeClr val="accent1"/>
              </a:buClr>
              <a:buSzPct val="80000"/>
              <a:buFont typeface="Wingdings" pitchFamily="2" charset="2"/>
              <a:buChar char="Ø"/>
            </a:pPr>
            <a:r>
              <a:rPr lang="es-ES" sz="2400" dirty="0" smtClean="0"/>
              <a:t>Notifica por terminal que se ha enviado el mensaje</a:t>
            </a:r>
          </a:p>
          <a:p>
            <a:pPr marL="1792224" lvl="3" indent="-384048">
              <a:spcBef>
                <a:spcPct val="20000"/>
              </a:spcBef>
              <a:buClr>
                <a:schemeClr val="accent1"/>
              </a:buClr>
              <a:buSzPct val="80000"/>
              <a:buFont typeface="Wingdings" pitchFamily="2" charset="2"/>
              <a:buChar char="Ø"/>
            </a:pPr>
            <a:r>
              <a:rPr lang="es-ES" sz="2400" dirty="0" smtClean="0"/>
              <a:t>exit=1</a:t>
            </a:r>
          </a:p>
          <a:p>
            <a:pPr marL="1792224" lvl="3" indent="-384048">
              <a:spcBef>
                <a:spcPct val="20000"/>
              </a:spcBef>
              <a:buClr>
                <a:schemeClr val="accent1"/>
              </a:buClr>
              <a:buSzPct val="80000"/>
              <a:buFont typeface="Wingdings" pitchFamily="2" charset="2"/>
              <a:buChar char="Ø"/>
            </a:pPr>
            <a:r>
              <a:rPr lang="es-ES" sz="2400" dirty="0" smtClean="0"/>
              <a:t>Imprime </a:t>
            </a:r>
            <a:r>
              <a:rPr lang="es-ES" sz="2400" dirty="0" smtClean="0"/>
              <a:t>cont</a:t>
            </a:r>
            <a:endParaRPr lang="es-ES" sz="2400" dirty="0" smtClean="0"/>
          </a:p>
          <a:p>
            <a:pPr marL="877824" lvl="1" indent="-384048">
              <a:spcBef>
                <a:spcPct val="20000"/>
              </a:spcBef>
              <a:buClr>
                <a:schemeClr val="accent1"/>
              </a:buClr>
              <a:buSzPct val="80000"/>
              <a:buFont typeface="Wingdings" pitchFamily="2" charset="2"/>
              <a:buChar char="Ø"/>
            </a:pPr>
            <a:endParaRPr kumimoji="0" lang="es-ES" sz="2400" b="0" i="0" u="none" strike="noStrike" kern="1200" cap="none" spc="0" normalizeH="0" baseline="0" noProof="0" dirty="0" smtClean="0">
              <a:ln>
                <a:noFill/>
              </a:ln>
              <a:solidFill>
                <a:schemeClr val="tx1"/>
              </a:solidFill>
              <a:effectLst/>
              <a:uLnTx/>
              <a:uFillTx/>
              <a:latin typeface="+mn-lt"/>
              <a:ea typeface="+mn-ea"/>
              <a:cs typeface="+mn-cs"/>
            </a:endParaRPr>
          </a:p>
          <a:p>
            <a:pPr marL="722376" marR="0" lvl="1" indent="-274320" algn="l" defTabSz="914400" rtl="0" eaLnBrk="1" fontAlgn="auto" latinLnBrk="0" hangingPunct="1">
              <a:lnSpc>
                <a:spcPct val="100000"/>
              </a:lnSpc>
              <a:spcBef>
                <a:spcPct val="20000"/>
              </a:spcBef>
              <a:spcAft>
                <a:spcPts val="0"/>
              </a:spcAft>
              <a:buClr>
                <a:schemeClr val="accent1"/>
              </a:buClr>
              <a:buSzPct val="90000"/>
              <a:buFont typeface="Wingdings 2"/>
              <a:buNone/>
              <a:tabLst/>
              <a:defRPr/>
            </a:pPr>
            <a:endParaRPr kumimoji="0" lang="es-ES" sz="26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Resultados</a:t>
            </a:r>
            <a:endParaRPr lang="es-ES" dirty="0"/>
          </a:p>
        </p:txBody>
      </p:sp>
      <p:sp>
        <p:nvSpPr>
          <p:cNvPr id="3" name="2 Marcador de contenido"/>
          <p:cNvSpPr>
            <a:spLocks noGrp="1"/>
          </p:cNvSpPr>
          <p:nvPr>
            <p:ph idx="1"/>
          </p:nvPr>
        </p:nvSpPr>
        <p:spPr>
          <a:xfrm>
            <a:off x="457200" y="1600201"/>
            <a:ext cx="7467600" cy="1036712"/>
          </a:xfrm>
        </p:spPr>
        <p:txBody>
          <a:bodyPr/>
          <a:lstStyle/>
          <a:p>
            <a:r>
              <a:rPr lang="es-ES" dirty="0" smtClean="0"/>
              <a:t>Demostración</a:t>
            </a:r>
            <a:endParaRPr lang="es-ES" dirty="0"/>
          </a:p>
        </p:txBody>
      </p:sp>
      <p:pic>
        <p:nvPicPr>
          <p:cNvPr id="4" name="3 Imagen" descr="PiBox.png"/>
          <p:cNvPicPr>
            <a:picLocks noChangeAspect="1"/>
          </p:cNvPicPr>
          <p:nvPr/>
        </p:nvPicPr>
        <p:blipFill>
          <a:blip r:embed="rId2" cstate="print"/>
          <a:stretch>
            <a:fillRect/>
          </a:stretch>
        </p:blipFill>
        <p:spPr>
          <a:xfrm>
            <a:off x="2123728" y="2348880"/>
            <a:ext cx="4941758" cy="4013875"/>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Conclusiones</a:t>
            </a:r>
            <a:endParaRPr lang="es-ES" dirty="0"/>
          </a:p>
        </p:txBody>
      </p:sp>
      <p:sp>
        <p:nvSpPr>
          <p:cNvPr id="3" name="2 Marcador de contenido"/>
          <p:cNvSpPr>
            <a:spLocks noGrp="1"/>
          </p:cNvSpPr>
          <p:nvPr>
            <p:ph idx="1"/>
          </p:nvPr>
        </p:nvSpPr>
        <p:spPr/>
        <p:txBody>
          <a:bodyPr/>
          <a:lstStyle/>
          <a:p>
            <a:pPr algn="just"/>
            <a:r>
              <a:rPr lang="es-ES" dirty="0" smtClean="0"/>
              <a:t>Hemos conseguido leer señales analógicas detectadas con el sensor LDR (cantidad lumínica) desde la RPi.</a:t>
            </a:r>
          </a:p>
          <a:p>
            <a:pPr algn="just"/>
            <a:r>
              <a:rPr lang="es-ES" dirty="0" smtClean="0"/>
              <a:t>Hemos comunicado la RPi con Telegram.</a:t>
            </a:r>
          </a:p>
          <a:p>
            <a:pPr algn="just"/>
            <a:r>
              <a:rPr lang="es-ES" dirty="0" smtClean="0"/>
              <a:t>Hemos enviado mensajes e imágenes con Python a nuestro dispositivo móvil utilizando Telegram.</a:t>
            </a:r>
            <a:endParaRPr lang="es-E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Técnico">
  <a:themeElements>
    <a:clrScheme name="Técnico">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Técnico">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Técnico">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Technic</Template>
  <TotalTime>265</TotalTime>
  <Words>376</Words>
  <Application>Microsoft Office PowerPoint</Application>
  <PresentationFormat>Presentación en pantalla (4:3)</PresentationFormat>
  <Paragraphs>52</Paragraphs>
  <Slides>10</Slides>
  <Notes>1</Notes>
  <HiddenSlides>0</HiddenSlides>
  <MMClips>0</MMClips>
  <ScaleCrop>false</ScaleCrop>
  <HeadingPairs>
    <vt:vector size="4" baseType="variant">
      <vt:variant>
        <vt:lpstr>Tema</vt:lpstr>
      </vt:variant>
      <vt:variant>
        <vt:i4>1</vt:i4>
      </vt:variant>
      <vt:variant>
        <vt:lpstr>Títulos de diapositiva</vt:lpstr>
      </vt:variant>
      <vt:variant>
        <vt:i4>10</vt:i4>
      </vt:variant>
    </vt:vector>
  </HeadingPairs>
  <TitlesOfParts>
    <vt:vector size="11" baseType="lpstr">
      <vt:lpstr>Técnico</vt:lpstr>
      <vt:lpstr>Caja fuerte con raspberry pi: PiBox</vt:lpstr>
      <vt:lpstr>Índice</vt:lpstr>
      <vt:lpstr>Introducción</vt:lpstr>
      <vt:lpstr>Descripción del proceso</vt:lpstr>
      <vt:lpstr>Descripción del proceso</vt:lpstr>
      <vt:lpstr>Descripción del proceso</vt:lpstr>
      <vt:lpstr>Descripción del proceso</vt:lpstr>
      <vt:lpstr>Resultados</vt:lpstr>
      <vt:lpstr>Conclusiones</vt:lpstr>
      <vt:lpstr>Muchas gracias a todos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usuario</dc:creator>
  <cp:lastModifiedBy>usuario</cp:lastModifiedBy>
  <cp:revision>27</cp:revision>
  <dcterms:created xsi:type="dcterms:W3CDTF">2017-01-21T14:43:11Z</dcterms:created>
  <dcterms:modified xsi:type="dcterms:W3CDTF">2017-01-21T20:13:58Z</dcterms:modified>
</cp:coreProperties>
</file>