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4"/>
  </p:notesMasterIdLst>
  <p:sldIdLst>
    <p:sldId id="256" r:id="rId2"/>
    <p:sldId id="257" r:id="rId3"/>
    <p:sldId id="275" r:id="rId4"/>
    <p:sldId id="284" r:id="rId5"/>
    <p:sldId id="283" r:id="rId6"/>
    <p:sldId id="276" r:id="rId7"/>
    <p:sldId id="286" r:id="rId8"/>
    <p:sldId id="287" r:id="rId9"/>
    <p:sldId id="285" r:id="rId10"/>
    <p:sldId id="265" r:id="rId11"/>
    <p:sldId id="267" r:id="rId12"/>
    <p:sldId id="288" r:id="rId13"/>
    <p:sldId id="289" r:id="rId14"/>
    <p:sldId id="290" r:id="rId15"/>
    <p:sldId id="291" r:id="rId16"/>
    <p:sldId id="277" r:id="rId17"/>
    <p:sldId id="292" r:id="rId18"/>
    <p:sldId id="293" r:id="rId19"/>
    <p:sldId id="279" r:id="rId20"/>
    <p:sldId id="280" r:id="rId21"/>
    <p:sldId id="281" r:id="rId22"/>
    <p:sldId id="28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199" autoAdjust="0"/>
  </p:normalViewPr>
  <p:slideViewPr>
    <p:cSldViewPr snapToGrid="0">
      <p:cViewPr varScale="1">
        <p:scale>
          <a:sx n="55" d="100"/>
          <a:sy n="55" d="100"/>
        </p:scale>
        <p:origin x="18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D7B85-8A55-4383-B5BD-265C03AD5E67}" type="datetimeFigureOut">
              <a:rPr lang="es-ES" smtClean="0"/>
              <a:t>30/01/2017</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49EFA-1DA5-4174-81CB-CA980ED68250}" type="slidenum">
              <a:rPr lang="es-ES" smtClean="0"/>
              <a:t>‹Nº›</a:t>
            </a:fld>
            <a:endParaRPr lang="es-ES"/>
          </a:p>
        </p:txBody>
      </p:sp>
    </p:spTree>
    <p:extLst>
      <p:ext uri="{BB962C8B-B14F-4D97-AF65-F5344CB8AC3E}">
        <p14:creationId xmlns:p14="http://schemas.microsoft.com/office/powerpoint/2010/main" val="248740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1</a:t>
            </a:fld>
            <a:endParaRPr lang="es-ES"/>
          </a:p>
        </p:txBody>
      </p:sp>
    </p:spTree>
    <p:extLst>
      <p:ext uri="{BB962C8B-B14F-4D97-AF65-F5344CB8AC3E}">
        <p14:creationId xmlns:p14="http://schemas.microsoft.com/office/powerpoint/2010/main" val="377540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a:t>
            </a:r>
            <a:r>
              <a:rPr lang="es-ES" baseline="0" dirty="0"/>
              <a:t> reproductor, hemos usado </a:t>
            </a:r>
            <a:r>
              <a:rPr lang="es-ES" baseline="0" dirty="0" err="1"/>
              <a:t>Music</a:t>
            </a:r>
            <a:r>
              <a:rPr lang="es-ES" baseline="0" dirty="0"/>
              <a:t> Player </a:t>
            </a:r>
            <a:r>
              <a:rPr lang="es-ES" baseline="0" dirty="0" err="1"/>
              <a:t>Daemon</a:t>
            </a:r>
            <a:r>
              <a:rPr lang="es-ES" baseline="0" dirty="0"/>
              <a:t>, que es un servidor. Con el fin de manejar el servidor, se ha usado una librería en Python (</a:t>
            </a:r>
            <a:r>
              <a:rPr lang="es-ES" baseline="0" dirty="0" err="1"/>
              <a:t>mpd</a:t>
            </a:r>
            <a:r>
              <a:rPr lang="es-ES" baseline="0" dirty="0"/>
              <a:t>), que se encarga de pedir el consultar el estado del reproductor, así como el control de reproducción.</a:t>
            </a:r>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10</a:t>
            </a:fld>
            <a:endParaRPr lang="es-ES"/>
          </a:p>
        </p:txBody>
      </p:sp>
    </p:spTree>
    <p:extLst>
      <p:ext uri="{BB962C8B-B14F-4D97-AF65-F5344CB8AC3E}">
        <p14:creationId xmlns:p14="http://schemas.microsoft.com/office/powerpoint/2010/main" val="2688290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es el programa principal.</a:t>
            </a:r>
            <a:r>
              <a:rPr lang="es-ES" baseline="0" dirty="0"/>
              <a:t> Este se encarga del reconocimiento de la persona. </a:t>
            </a:r>
          </a:p>
          <a:p>
            <a:endParaRPr lang="es-ES" baseline="0" dirty="0"/>
          </a:p>
          <a:p>
            <a:r>
              <a:rPr lang="es-ES" baseline="0" dirty="0"/>
              <a:t>Se toman fotos hasta que la cara reconocida sea la misma que las tres fotos anteriores. En este caso, se crea el hilo del reproductor. Una vez este hilo se haya cerrado, se termina el programa.</a:t>
            </a:r>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12</a:t>
            </a:fld>
            <a:endParaRPr lang="es-ES"/>
          </a:p>
        </p:txBody>
      </p:sp>
    </p:spTree>
    <p:extLst>
      <p:ext uri="{BB962C8B-B14F-4D97-AF65-F5344CB8AC3E}">
        <p14:creationId xmlns:p14="http://schemas.microsoft.com/office/powerpoint/2010/main" val="2049595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es el hilo reproductor, que se encarga de</a:t>
            </a:r>
            <a:r>
              <a:rPr lang="es-ES" baseline="0" dirty="0"/>
              <a:t> controlar la reproducción con los botones</a:t>
            </a:r>
            <a:r>
              <a:rPr lang="es-ES" dirty="0"/>
              <a:t>.</a:t>
            </a:r>
            <a:r>
              <a:rPr lang="es-ES" baseline="0" dirty="0"/>
              <a:t> Dentro de este, se crea el hilo encargado de actualizar la pantalla, que cada vez que se cambie el estado del reproductor hará aparecer el nombre de la canción.</a:t>
            </a:r>
          </a:p>
          <a:p>
            <a:endParaRPr lang="es-ES" baseline="0" dirty="0"/>
          </a:p>
          <a:p>
            <a:r>
              <a:rPr lang="es-ES" baseline="0" dirty="0"/>
              <a:t>Como este hilo modifica el estado del reproductor, y el hilo de la pantalla lee el estado de este, se ha usado un </a:t>
            </a:r>
            <a:r>
              <a:rPr lang="es-ES" baseline="0" dirty="0" err="1"/>
              <a:t>mutex</a:t>
            </a:r>
            <a:r>
              <a:rPr lang="es-ES" baseline="0" dirty="0"/>
              <a:t> de forma que no se pueda cambiar el estado mientras se lee.</a:t>
            </a:r>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13</a:t>
            </a:fld>
            <a:endParaRPr lang="es-ES"/>
          </a:p>
        </p:txBody>
      </p:sp>
    </p:spTree>
    <p:extLst>
      <p:ext uri="{BB962C8B-B14F-4D97-AF65-F5344CB8AC3E}">
        <p14:creationId xmlns:p14="http://schemas.microsoft.com/office/powerpoint/2010/main" val="2351157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t>
            </a:r>
            <a:r>
              <a:rPr lang="es-ES" baseline="0" dirty="0"/>
              <a:t>e hilo gestiona la pantalla. En la ejecución espera a que se produzca un cambio en el estado, y en ese caso, se encarga de escribir en pantalla.</a:t>
            </a:r>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14</a:t>
            </a:fld>
            <a:endParaRPr lang="es-ES"/>
          </a:p>
        </p:txBody>
      </p:sp>
    </p:spTree>
    <p:extLst>
      <p:ext uri="{BB962C8B-B14F-4D97-AF65-F5344CB8AC3E}">
        <p14:creationId xmlns:p14="http://schemas.microsoft.com/office/powerpoint/2010/main" val="852088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t>
            </a:r>
            <a:r>
              <a:rPr lang="es-ES" baseline="0" dirty="0"/>
              <a:t>e hilo gestiona la pantalla. En la ejecución espera a que se produzca un cambio en el estado, y en ese caso, se encarga de escribir en pantalla.</a:t>
            </a:r>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15</a:t>
            </a:fld>
            <a:endParaRPr lang="es-ES"/>
          </a:p>
        </p:txBody>
      </p:sp>
    </p:spTree>
    <p:extLst>
      <p:ext uri="{BB962C8B-B14F-4D97-AF65-F5344CB8AC3E}">
        <p14:creationId xmlns:p14="http://schemas.microsoft.com/office/powerpoint/2010/main" val="1564980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16</a:t>
            </a:fld>
            <a:endParaRPr lang="es-ES"/>
          </a:p>
        </p:txBody>
      </p:sp>
    </p:spTree>
    <p:extLst>
      <p:ext uri="{BB962C8B-B14F-4D97-AF65-F5344CB8AC3E}">
        <p14:creationId xmlns:p14="http://schemas.microsoft.com/office/powerpoint/2010/main" val="1458960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17</a:t>
            </a:fld>
            <a:endParaRPr lang="es-ES"/>
          </a:p>
        </p:txBody>
      </p:sp>
    </p:spTree>
    <p:extLst>
      <p:ext uri="{BB962C8B-B14F-4D97-AF65-F5344CB8AC3E}">
        <p14:creationId xmlns:p14="http://schemas.microsoft.com/office/powerpoint/2010/main" val="133967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19</a:t>
            </a:fld>
            <a:endParaRPr lang="es-ES"/>
          </a:p>
        </p:txBody>
      </p:sp>
    </p:spTree>
    <p:extLst>
      <p:ext uri="{BB962C8B-B14F-4D97-AF65-F5344CB8AC3E}">
        <p14:creationId xmlns:p14="http://schemas.microsoft.com/office/powerpoint/2010/main" val="928365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Cada cambio de lugar del dispositivo o cambio de iluminación del propio sitio donde se encuentre requiere realizar una nueva base de datos. Por lo tanto esas bases de datos estarán preparadas según el horario y el puesto de trabajo del empleado.</a:t>
            </a:r>
          </a:p>
          <a:p>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20</a:t>
            </a:fld>
            <a:endParaRPr lang="es-ES"/>
          </a:p>
        </p:txBody>
      </p:sp>
    </p:spTree>
    <p:extLst>
      <p:ext uri="{BB962C8B-B14F-4D97-AF65-F5344CB8AC3E}">
        <p14:creationId xmlns:p14="http://schemas.microsoft.com/office/powerpoint/2010/main" val="2617528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21</a:t>
            </a:fld>
            <a:endParaRPr lang="es-ES"/>
          </a:p>
        </p:txBody>
      </p:sp>
    </p:spTree>
    <p:extLst>
      <p:ext uri="{BB962C8B-B14F-4D97-AF65-F5344CB8AC3E}">
        <p14:creationId xmlns:p14="http://schemas.microsoft.com/office/powerpoint/2010/main" val="554099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2</a:t>
            </a:fld>
            <a:endParaRPr lang="es-ES"/>
          </a:p>
        </p:txBody>
      </p:sp>
    </p:spTree>
    <p:extLst>
      <p:ext uri="{BB962C8B-B14F-4D97-AF65-F5344CB8AC3E}">
        <p14:creationId xmlns:p14="http://schemas.microsoft.com/office/powerpoint/2010/main" val="1629370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22</a:t>
            </a:fld>
            <a:endParaRPr lang="es-ES"/>
          </a:p>
        </p:txBody>
      </p:sp>
    </p:spTree>
    <p:extLst>
      <p:ext uri="{BB962C8B-B14F-4D97-AF65-F5344CB8AC3E}">
        <p14:creationId xmlns:p14="http://schemas.microsoft.com/office/powerpoint/2010/main" val="4065657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3</a:t>
            </a:fld>
            <a:endParaRPr lang="es-ES"/>
          </a:p>
        </p:txBody>
      </p:sp>
    </p:spTree>
    <p:extLst>
      <p:ext uri="{BB962C8B-B14F-4D97-AF65-F5344CB8AC3E}">
        <p14:creationId xmlns:p14="http://schemas.microsoft.com/office/powerpoint/2010/main" val="126673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a:t>
            </a:r>
            <a:r>
              <a:rPr lang="es-ES" baseline="0" dirty="0"/>
              <a:t> problema hemos observado que a muchos operarios en sus puestos de trabajo les gusta tener música. Esto es un problema en la empresa, ya que la búsqueda de música es una pérdida de tiempo. </a:t>
            </a:r>
          </a:p>
          <a:p>
            <a:endParaRPr lang="es-ES" baseline="0" dirty="0"/>
          </a:p>
          <a:p>
            <a:r>
              <a:rPr lang="es-ES" baseline="0" dirty="0"/>
              <a:t>Además en trabajos manuales, los operarios tienen que quitarse los </a:t>
            </a:r>
            <a:r>
              <a:rPr lang="es-ES" baseline="0" dirty="0" err="1"/>
              <a:t>EPI</a:t>
            </a:r>
            <a:r>
              <a:rPr lang="es-ES" baseline="0" dirty="0"/>
              <a:t> para poner las canciones que les gusten. </a:t>
            </a:r>
          </a:p>
          <a:p>
            <a:endParaRPr lang="es-ES" baseline="0" dirty="0"/>
          </a:p>
          <a:p>
            <a:r>
              <a:rPr lang="es-ES" baseline="0" dirty="0"/>
              <a:t>Por otro lado, en un mismo puesto según el turno podría haber distintos operarios con distintos gustos musicales.</a:t>
            </a:r>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4</a:t>
            </a:fld>
            <a:endParaRPr lang="es-ES"/>
          </a:p>
        </p:txBody>
      </p:sp>
    </p:spTree>
    <p:extLst>
      <p:ext uri="{BB962C8B-B14F-4D97-AF65-F5344CB8AC3E}">
        <p14:creationId xmlns:p14="http://schemas.microsoft.com/office/powerpoint/2010/main" val="2660422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lo tanto el objetivo</a:t>
            </a:r>
            <a:r>
              <a:rPr lang="es-ES" baseline="0" dirty="0"/>
              <a:t> de este proyecto es reducir las pérdidas de tiempo, a la vez que aumentamos la motivación de los operarios en su puesto de trabajo. Esto implica un aumento de la productividad</a:t>
            </a:r>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5</a:t>
            </a:fld>
            <a:endParaRPr lang="es-ES"/>
          </a:p>
        </p:txBody>
      </p:sp>
    </p:spTree>
    <p:extLst>
      <p:ext uri="{BB962C8B-B14F-4D97-AF65-F5344CB8AC3E}">
        <p14:creationId xmlns:p14="http://schemas.microsoft.com/office/powerpoint/2010/main" val="2108549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Nuestro</a:t>
            </a:r>
            <a:r>
              <a:rPr lang="es-ES" baseline="0" dirty="0"/>
              <a:t> proyecto consiste en un reproductor de música con reconocimiento facial. Es decir, primero se hace un reconocimiento facial de la persona usando una cámara (</a:t>
            </a:r>
            <a:r>
              <a:rPr lang="es-ES" baseline="0" dirty="0" err="1"/>
              <a:t>PiCamera</a:t>
            </a:r>
            <a:r>
              <a:rPr lang="es-ES" baseline="0" dirty="0"/>
              <a:t>). Una vez reconocida la persona, se reproduce una </a:t>
            </a:r>
            <a:r>
              <a:rPr lang="es-ES" baseline="0" dirty="0" err="1"/>
              <a:t>playlist</a:t>
            </a:r>
            <a:r>
              <a:rPr lang="es-ES" baseline="0" dirty="0"/>
              <a:t> personalizada de radios online o de música (tanto online como local).</a:t>
            </a:r>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6</a:t>
            </a:fld>
            <a:endParaRPr lang="es-ES"/>
          </a:p>
        </p:txBody>
      </p:sp>
    </p:spTree>
    <p:extLst>
      <p:ext uri="{BB962C8B-B14F-4D97-AF65-F5344CB8AC3E}">
        <p14:creationId xmlns:p14="http://schemas.microsoft.com/office/powerpoint/2010/main" val="424028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a:t>
            </a:r>
            <a:r>
              <a:rPr lang="es-ES" baseline="0" dirty="0"/>
              <a:t> solución implementada consiste en un reproductor de música con reconocimiento facial. Es decir, primero se hace un reconocimiento facial de la persona usando una cámara (</a:t>
            </a:r>
            <a:r>
              <a:rPr lang="es-ES" baseline="0" dirty="0" err="1"/>
              <a:t>PiCamera</a:t>
            </a:r>
            <a:r>
              <a:rPr lang="es-ES" baseline="0" dirty="0"/>
              <a:t>). Una vez reconocida la persona, se reproduce una </a:t>
            </a:r>
            <a:r>
              <a:rPr lang="es-ES" baseline="0" dirty="0" err="1"/>
              <a:t>playlist</a:t>
            </a:r>
            <a:r>
              <a:rPr lang="es-ES" baseline="0" dirty="0"/>
              <a:t> personalizada de radios online o de música (tanto online como local).</a:t>
            </a:r>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7</a:t>
            </a:fld>
            <a:endParaRPr lang="es-ES"/>
          </a:p>
        </p:txBody>
      </p:sp>
    </p:spTree>
    <p:extLst>
      <p:ext uri="{BB962C8B-B14F-4D97-AF65-F5344CB8AC3E}">
        <p14:creationId xmlns:p14="http://schemas.microsoft.com/office/powerpoint/2010/main" val="162747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8</a:t>
            </a:fld>
            <a:endParaRPr lang="es-ES"/>
          </a:p>
        </p:txBody>
      </p:sp>
    </p:spTree>
    <p:extLst>
      <p:ext uri="{BB962C8B-B14F-4D97-AF65-F5344CB8AC3E}">
        <p14:creationId xmlns:p14="http://schemas.microsoft.com/office/powerpoint/2010/main" val="1628576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Nuestro programa una base de datos con</a:t>
            </a:r>
            <a:r>
              <a:rPr lang="es-ES" baseline="0" dirty="0"/>
              <a:t> carpetas en las que se encuentran 10 fotos de cada persona.  Cada carpeta es una persona distinta.</a:t>
            </a:r>
          </a:p>
          <a:p>
            <a:endParaRPr lang="es-ES" baseline="0" dirty="0"/>
          </a:p>
          <a:p>
            <a:r>
              <a:rPr lang="es-ES" baseline="0" dirty="0"/>
              <a:t>También se ha realizado un script para tomar las fotos para crear la base de datos de cada persona.</a:t>
            </a:r>
            <a:endParaRPr lang="es-ES" dirty="0"/>
          </a:p>
        </p:txBody>
      </p:sp>
      <p:sp>
        <p:nvSpPr>
          <p:cNvPr id="4" name="Marcador de número de diapositiva 3"/>
          <p:cNvSpPr>
            <a:spLocks noGrp="1"/>
          </p:cNvSpPr>
          <p:nvPr>
            <p:ph type="sldNum" sz="quarter" idx="10"/>
          </p:nvPr>
        </p:nvSpPr>
        <p:spPr/>
        <p:txBody>
          <a:bodyPr/>
          <a:lstStyle/>
          <a:p>
            <a:fld id="{C7049EFA-1DA5-4174-81CB-CA980ED68250}" type="slidenum">
              <a:rPr lang="es-ES" smtClean="0"/>
              <a:t>9</a:t>
            </a:fld>
            <a:endParaRPr lang="es-ES"/>
          </a:p>
        </p:txBody>
      </p:sp>
    </p:spTree>
    <p:extLst>
      <p:ext uri="{BB962C8B-B14F-4D97-AF65-F5344CB8AC3E}">
        <p14:creationId xmlns:p14="http://schemas.microsoft.com/office/powerpoint/2010/main" val="245046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52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56165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7803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‹Nº›</a:t>
            </a:fld>
            <a:endParaRPr lang="en-US" dirty="0"/>
          </a:p>
        </p:txBody>
      </p:sp>
    </p:spTree>
    <p:extLst>
      <p:ext uri="{BB962C8B-B14F-4D97-AF65-F5344CB8AC3E}">
        <p14:creationId xmlns:p14="http://schemas.microsoft.com/office/powerpoint/2010/main" val="236288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6F077B-A50F-4D64-8574-E2D6A98A5553}" type="datetimeFigureOut">
              <a:rPr lang="en-US" smtClean="0"/>
              <a:t>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3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72392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22960" y="2582334"/>
            <a:ext cx="370332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63440" y="2582334"/>
            <a:ext cx="370332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1/30/2017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697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1/30/2017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62276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t>1/30/2017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4940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4271A48-F18A-45B3-BC05-1E27DA3F88AF}" type="datetimeFigureOut">
              <a:rPr lang="en-US" smtClean="0"/>
              <a:t>1/30/2017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03632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65B747F8-9654-4282-85D2-65F41AAE7A75}" type="datetimeFigureOut">
              <a:rPr lang="en-US" smtClean="0"/>
              <a:t>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38077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smtClean="0"/>
              <a:t>1/30/2017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‹Nº›</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6997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4.png"/><Relationship Id="rId10"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30.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2.gif"/><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30000"/>
          </a:blip>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09601" y="824522"/>
            <a:ext cx="7896066" cy="3566160"/>
          </a:xfrm>
        </p:spPr>
        <p:txBody>
          <a:bodyPr>
            <a:normAutofit/>
          </a:bodyPr>
          <a:lstStyle/>
          <a:p>
            <a:pPr algn="ctr"/>
            <a:r>
              <a:rPr lang="es-ES" sz="6700" b="1" i="1" dirty="0">
                <a:effectLst>
                  <a:outerShdw blurRad="38100" dist="38100" dir="2700000" algn="tl">
                    <a:srgbClr val="000000">
                      <a:alpha val="43137"/>
                    </a:srgbClr>
                  </a:outerShdw>
                </a:effectLst>
              </a:rPr>
              <a:t>Proyecto </a:t>
            </a:r>
            <a:r>
              <a:rPr lang="es-ES" sz="6700" b="1" i="1" dirty="0" err="1">
                <a:effectLst>
                  <a:outerShdw blurRad="38100" dist="38100" dir="2700000" algn="tl">
                    <a:srgbClr val="000000">
                      <a:alpha val="43137"/>
                    </a:srgbClr>
                  </a:outerShdw>
                </a:effectLst>
              </a:rPr>
              <a:t>Raspberry</a:t>
            </a:r>
            <a:r>
              <a:rPr lang="es-ES" sz="6700" b="1" i="1" dirty="0">
                <a:effectLst>
                  <a:outerShdw blurRad="38100" dist="38100" dir="2700000" algn="tl">
                    <a:srgbClr val="000000">
                      <a:alpha val="43137"/>
                    </a:srgbClr>
                  </a:outerShdw>
                </a:effectLst>
              </a:rPr>
              <a:t> Pi: </a:t>
            </a:r>
            <a:br>
              <a:rPr lang="es-ES" i="1" dirty="0">
                <a:effectLst>
                  <a:outerShdw blurRad="38100" dist="38100" dir="2700000" algn="tl">
                    <a:srgbClr val="000000">
                      <a:alpha val="43137"/>
                    </a:srgbClr>
                  </a:outerShdw>
                </a:effectLst>
              </a:rPr>
            </a:br>
            <a:r>
              <a:rPr lang="es-ES" sz="5400" i="1" dirty="0">
                <a:effectLst>
                  <a:outerShdw blurRad="38100" dist="38100" dir="2700000" algn="tl">
                    <a:srgbClr val="000000">
                      <a:alpha val="43137"/>
                    </a:srgbClr>
                  </a:outerShdw>
                </a:effectLst>
              </a:rPr>
              <a:t>Reproductor con reconocimiento facial</a:t>
            </a:r>
            <a:endParaRPr lang="es-ES" i="1"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2184474" y="5080005"/>
            <a:ext cx="7543800" cy="1143000"/>
          </a:xfrm>
        </p:spPr>
        <p:txBody>
          <a:bodyPr/>
          <a:lstStyle/>
          <a:p>
            <a:r>
              <a:rPr lang="es-ES" dirty="0"/>
              <a:t>RAMÓN Iglesias bayo </a:t>
            </a:r>
          </a:p>
          <a:p>
            <a:r>
              <a:rPr lang="es-ES" dirty="0"/>
              <a:t>Cecilia González </a:t>
            </a:r>
            <a:r>
              <a:rPr lang="es-ES" dirty="0" err="1"/>
              <a:t>gonzález</a:t>
            </a:r>
            <a:endParaRPr lang="es-ES" dirty="0"/>
          </a:p>
        </p:txBody>
      </p:sp>
      <p:pic>
        <p:nvPicPr>
          <p:cNvPr id="1026" name="Picture 2" descr="Resultado de imagen de raspberry p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52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lstStyle/>
          <a:p>
            <a:r>
              <a:rPr lang="es-ES" dirty="0"/>
              <a:t>Reproductor </a:t>
            </a:r>
          </a:p>
        </p:txBody>
      </p:sp>
      <p:sp>
        <p:nvSpPr>
          <p:cNvPr id="5" name="Marcador de contenido 4"/>
          <p:cNvSpPr>
            <a:spLocks noGrp="1"/>
          </p:cNvSpPr>
          <p:nvPr>
            <p:ph idx="1"/>
          </p:nvPr>
        </p:nvSpPr>
        <p:spPr>
          <a:xfrm>
            <a:off x="822959" y="1845734"/>
            <a:ext cx="6677771" cy="4023360"/>
          </a:xfrm>
        </p:spPr>
        <p:txBody>
          <a:bodyPr>
            <a:normAutofit/>
          </a:bodyPr>
          <a:lstStyle/>
          <a:p>
            <a:pPr>
              <a:lnSpc>
                <a:spcPct val="100000"/>
              </a:lnSpc>
              <a:buFont typeface="Wingdings" panose="05000000000000000000" pitchFamily="2" charset="2"/>
              <a:buChar char="v"/>
            </a:pPr>
            <a:r>
              <a:rPr lang="es-ES" sz="2400" dirty="0"/>
              <a:t>Uso de </a:t>
            </a:r>
            <a:r>
              <a:rPr lang="es-ES" sz="2400" dirty="0" err="1"/>
              <a:t>Music</a:t>
            </a:r>
            <a:r>
              <a:rPr lang="es-ES" sz="2400" dirty="0"/>
              <a:t> Player </a:t>
            </a:r>
            <a:r>
              <a:rPr lang="es-ES" sz="2400" dirty="0" err="1"/>
              <a:t>Daemon</a:t>
            </a:r>
            <a:endParaRPr lang="es-ES" sz="2400" dirty="0"/>
          </a:p>
          <a:p>
            <a:pPr>
              <a:lnSpc>
                <a:spcPct val="100000"/>
              </a:lnSpc>
              <a:buFont typeface="Wingdings" panose="05000000000000000000" pitchFamily="2" charset="2"/>
              <a:buChar char="v"/>
            </a:pPr>
            <a:endParaRPr lang="es-ES" sz="2400" dirty="0"/>
          </a:p>
          <a:p>
            <a:pPr lvl="1">
              <a:lnSpc>
                <a:spcPct val="100000"/>
              </a:lnSpc>
              <a:buFont typeface="Wingdings" panose="05000000000000000000" pitchFamily="2" charset="2"/>
              <a:buChar char="v"/>
            </a:pPr>
            <a:endParaRPr lang="es-ES" sz="2200" dirty="0"/>
          </a:p>
        </p:txBody>
      </p:sp>
      <p:sp>
        <p:nvSpPr>
          <p:cNvPr id="2" name="Rectángulo redondeado 1"/>
          <p:cNvSpPr/>
          <p:nvPr/>
        </p:nvSpPr>
        <p:spPr>
          <a:xfrm>
            <a:off x="4832073" y="2487799"/>
            <a:ext cx="2315486" cy="1332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Servidor</a:t>
            </a:r>
          </a:p>
          <a:p>
            <a:pPr algn="ctr"/>
            <a:r>
              <a:rPr lang="es-ES" dirty="0"/>
              <a:t>(</a:t>
            </a:r>
            <a:r>
              <a:rPr lang="es-ES" dirty="0" err="1"/>
              <a:t>Music</a:t>
            </a:r>
            <a:r>
              <a:rPr lang="es-ES" dirty="0"/>
              <a:t> Player </a:t>
            </a:r>
            <a:r>
              <a:rPr lang="es-ES" dirty="0" err="1"/>
              <a:t>Daemon</a:t>
            </a:r>
            <a:r>
              <a:rPr lang="es-ES" dirty="0"/>
              <a:t>)</a:t>
            </a:r>
          </a:p>
        </p:txBody>
      </p:sp>
      <p:sp>
        <p:nvSpPr>
          <p:cNvPr id="8" name="Rectángulo redondeado 7"/>
          <p:cNvSpPr/>
          <p:nvPr/>
        </p:nvSpPr>
        <p:spPr>
          <a:xfrm>
            <a:off x="1208207" y="2488683"/>
            <a:ext cx="2113721" cy="13321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Cliente</a:t>
            </a:r>
          </a:p>
          <a:p>
            <a:pPr algn="ctr"/>
            <a:r>
              <a:rPr lang="es-ES" dirty="0"/>
              <a:t>Librería en Python</a:t>
            </a:r>
          </a:p>
        </p:txBody>
      </p:sp>
      <p:sp>
        <p:nvSpPr>
          <p:cNvPr id="3" name="Flecha izquierda y derecha 2"/>
          <p:cNvSpPr/>
          <p:nvPr/>
        </p:nvSpPr>
        <p:spPr>
          <a:xfrm>
            <a:off x="3663894" y="2908704"/>
            <a:ext cx="815009" cy="4903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3787600" y="3967358"/>
            <a:ext cx="5090121"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Control de reproducción </a:t>
            </a:r>
          </a:p>
          <a:p>
            <a:pPr marL="285750" indent="-285750">
              <a:buFont typeface="Arial" panose="020B0604020202020204" pitchFamily="34" charset="0"/>
              <a:buChar char="•"/>
            </a:pPr>
            <a:endParaRPr lang="es-ES" dirty="0"/>
          </a:p>
          <a:p>
            <a:endParaRPr lang="es-ES" dirty="0"/>
          </a:p>
          <a:p>
            <a:pPr marL="285750" indent="-285750">
              <a:buFont typeface="Arial" panose="020B0604020202020204" pitchFamily="34" charset="0"/>
              <a:buChar char="•"/>
            </a:pPr>
            <a:r>
              <a:rPr lang="es-ES" dirty="0"/>
              <a:t>Consulta de estado del reproductor</a:t>
            </a:r>
          </a:p>
          <a:p>
            <a:r>
              <a:rPr lang="es-ES" dirty="0"/>
              <a:t> (canción actual, artista, etc.)</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p:txBody>
      </p:sp>
      <p:sp>
        <p:nvSpPr>
          <p:cNvPr id="10" name="Flecha doblada hacia arriba 9"/>
          <p:cNvSpPr/>
          <p:nvPr/>
        </p:nvSpPr>
        <p:spPr>
          <a:xfrm rot="5400000">
            <a:off x="2411736" y="3717410"/>
            <a:ext cx="1040372" cy="1463943"/>
          </a:xfrm>
          <a:prstGeom prst="bentUpArrow">
            <a:avLst>
              <a:gd name="adj1" fmla="val 17859"/>
              <a:gd name="adj2" fmla="val 17797"/>
              <a:gd name="adj3" fmla="val 190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146" name="Picture 2" descr="Resultado de imagen de control de reproducción icon"/>
          <p:cNvPicPr>
            <a:picLocks noChangeAspect="1" noChangeArrowheads="1"/>
          </p:cNvPicPr>
          <p:nvPr/>
        </p:nvPicPr>
        <p:blipFill rotWithShape="1">
          <a:blip r:embed="rId6">
            <a:extLst>
              <a:ext uri="{28A0092B-C50C-407E-A947-70E740481C1C}">
                <a14:useLocalDpi xmlns:a14="http://schemas.microsoft.com/office/drawing/2010/main" val="0"/>
              </a:ext>
            </a:extLst>
          </a:blip>
          <a:srcRect l="12558" r="10042" b="63525"/>
          <a:stretch/>
        </p:blipFill>
        <p:spPr bwMode="auto">
          <a:xfrm>
            <a:off x="6663968" y="4002620"/>
            <a:ext cx="1673524" cy="77128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sultado de imagen de playlist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0730" y="4961019"/>
            <a:ext cx="1204143" cy="120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94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animBg="1"/>
      <p:bldP spid="8" grpId="0" animBg="1"/>
      <p:bldP spid="3" grpId="0" animBg="1"/>
      <p:bldP spid="7"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lstStyle/>
          <a:p>
            <a:r>
              <a:rPr lang="es-ES" dirty="0" err="1"/>
              <a:t>SenseHat</a:t>
            </a:r>
            <a:r>
              <a:rPr lang="es-ES" dirty="0"/>
              <a:t> </a:t>
            </a:r>
          </a:p>
        </p:txBody>
      </p:sp>
      <p:sp>
        <p:nvSpPr>
          <p:cNvPr id="5" name="Marcador de contenido 4"/>
          <p:cNvSpPr>
            <a:spLocks noGrp="1"/>
          </p:cNvSpPr>
          <p:nvPr>
            <p:ph idx="1"/>
          </p:nvPr>
        </p:nvSpPr>
        <p:spPr>
          <a:xfrm>
            <a:off x="822960" y="2128577"/>
            <a:ext cx="7303123" cy="4023360"/>
          </a:xfrm>
        </p:spPr>
        <p:txBody>
          <a:bodyPr>
            <a:normAutofit/>
          </a:bodyPr>
          <a:lstStyle/>
          <a:p>
            <a:pPr>
              <a:lnSpc>
                <a:spcPct val="100000"/>
              </a:lnSpc>
              <a:buFont typeface="Wingdings" panose="05000000000000000000" pitchFamily="2" charset="2"/>
              <a:buChar char="v"/>
            </a:pPr>
            <a:r>
              <a:rPr lang="es-ES" sz="2400" dirty="0"/>
              <a:t>Uso del Joystick para control de reproducción y salida de programa</a:t>
            </a:r>
          </a:p>
          <a:p>
            <a:pPr>
              <a:lnSpc>
                <a:spcPct val="100000"/>
              </a:lnSpc>
              <a:buFont typeface="Wingdings" panose="05000000000000000000" pitchFamily="2" charset="2"/>
              <a:buChar char="v"/>
            </a:pPr>
            <a:endParaRPr lang="es-ES" sz="2400" dirty="0"/>
          </a:p>
          <a:p>
            <a:pPr lvl="1">
              <a:lnSpc>
                <a:spcPct val="100000"/>
              </a:lnSpc>
              <a:buFont typeface="Wingdings" panose="05000000000000000000" pitchFamily="2" charset="2"/>
              <a:buChar char="v"/>
            </a:pPr>
            <a:endParaRPr lang="es-ES" sz="2200" dirty="0"/>
          </a:p>
        </p:txBody>
      </p:sp>
      <p:pic>
        <p:nvPicPr>
          <p:cNvPr id="6" name="Imagen 5"/>
          <p:cNvPicPr>
            <a:picLocks noChangeAspect="1"/>
          </p:cNvPicPr>
          <p:nvPr/>
        </p:nvPicPr>
        <p:blipFill rotWithShape="1">
          <a:blip r:embed="rId5">
            <a:extLst>
              <a:ext uri="{BEBA8EAE-BF5A-486C-A8C5-ECC9F3942E4B}">
                <a14:imgProps xmlns:a14="http://schemas.microsoft.com/office/drawing/2010/main">
                  <a14:imgLayer r:embed="rId6">
                    <a14:imgEffect>
                      <a14:backgroundRemoval t="21944" b="88056" l="30625" r="78594">
                        <a14:foregroundMark x1="70156" y1="30278" x2="70156" y2="30278"/>
                        <a14:foregroundMark x1="75156" y1="28333" x2="75156" y2="28333"/>
                        <a14:foregroundMark x1="76875" y1="28333" x2="76875" y2="28333"/>
                        <a14:foregroundMark x1="76406" y1="34444" x2="76406" y2="34444"/>
                        <a14:foregroundMark x1="76406" y1="50278" x2="76406" y2="50278"/>
                        <a14:foregroundMark x1="77031" y1="46111" x2="77031" y2="46111"/>
                        <a14:foregroundMark x1="77344" y1="42222" x2="77344" y2="42222"/>
                      </a14:backgroundRemoval>
                    </a14:imgEffect>
                  </a14:imgLayer>
                </a14:imgProps>
              </a:ext>
            </a:extLst>
          </a:blip>
          <a:srcRect l="28478" t="20338" r="19131" b="10869"/>
          <a:stretch/>
        </p:blipFill>
        <p:spPr>
          <a:xfrm>
            <a:off x="4766021" y="2972611"/>
            <a:ext cx="3193773" cy="2358887"/>
          </a:xfrm>
          <a:prstGeom prst="rect">
            <a:avLst/>
          </a:prstGeom>
        </p:spPr>
      </p:pic>
      <p:sp>
        <p:nvSpPr>
          <p:cNvPr id="14" name="Rectángulo 13"/>
          <p:cNvSpPr/>
          <p:nvPr/>
        </p:nvSpPr>
        <p:spPr>
          <a:xfrm>
            <a:off x="6043522" y="5298372"/>
            <a:ext cx="1209675" cy="300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Stop</a:t>
            </a:r>
          </a:p>
        </p:txBody>
      </p:sp>
      <p:sp>
        <p:nvSpPr>
          <p:cNvPr id="15" name="Rectángulo 14"/>
          <p:cNvSpPr/>
          <p:nvPr/>
        </p:nvSpPr>
        <p:spPr>
          <a:xfrm>
            <a:off x="7826019" y="4482298"/>
            <a:ext cx="690717" cy="300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Next</a:t>
            </a:r>
            <a:endParaRPr lang="es-ES" dirty="0"/>
          </a:p>
        </p:txBody>
      </p:sp>
      <p:sp>
        <p:nvSpPr>
          <p:cNvPr id="11" name="Elipse 10"/>
          <p:cNvSpPr/>
          <p:nvPr/>
        </p:nvSpPr>
        <p:spPr>
          <a:xfrm>
            <a:off x="4977605" y="3411309"/>
            <a:ext cx="1385303" cy="1197512"/>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p:cNvSpPr/>
          <p:nvPr/>
        </p:nvSpPr>
        <p:spPr>
          <a:xfrm>
            <a:off x="4659543" y="4477324"/>
            <a:ext cx="977509" cy="300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Previous</a:t>
            </a:r>
            <a:endParaRPr lang="es-ES" dirty="0"/>
          </a:p>
        </p:txBody>
      </p:sp>
      <p:sp>
        <p:nvSpPr>
          <p:cNvPr id="9" name="Rectángulo 8"/>
          <p:cNvSpPr/>
          <p:nvPr/>
        </p:nvSpPr>
        <p:spPr>
          <a:xfrm>
            <a:off x="6091118" y="3835242"/>
            <a:ext cx="1209675" cy="300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Pause/Play</a:t>
            </a:r>
          </a:p>
        </p:txBody>
      </p:sp>
      <p:sp>
        <p:nvSpPr>
          <p:cNvPr id="12" name="Flecha a la derecha con bandas 11"/>
          <p:cNvSpPr/>
          <p:nvPr/>
        </p:nvSpPr>
        <p:spPr>
          <a:xfrm rot="10800000">
            <a:off x="3429761" y="3543232"/>
            <a:ext cx="1454211" cy="1002400"/>
          </a:xfrm>
          <a:prstGeom prst="stripedRightArrow">
            <a:avLst/>
          </a:prstGeom>
          <a:solidFill>
            <a:srgbClr val="539200">
              <a:alpha val="3411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CuadroTexto 12"/>
          <p:cNvSpPr txBox="1"/>
          <p:nvPr/>
        </p:nvSpPr>
        <p:spPr>
          <a:xfrm>
            <a:off x="1178990" y="3721266"/>
            <a:ext cx="213130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dirty="0"/>
              <a:t>Muestra nombre de la canción o la radio</a:t>
            </a:r>
          </a:p>
        </p:txBody>
      </p:sp>
    </p:spTree>
    <p:extLst>
      <p:ext uri="{BB962C8B-B14F-4D97-AF65-F5344CB8AC3E}">
        <p14:creationId xmlns:p14="http://schemas.microsoft.com/office/powerpoint/2010/main" val="26378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4" grpId="0" animBg="1"/>
      <p:bldP spid="15" grpId="0" animBg="1"/>
      <p:bldP spid="11" grpId="0" animBg="1"/>
      <p:bldP spid="16" grpId="0" animBg="1"/>
      <p:bldP spid="9"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4"/>
          <p:cNvSpPr>
            <a:spLocks noGrp="1"/>
          </p:cNvSpPr>
          <p:nvPr>
            <p:ph type="title"/>
          </p:nvPr>
        </p:nvSpPr>
        <p:spPr/>
        <p:txBody>
          <a:bodyPr/>
          <a:lstStyle/>
          <a:p>
            <a:r>
              <a:rPr lang="es-ES" dirty="0"/>
              <a:t>Estructura de programación</a:t>
            </a:r>
          </a:p>
        </p:txBody>
      </p:sp>
      <p:sp>
        <p:nvSpPr>
          <p:cNvPr id="11" name="Rectángulo 10"/>
          <p:cNvSpPr/>
          <p:nvPr/>
        </p:nvSpPr>
        <p:spPr>
          <a:xfrm>
            <a:off x="259640" y="2128577"/>
            <a:ext cx="1932017" cy="701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Reconocimiento facial </a:t>
            </a:r>
          </a:p>
        </p:txBody>
      </p:sp>
      <p:sp>
        <p:nvSpPr>
          <p:cNvPr id="12" name="Rectángulo 11"/>
          <p:cNvSpPr/>
          <p:nvPr/>
        </p:nvSpPr>
        <p:spPr>
          <a:xfrm>
            <a:off x="489682" y="3145293"/>
            <a:ext cx="1932017" cy="701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Hilo reproductor</a:t>
            </a:r>
          </a:p>
        </p:txBody>
      </p:sp>
      <p:sp>
        <p:nvSpPr>
          <p:cNvPr id="13" name="Rectángulo 12"/>
          <p:cNvSpPr/>
          <p:nvPr/>
        </p:nvSpPr>
        <p:spPr>
          <a:xfrm>
            <a:off x="775063" y="4148140"/>
            <a:ext cx="1932017" cy="701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Hilo pantalla</a:t>
            </a:r>
          </a:p>
        </p:txBody>
      </p:sp>
      <p:cxnSp>
        <p:nvCxnSpPr>
          <p:cNvPr id="9" name="Conector angular 8"/>
          <p:cNvCxnSpPr>
            <a:endCxn id="12" idx="1"/>
          </p:cNvCxnSpPr>
          <p:nvPr/>
        </p:nvCxnSpPr>
        <p:spPr>
          <a:xfrm rot="16200000" flipH="1">
            <a:off x="41730" y="3048196"/>
            <a:ext cx="665862" cy="2300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p:cNvCxnSpPr>
            <a:endCxn id="13" idx="1"/>
          </p:cNvCxnSpPr>
          <p:nvPr/>
        </p:nvCxnSpPr>
        <p:spPr>
          <a:xfrm rot="16200000" flipH="1">
            <a:off x="318573" y="4042504"/>
            <a:ext cx="651993" cy="2609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Imagen 16"/>
          <p:cNvPicPr>
            <a:picLocks noChangeAspect="1"/>
          </p:cNvPicPr>
          <p:nvPr/>
        </p:nvPicPr>
        <p:blipFill>
          <a:blip r:embed="rId6"/>
          <a:stretch>
            <a:fillRect/>
          </a:stretch>
        </p:blipFill>
        <p:spPr>
          <a:xfrm flipH="1">
            <a:off x="3339671" y="1884079"/>
            <a:ext cx="1795054" cy="1795054"/>
          </a:xfrm>
          <a:prstGeom prst="rect">
            <a:avLst/>
          </a:prstGeom>
        </p:spPr>
      </p:pic>
      <p:pic>
        <p:nvPicPr>
          <p:cNvPr id="18" name="Imagen 17"/>
          <p:cNvPicPr>
            <a:picLocks noChangeAspect="1"/>
          </p:cNvPicPr>
          <p:nvPr/>
        </p:nvPicPr>
        <p:blipFill rotWithShape="1">
          <a:blip r:embed="rId7"/>
          <a:srcRect l="6929" t="31969" r="72636" b="12599"/>
          <a:stretch/>
        </p:blipFill>
        <p:spPr>
          <a:xfrm>
            <a:off x="5879765" y="1820140"/>
            <a:ext cx="1334520" cy="1800187"/>
          </a:xfrm>
          <a:prstGeom prst="rect">
            <a:avLst/>
          </a:prstGeom>
        </p:spPr>
      </p:pic>
      <p:sp>
        <p:nvSpPr>
          <p:cNvPr id="19" name="Igual que 18"/>
          <p:cNvSpPr/>
          <p:nvPr/>
        </p:nvSpPr>
        <p:spPr>
          <a:xfrm>
            <a:off x="4641075" y="4102341"/>
            <a:ext cx="407184" cy="34759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0" name="Flecha derecha 19"/>
          <p:cNvSpPr/>
          <p:nvPr/>
        </p:nvSpPr>
        <p:spPr>
          <a:xfrm>
            <a:off x="5262313" y="2128577"/>
            <a:ext cx="489864" cy="902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3" name="Grupo 22"/>
          <p:cNvGrpSpPr/>
          <p:nvPr/>
        </p:nvGrpSpPr>
        <p:grpSpPr>
          <a:xfrm>
            <a:off x="3534729" y="3847001"/>
            <a:ext cx="1113246" cy="1205876"/>
            <a:chOff x="3749040" y="4572001"/>
            <a:chExt cx="1113246" cy="1205876"/>
          </a:xfrm>
        </p:grpSpPr>
        <p:sp>
          <p:nvSpPr>
            <p:cNvPr id="21" name="Rectángulo 20"/>
            <p:cNvSpPr/>
            <p:nvPr/>
          </p:nvSpPr>
          <p:spPr>
            <a:xfrm>
              <a:off x="3749040" y="4572001"/>
              <a:ext cx="1113246" cy="12058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p:cNvSpPr/>
            <p:nvPr/>
          </p:nvSpPr>
          <p:spPr>
            <a:xfrm>
              <a:off x="3853543" y="4651395"/>
              <a:ext cx="906833" cy="819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6" name="Imagen 25"/>
          <p:cNvPicPr>
            <a:picLocks noChangeAspect="1"/>
          </p:cNvPicPr>
          <p:nvPr/>
        </p:nvPicPr>
        <p:blipFill rotWithShape="1">
          <a:blip r:embed="rId7"/>
          <a:srcRect l="10679" t="34401" r="76499" b="40755"/>
          <a:stretch/>
        </p:blipFill>
        <p:spPr>
          <a:xfrm>
            <a:off x="3665906" y="3939355"/>
            <a:ext cx="837309" cy="806806"/>
          </a:xfrm>
          <a:prstGeom prst="rect">
            <a:avLst/>
          </a:prstGeom>
        </p:spPr>
      </p:pic>
      <p:grpSp>
        <p:nvGrpSpPr>
          <p:cNvPr id="29" name="Grupo 28"/>
          <p:cNvGrpSpPr/>
          <p:nvPr/>
        </p:nvGrpSpPr>
        <p:grpSpPr>
          <a:xfrm>
            <a:off x="5104246" y="3847001"/>
            <a:ext cx="1113246" cy="1205876"/>
            <a:chOff x="3749040" y="4572001"/>
            <a:chExt cx="1113246" cy="1205876"/>
          </a:xfrm>
        </p:grpSpPr>
        <p:sp>
          <p:nvSpPr>
            <p:cNvPr id="30" name="Rectángulo 29"/>
            <p:cNvSpPr/>
            <p:nvPr/>
          </p:nvSpPr>
          <p:spPr>
            <a:xfrm>
              <a:off x="3749040" y="4572001"/>
              <a:ext cx="1113246" cy="12058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p:cNvSpPr/>
            <p:nvPr/>
          </p:nvSpPr>
          <p:spPr>
            <a:xfrm>
              <a:off x="3853543" y="4651395"/>
              <a:ext cx="906833" cy="819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33" name="Grupo 32"/>
          <p:cNvGrpSpPr/>
          <p:nvPr/>
        </p:nvGrpSpPr>
        <p:grpSpPr>
          <a:xfrm>
            <a:off x="6673763" y="3849356"/>
            <a:ext cx="1113246" cy="1205876"/>
            <a:chOff x="3749040" y="4572001"/>
            <a:chExt cx="1113246" cy="1205876"/>
          </a:xfrm>
        </p:grpSpPr>
        <p:sp>
          <p:nvSpPr>
            <p:cNvPr id="34" name="Rectángulo 33"/>
            <p:cNvSpPr/>
            <p:nvPr/>
          </p:nvSpPr>
          <p:spPr>
            <a:xfrm>
              <a:off x="3749040" y="4572001"/>
              <a:ext cx="1113246" cy="12058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34"/>
            <p:cNvSpPr/>
            <p:nvPr/>
          </p:nvSpPr>
          <p:spPr>
            <a:xfrm>
              <a:off x="3853543" y="4651395"/>
              <a:ext cx="906833" cy="819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6" name="Imagen 35"/>
          <p:cNvPicPr>
            <a:picLocks noChangeAspect="1"/>
          </p:cNvPicPr>
          <p:nvPr/>
        </p:nvPicPr>
        <p:blipFill rotWithShape="1">
          <a:blip r:embed="rId7"/>
          <a:srcRect l="10679" t="32066" r="76499" b="40755"/>
          <a:stretch/>
        </p:blipFill>
        <p:spPr>
          <a:xfrm>
            <a:off x="5328368" y="4031791"/>
            <a:ext cx="665001" cy="700997"/>
          </a:xfrm>
          <a:prstGeom prst="rect">
            <a:avLst/>
          </a:prstGeom>
        </p:spPr>
      </p:pic>
      <p:sp>
        <p:nvSpPr>
          <p:cNvPr id="37" name="Igual que 36"/>
          <p:cNvSpPr/>
          <p:nvPr/>
        </p:nvSpPr>
        <p:spPr>
          <a:xfrm>
            <a:off x="6235201" y="4102341"/>
            <a:ext cx="407184" cy="34759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32" name="Imagen 31"/>
          <p:cNvPicPr>
            <a:picLocks noChangeAspect="1"/>
          </p:cNvPicPr>
          <p:nvPr/>
        </p:nvPicPr>
        <p:blipFill rotWithShape="1">
          <a:blip r:embed="rId7"/>
          <a:srcRect l="10679" t="34401" r="76499" b="44049"/>
          <a:stretch/>
        </p:blipFill>
        <p:spPr>
          <a:xfrm>
            <a:off x="6811731" y="4026991"/>
            <a:ext cx="837309" cy="699838"/>
          </a:xfrm>
          <a:prstGeom prst="rect">
            <a:avLst/>
          </a:prstGeom>
        </p:spPr>
      </p:pic>
      <p:sp>
        <p:nvSpPr>
          <p:cNvPr id="24" name="CuadroTexto 23"/>
          <p:cNvSpPr txBox="1"/>
          <p:nvPr/>
        </p:nvSpPr>
        <p:spPr>
          <a:xfrm>
            <a:off x="3639232" y="5092690"/>
            <a:ext cx="863983" cy="276999"/>
          </a:xfrm>
          <a:prstGeom prst="rect">
            <a:avLst/>
          </a:prstGeom>
          <a:noFill/>
        </p:spPr>
        <p:txBody>
          <a:bodyPr wrap="square" rtlCol="0">
            <a:spAutoFit/>
          </a:bodyPr>
          <a:lstStyle/>
          <a:p>
            <a:r>
              <a:rPr lang="es-ES" sz="1200" dirty="0"/>
              <a:t>Operario 1</a:t>
            </a:r>
          </a:p>
        </p:txBody>
      </p:sp>
      <p:sp>
        <p:nvSpPr>
          <p:cNvPr id="44" name="CuadroTexto 43"/>
          <p:cNvSpPr txBox="1"/>
          <p:nvPr/>
        </p:nvSpPr>
        <p:spPr>
          <a:xfrm>
            <a:off x="5228878" y="5067735"/>
            <a:ext cx="863983" cy="276999"/>
          </a:xfrm>
          <a:prstGeom prst="rect">
            <a:avLst/>
          </a:prstGeom>
          <a:noFill/>
        </p:spPr>
        <p:txBody>
          <a:bodyPr wrap="square" rtlCol="0">
            <a:spAutoFit/>
          </a:bodyPr>
          <a:lstStyle/>
          <a:p>
            <a:r>
              <a:rPr lang="es-ES" sz="1200" dirty="0"/>
              <a:t>Operario 1</a:t>
            </a:r>
          </a:p>
        </p:txBody>
      </p:sp>
      <p:sp>
        <p:nvSpPr>
          <p:cNvPr id="45" name="CuadroTexto 44"/>
          <p:cNvSpPr txBox="1"/>
          <p:nvPr/>
        </p:nvSpPr>
        <p:spPr>
          <a:xfrm>
            <a:off x="6821116" y="5048674"/>
            <a:ext cx="863983" cy="276999"/>
          </a:xfrm>
          <a:prstGeom prst="rect">
            <a:avLst/>
          </a:prstGeom>
          <a:noFill/>
        </p:spPr>
        <p:txBody>
          <a:bodyPr wrap="square" rtlCol="0">
            <a:spAutoFit/>
          </a:bodyPr>
          <a:lstStyle/>
          <a:p>
            <a:r>
              <a:rPr lang="es-ES" sz="1200" dirty="0"/>
              <a:t>Operario 1</a:t>
            </a:r>
          </a:p>
        </p:txBody>
      </p:sp>
      <p:sp>
        <p:nvSpPr>
          <p:cNvPr id="27" name="Flecha curvada hacia la izquierda 26"/>
          <p:cNvSpPr/>
          <p:nvPr/>
        </p:nvSpPr>
        <p:spPr>
          <a:xfrm>
            <a:off x="7934047" y="4276140"/>
            <a:ext cx="955953" cy="17817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7" name="Rectángulo 46"/>
          <p:cNvSpPr/>
          <p:nvPr/>
        </p:nvSpPr>
        <p:spPr>
          <a:xfrm>
            <a:off x="3148000" y="5476085"/>
            <a:ext cx="4370400" cy="701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Creación hilo reproductor</a:t>
            </a:r>
          </a:p>
        </p:txBody>
      </p:sp>
    </p:spTree>
    <p:extLst>
      <p:ext uri="{BB962C8B-B14F-4D97-AF65-F5344CB8AC3E}">
        <p14:creationId xmlns:p14="http://schemas.microsoft.com/office/powerpoint/2010/main" val="373063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0-#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0-#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0-#ppt_w/2"/>
                                          </p:val>
                                        </p:tav>
                                        <p:tav tm="100000">
                                          <p:val>
                                            <p:strVal val="#ppt_x"/>
                                          </p:val>
                                        </p:tav>
                                      </p:tavLst>
                                    </p:anim>
                                    <p:anim calcmode="lin" valueType="num">
                                      <p:cBhvr additive="base">
                                        <p:cTn id="30" dur="500" fill="hold"/>
                                        <p:tgtEl>
                                          <p:spTgt spid="33"/>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0-#ppt_w/2"/>
                                          </p:val>
                                        </p:tav>
                                        <p:tav tm="100000">
                                          <p:val>
                                            <p:strVal val="#ppt_x"/>
                                          </p:val>
                                        </p:tav>
                                      </p:tavLst>
                                    </p:anim>
                                    <p:anim calcmode="lin" valueType="num">
                                      <p:cBhvr additive="base">
                                        <p:cTn id="34" dur="500" fill="hold"/>
                                        <p:tgtEl>
                                          <p:spTgt spid="36"/>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0-#ppt_w/2"/>
                                          </p:val>
                                        </p:tav>
                                        <p:tav tm="100000">
                                          <p:val>
                                            <p:strVal val="#ppt_x"/>
                                          </p:val>
                                        </p:tav>
                                      </p:tavLst>
                                    </p:anim>
                                    <p:anim calcmode="lin" valueType="num">
                                      <p:cBhvr additive="base">
                                        <p:cTn id="38" dur="500" fill="hold"/>
                                        <p:tgtEl>
                                          <p:spTgt spid="37"/>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0-#ppt_w/2"/>
                                          </p:val>
                                        </p:tav>
                                        <p:tav tm="100000">
                                          <p:val>
                                            <p:strVal val="#ppt_x"/>
                                          </p:val>
                                        </p:tav>
                                      </p:tavLst>
                                    </p:anim>
                                    <p:anim calcmode="lin" valueType="num">
                                      <p:cBhvr additive="base">
                                        <p:cTn id="42" dur="500" fill="hold"/>
                                        <p:tgtEl>
                                          <p:spTgt spid="32"/>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0-#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fill="hold"/>
                                        <p:tgtEl>
                                          <p:spTgt spid="44"/>
                                        </p:tgtEl>
                                        <p:attrNameLst>
                                          <p:attrName>ppt_x</p:attrName>
                                        </p:attrNameLst>
                                      </p:cBhvr>
                                      <p:tavLst>
                                        <p:tav tm="0">
                                          <p:val>
                                            <p:strVal val="0-#ppt_w/2"/>
                                          </p:val>
                                        </p:tav>
                                        <p:tav tm="100000">
                                          <p:val>
                                            <p:strVal val="#ppt_x"/>
                                          </p:val>
                                        </p:tav>
                                      </p:tavLst>
                                    </p:anim>
                                    <p:anim calcmode="lin" valueType="num">
                                      <p:cBhvr additive="base">
                                        <p:cTn id="50" dur="500" fill="hold"/>
                                        <p:tgtEl>
                                          <p:spTgt spid="44"/>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additive="base">
                                        <p:cTn id="53" dur="500" fill="hold"/>
                                        <p:tgtEl>
                                          <p:spTgt spid="45"/>
                                        </p:tgtEl>
                                        <p:attrNameLst>
                                          <p:attrName>ppt_x</p:attrName>
                                        </p:attrNameLst>
                                      </p:cBhvr>
                                      <p:tavLst>
                                        <p:tav tm="0">
                                          <p:val>
                                            <p:strVal val="0-#ppt_w/2"/>
                                          </p:val>
                                        </p:tav>
                                        <p:tav tm="100000">
                                          <p:val>
                                            <p:strVal val="#ppt_x"/>
                                          </p:val>
                                        </p:tav>
                                      </p:tavLst>
                                    </p:anim>
                                    <p:anim calcmode="lin" valueType="num">
                                      <p:cBhvr additive="base">
                                        <p:cTn id="54"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up)">
                                      <p:cBhvr>
                                        <p:cTn id="59" dur="500"/>
                                        <p:tgtEl>
                                          <p:spTgt spid="27"/>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up)">
                                      <p:cBhvr>
                                        <p:cTn id="6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37" grpId="0" animBg="1"/>
      <p:bldP spid="24" grpId="0"/>
      <p:bldP spid="44" grpId="0"/>
      <p:bldP spid="45" grpId="0"/>
      <p:bldP spid="27"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4"/>
          <p:cNvSpPr>
            <a:spLocks noGrp="1"/>
          </p:cNvSpPr>
          <p:nvPr>
            <p:ph type="title"/>
          </p:nvPr>
        </p:nvSpPr>
        <p:spPr/>
        <p:txBody>
          <a:bodyPr/>
          <a:lstStyle/>
          <a:p>
            <a:r>
              <a:rPr lang="es-ES" dirty="0"/>
              <a:t>Estructura de programación</a:t>
            </a:r>
          </a:p>
        </p:txBody>
      </p:sp>
      <p:sp>
        <p:nvSpPr>
          <p:cNvPr id="11" name="Rectángulo 10"/>
          <p:cNvSpPr/>
          <p:nvPr/>
        </p:nvSpPr>
        <p:spPr>
          <a:xfrm>
            <a:off x="259640" y="2128577"/>
            <a:ext cx="1932017" cy="701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Reconocimiento facial </a:t>
            </a:r>
          </a:p>
        </p:txBody>
      </p:sp>
      <p:sp>
        <p:nvSpPr>
          <p:cNvPr id="12" name="Rectángulo 11"/>
          <p:cNvSpPr/>
          <p:nvPr/>
        </p:nvSpPr>
        <p:spPr>
          <a:xfrm>
            <a:off x="489682" y="3145293"/>
            <a:ext cx="1932017" cy="701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Hilo reproductor</a:t>
            </a:r>
          </a:p>
        </p:txBody>
      </p:sp>
      <p:sp>
        <p:nvSpPr>
          <p:cNvPr id="13" name="Rectángulo 12"/>
          <p:cNvSpPr/>
          <p:nvPr/>
        </p:nvSpPr>
        <p:spPr>
          <a:xfrm>
            <a:off x="775063" y="4148140"/>
            <a:ext cx="1932017" cy="701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Hilo pantalla</a:t>
            </a:r>
          </a:p>
        </p:txBody>
      </p:sp>
      <p:cxnSp>
        <p:nvCxnSpPr>
          <p:cNvPr id="9" name="Conector angular 8"/>
          <p:cNvCxnSpPr>
            <a:endCxn id="12" idx="1"/>
          </p:cNvCxnSpPr>
          <p:nvPr/>
        </p:nvCxnSpPr>
        <p:spPr>
          <a:xfrm rot="16200000" flipH="1">
            <a:off x="41730" y="3048196"/>
            <a:ext cx="665862" cy="2300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p:cNvCxnSpPr>
            <a:endCxn id="13" idx="1"/>
          </p:cNvCxnSpPr>
          <p:nvPr/>
        </p:nvCxnSpPr>
        <p:spPr>
          <a:xfrm rot="16200000" flipH="1">
            <a:off x="318573" y="4042504"/>
            <a:ext cx="651993" cy="2609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ángulo 46"/>
          <p:cNvSpPr/>
          <p:nvPr/>
        </p:nvSpPr>
        <p:spPr>
          <a:xfrm>
            <a:off x="4306074" y="2171091"/>
            <a:ext cx="2577041" cy="73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Creación hilo pantalla</a:t>
            </a:r>
          </a:p>
        </p:txBody>
      </p:sp>
      <p:pic>
        <p:nvPicPr>
          <p:cNvPr id="3" name="Imagen 2"/>
          <p:cNvPicPr>
            <a:picLocks noChangeAspect="1"/>
          </p:cNvPicPr>
          <p:nvPr/>
        </p:nvPicPr>
        <p:blipFill>
          <a:blip r:embed="rId6"/>
          <a:stretch>
            <a:fillRect/>
          </a:stretch>
        </p:blipFill>
        <p:spPr>
          <a:xfrm flipH="1">
            <a:off x="4306074" y="3600221"/>
            <a:ext cx="2329602" cy="1213416"/>
          </a:xfrm>
          <a:prstGeom prst="rect">
            <a:avLst/>
          </a:prstGeom>
        </p:spPr>
      </p:pic>
      <p:pic>
        <p:nvPicPr>
          <p:cNvPr id="6" name="Imagen 5"/>
          <p:cNvPicPr>
            <a:picLocks noChangeAspect="1"/>
          </p:cNvPicPr>
          <p:nvPr/>
        </p:nvPicPr>
        <p:blipFill>
          <a:blip r:embed="rId7"/>
          <a:stretch>
            <a:fillRect/>
          </a:stretch>
        </p:blipFill>
        <p:spPr>
          <a:xfrm flipH="1">
            <a:off x="6685151" y="3145293"/>
            <a:ext cx="1666497" cy="1708159"/>
          </a:xfrm>
          <a:prstGeom prst="rect">
            <a:avLst/>
          </a:prstGeom>
        </p:spPr>
      </p:pic>
      <p:cxnSp>
        <p:nvCxnSpPr>
          <p:cNvPr id="8" name="Conector recto de flecha 7"/>
          <p:cNvCxnSpPr/>
          <p:nvPr/>
        </p:nvCxnSpPr>
        <p:spPr>
          <a:xfrm flipH="1">
            <a:off x="6685151" y="3999372"/>
            <a:ext cx="197964" cy="15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flipH="1">
            <a:off x="6837551" y="4151772"/>
            <a:ext cx="197964" cy="15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p:cNvCxnSpPr/>
          <p:nvPr/>
        </p:nvCxnSpPr>
        <p:spPr>
          <a:xfrm flipH="1">
            <a:off x="6734626" y="4109545"/>
            <a:ext cx="197964" cy="15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echa derecha 9"/>
          <p:cNvSpPr/>
          <p:nvPr/>
        </p:nvSpPr>
        <p:spPr>
          <a:xfrm>
            <a:off x="3544122" y="3678817"/>
            <a:ext cx="368300" cy="938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Flecha derecha 47"/>
          <p:cNvSpPr/>
          <p:nvPr/>
        </p:nvSpPr>
        <p:spPr>
          <a:xfrm>
            <a:off x="3544122" y="2060032"/>
            <a:ext cx="368300" cy="938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Elipse 3"/>
          <p:cNvSpPr/>
          <p:nvPr/>
        </p:nvSpPr>
        <p:spPr>
          <a:xfrm>
            <a:off x="5884735" y="3981334"/>
            <a:ext cx="825153" cy="797087"/>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p:cNvPicPr>
            <a:picLocks noChangeAspect="1"/>
          </p:cNvPicPr>
          <p:nvPr/>
        </p:nvPicPr>
        <p:blipFill>
          <a:blip r:embed="rId8"/>
          <a:stretch>
            <a:fillRect/>
          </a:stretch>
        </p:blipFill>
        <p:spPr>
          <a:xfrm>
            <a:off x="7841132" y="2998676"/>
            <a:ext cx="846546" cy="816973"/>
          </a:xfrm>
          <a:prstGeom prst="rect">
            <a:avLst/>
          </a:prstGeom>
        </p:spPr>
      </p:pic>
      <p:sp>
        <p:nvSpPr>
          <p:cNvPr id="15" name="Flecha curvada hacia la izquierda 14"/>
          <p:cNvSpPr/>
          <p:nvPr/>
        </p:nvSpPr>
        <p:spPr>
          <a:xfrm>
            <a:off x="8077200" y="4617462"/>
            <a:ext cx="863600" cy="145313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9" name="Rectángulo 48"/>
          <p:cNvSpPr/>
          <p:nvPr/>
        </p:nvSpPr>
        <p:spPr>
          <a:xfrm>
            <a:off x="3147999" y="5281645"/>
            <a:ext cx="4370400" cy="7017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2400" b="1" dirty="0">
                <a:ln w="22225">
                  <a:solidFill>
                    <a:schemeClr val="accent2"/>
                  </a:solidFill>
                  <a:prstDash val="solid"/>
                </a:ln>
                <a:solidFill>
                  <a:schemeClr val="accent2">
                    <a:lumMod val="40000"/>
                    <a:lumOff val="60000"/>
                  </a:schemeClr>
                </a:solidFill>
              </a:rPr>
              <a:t>Establecer conexión con </a:t>
            </a:r>
            <a:r>
              <a:rPr lang="es-ES" sz="2400" b="1" dirty="0" err="1">
                <a:ln w="22225">
                  <a:solidFill>
                    <a:schemeClr val="accent2"/>
                  </a:solidFill>
                  <a:prstDash val="solid"/>
                </a:ln>
                <a:solidFill>
                  <a:schemeClr val="accent2">
                    <a:lumMod val="40000"/>
                    <a:lumOff val="60000"/>
                  </a:schemeClr>
                </a:solidFill>
              </a:rPr>
              <a:t>MPD</a:t>
            </a:r>
            <a:r>
              <a:rPr lang="es-ES" sz="2400" b="1" dirty="0">
                <a:ln w="22225">
                  <a:solidFill>
                    <a:schemeClr val="accent2"/>
                  </a:solidFill>
                  <a:prstDash val="solid"/>
                </a:ln>
                <a:solidFill>
                  <a:schemeClr val="accent2">
                    <a:lumMod val="40000"/>
                    <a:lumOff val="60000"/>
                  </a:schemeClr>
                </a:solidFill>
              </a:rPr>
              <a:t> </a:t>
            </a:r>
          </a:p>
        </p:txBody>
      </p:sp>
      <p:pic>
        <p:nvPicPr>
          <p:cNvPr id="22" name="Imagen 21"/>
          <p:cNvPicPr>
            <a:picLocks noChangeAspect="1"/>
          </p:cNvPicPr>
          <p:nvPr/>
        </p:nvPicPr>
        <p:blipFill rotWithShape="1">
          <a:blip r:embed="rId9"/>
          <a:srcRect t="36017" b="38708"/>
          <a:stretch/>
        </p:blipFill>
        <p:spPr>
          <a:xfrm>
            <a:off x="4140199" y="5844450"/>
            <a:ext cx="2385999" cy="452299"/>
          </a:xfrm>
          <a:prstGeom prst="rect">
            <a:avLst/>
          </a:prstGeom>
        </p:spPr>
      </p:pic>
    </p:spTree>
    <p:extLst>
      <p:ext uri="{BB962C8B-B14F-4D97-AF65-F5344CB8AC3E}">
        <p14:creationId xmlns:p14="http://schemas.microsoft.com/office/powerpoint/2010/main" val="391406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1+#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ppt_x"/>
                                          </p:val>
                                        </p:tav>
                                        <p:tav tm="100000">
                                          <p:val>
                                            <p:strVal val="#ppt_x"/>
                                          </p:val>
                                        </p:tav>
                                      </p:tavLst>
                                    </p:anim>
                                    <p:anim calcmode="lin" valueType="num">
                                      <p:cBhvr additive="base">
                                        <p:cTn id="34" dur="500" fill="hold"/>
                                        <p:tgtEl>
                                          <p:spTgt spid="4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0"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0" grpId="0" animBg="1"/>
      <p:bldP spid="48" grpId="0" animBg="1"/>
      <p:bldP spid="4" grpId="0" animBg="1"/>
      <p:bldP spid="15" grpId="0" animBg="1"/>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4"/>
          <p:cNvSpPr>
            <a:spLocks noGrp="1"/>
          </p:cNvSpPr>
          <p:nvPr>
            <p:ph type="title"/>
          </p:nvPr>
        </p:nvSpPr>
        <p:spPr/>
        <p:txBody>
          <a:bodyPr/>
          <a:lstStyle/>
          <a:p>
            <a:r>
              <a:rPr lang="es-ES" dirty="0"/>
              <a:t>Estructura de programación</a:t>
            </a:r>
          </a:p>
        </p:txBody>
      </p:sp>
      <p:sp>
        <p:nvSpPr>
          <p:cNvPr id="11" name="Rectángulo 10"/>
          <p:cNvSpPr/>
          <p:nvPr/>
        </p:nvSpPr>
        <p:spPr>
          <a:xfrm>
            <a:off x="259640" y="2128577"/>
            <a:ext cx="1932017" cy="701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Reconocimiento facial </a:t>
            </a:r>
          </a:p>
        </p:txBody>
      </p:sp>
      <p:sp>
        <p:nvSpPr>
          <p:cNvPr id="12" name="Rectángulo 11"/>
          <p:cNvSpPr/>
          <p:nvPr/>
        </p:nvSpPr>
        <p:spPr>
          <a:xfrm>
            <a:off x="489682" y="3145293"/>
            <a:ext cx="1932017" cy="701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Hilo reproductor</a:t>
            </a:r>
          </a:p>
        </p:txBody>
      </p:sp>
      <p:sp>
        <p:nvSpPr>
          <p:cNvPr id="13" name="Rectángulo 12"/>
          <p:cNvSpPr/>
          <p:nvPr/>
        </p:nvSpPr>
        <p:spPr>
          <a:xfrm>
            <a:off x="775063" y="4148140"/>
            <a:ext cx="1932017" cy="701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Hilo pantalla</a:t>
            </a:r>
          </a:p>
        </p:txBody>
      </p:sp>
      <p:cxnSp>
        <p:nvCxnSpPr>
          <p:cNvPr id="9" name="Conector angular 8"/>
          <p:cNvCxnSpPr>
            <a:endCxn id="12" idx="1"/>
          </p:cNvCxnSpPr>
          <p:nvPr/>
        </p:nvCxnSpPr>
        <p:spPr>
          <a:xfrm rot="16200000" flipH="1">
            <a:off x="41730" y="3048196"/>
            <a:ext cx="665862" cy="2300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p:cNvCxnSpPr>
            <a:endCxn id="13" idx="1"/>
          </p:cNvCxnSpPr>
          <p:nvPr/>
        </p:nvCxnSpPr>
        <p:spPr>
          <a:xfrm rot="16200000" flipH="1">
            <a:off x="318573" y="4042504"/>
            <a:ext cx="651993" cy="2609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Imagen 5"/>
          <p:cNvPicPr>
            <a:picLocks noChangeAspect="1"/>
          </p:cNvPicPr>
          <p:nvPr/>
        </p:nvPicPr>
        <p:blipFill>
          <a:blip r:embed="rId6"/>
          <a:stretch>
            <a:fillRect/>
          </a:stretch>
        </p:blipFill>
        <p:spPr>
          <a:xfrm flipH="1">
            <a:off x="5515872" y="2171345"/>
            <a:ext cx="1666497" cy="1708159"/>
          </a:xfrm>
          <a:prstGeom prst="rect">
            <a:avLst/>
          </a:prstGeom>
        </p:spPr>
      </p:pic>
      <p:cxnSp>
        <p:nvCxnSpPr>
          <p:cNvPr id="8" name="Conector recto de flecha 7"/>
          <p:cNvCxnSpPr/>
          <p:nvPr/>
        </p:nvCxnSpPr>
        <p:spPr>
          <a:xfrm flipH="1">
            <a:off x="5515872" y="3025424"/>
            <a:ext cx="197964" cy="15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flipH="1">
            <a:off x="5668272" y="3177824"/>
            <a:ext cx="197964" cy="15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p:cNvCxnSpPr/>
          <p:nvPr/>
        </p:nvCxnSpPr>
        <p:spPr>
          <a:xfrm flipH="1">
            <a:off x="5565347" y="3135597"/>
            <a:ext cx="197964" cy="15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Imagen 13"/>
          <p:cNvPicPr>
            <a:picLocks noChangeAspect="1"/>
          </p:cNvPicPr>
          <p:nvPr/>
        </p:nvPicPr>
        <p:blipFill>
          <a:blip r:embed="rId7"/>
          <a:stretch>
            <a:fillRect/>
          </a:stretch>
        </p:blipFill>
        <p:spPr>
          <a:xfrm>
            <a:off x="6671853" y="2024728"/>
            <a:ext cx="846546" cy="816973"/>
          </a:xfrm>
          <a:prstGeom prst="rect">
            <a:avLst/>
          </a:prstGeom>
        </p:spPr>
      </p:pic>
      <p:sp>
        <p:nvSpPr>
          <p:cNvPr id="15" name="Flecha curvada hacia la izquierda 14"/>
          <p:cNvSpPr/>
          <p:nvPr/>
        </p:nvSpPr>
        <p:spPr>
          <a:xfrm>
            <a:off x="7894902" y="3340093"/>
            <a:ext cx="863600" cy="145313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22" name="Imagen 21"/>
          <p:cNvPicPr>
            <a:picLocks noChangeAspect="1"/>
          </p:cNvPicPr>
          <p:nvPr/>
        </p:nvPicPr>
        <p:blipFill rotWithShape="1">
          <a:blip r:embed="rId8"/>
          <a:srcRect t="36017" b="38708"/>
          <a:stretch/>
        </p:blipFill>
        <p:spPr>
          <a:xfrm>
            <a:off x="3278330" y="3439468"/>
            <a:ext cx="2385999" cy="452299"/>
          </a:xfrm>
          <a:prstGeom prst="rect">
            <a:avLst/>
          </a:prstGeom>
        </p:spPr>
      </p:pic>
      <p:pic>
        <p:nvPicPr>
          <p:cNvPr id="7" name="Imagen 6"/>
          <p:cNvPicPr>
            <a:picLocks noChangeAspect="1"/>
          </p:cNvPicPr>
          <p:nvPr/>
        </p:nvPicPr>
        <p:blipFill>
          <a:blip r:embed="rId9"/>
          <a:stretch>
            <a:fillRect/>
          </a:stretch>
        </p:blipFill>
        <p:spPr>
          <a:xfrm>
            <a:off x="3314849" y="4231386"/>
            <a:ext cx="2476010" cy="1857008"/>
          </a:xfrm>
          <a:prstGeom prst="rect">
            <a:avLst/>
          </a:prstGeom>
        </p:spPr>
      </p:pic>
      <p:sp>
        <p:nvSpPr>
          <p:cNvPr id="26" name="Rectángulo 25"/>
          <p:cNvSpPr/>
          <p:nvPr/>
        </p:nvSpPr>
        <p:spPr>
          <a:xfrm>
            <a:off x="5865223" y="4558684"/>
            <a:ext cx="1932017" cy="12024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Escritura nombre de la canción por pantalla</a:t>
            </a:r>
          </a:p>
        </p:txBody>
      </p:sp>
    </p:spTree>
    <p:extLst>
      <p:ext uri="{BB962C8B-B14F-4D97-AF65-F5344CB8AC3E}">
        <p14:creationId xmlns:p14="http://schemas.microsoft.com/office/powerpoint/2010/main" val="167410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par>
                                <p:cTn id="35" presetID="22" presetClass="entr" presetSubtype="1"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4"/>
          <p:cNvSpPr>
            <a:spLocks noGrp="1"/>
          </p:cNvSpPr>
          <p:nvPr>
            <p:ph type="title"/>
          </p:nvPr>
        </p:nvSpPr>
        <p:spPr/>
        <p:txBody>
          <a:bodyPr/>
          <a:lstStyle/>
          <a:p>
            <a:r>
              <a:rPr lang="es-ES" dirty="0"/>
              <a:t>Estructura de programación</a:t>
            </a:r>
          </a:p>
        </p:txBody>
      </p:sp>
      <p:sp>
        <p:nvSpPr>
          <p:cNvPr id="20" name="Rectángulo 19"/>
          <p:cNvSpPr/>
          <p:nvPr/>
        </p:nvSpPr>
        <p:spPr>
          <a:xfrm>
            <a:off x="1333743" y="2615427"/>
            <a:ext cx="1575701" cy="701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Hilo reproductor</a:t>
            </a:r>
          </a:p>
        </p:txBody>
      </p:sp>
      <p:sp>
        <p:nvSpPr>
          <p:cNvPr id="21" name="Rectángulo 20"/>
          <p:cNvSpPr/>
          <p:nvPr/>
        </p:nvSpPr>
        <p:spPr>
          <a:xfrm>
            <a:off x="5725299" y="2575903"/>
            <a:ext cx="1575702" cy="701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Hilo Pantalla</a:t>
            </a:r>
          </a:p>
        </p:txBody>
      </p:sp>
      <p:pic>
        <p:nvPicPr>
          <p:cNvPr id="2" name="Imagen 1"/>
          <p:cNvPicPr>
            <a:picLocks noChangeAspect="1"/>
          </p:cNvPicPr>
          <p:nvPr/>
        </p:nvPicPr>
        <p:blipFill>
          <a:blip r:embed="rId6"/>
          <a:stretch>
            <a:fillRect/>
          </a:stretch>
        </p:blipFill>
        <p:spPr>
          <a:xfrm>
            <a:off x="7383301" y="2483299"/>
            <a:ext cx="1350059" cy="914875"/>
          </a:xfrm>
          <a:prstGeom prst="rect">
            <a:avLst/>
          </a:prstGeom>
        </p:spPr>
      </p:pic>
      <p:pic>
        <p:nvPicPr>
          <p:cNvPr id="3" name="Imagen 2"/>
          <p:cNvPicPr>
            <a:picLocks noChangeAspect="1"/>
          </p:cNvPicPr>
          <p:nvPr/>
        </p:nvPicPr>
        <p:blipFill>
          <a:blip r:embed="rId7"/>
          <a:stretch>
            <a:fillRect/>
          </a:stretch>
        </p:blipFill>
        <p:spPr>
          <a:xfrm>
            <a:off x="394477" y="2498275"/>
            <a:ext cx="856966" cy="856966"/>
          </a:xfrm>
          <a:prstGeom prst="rect">
            <a:avLst/>
          </a:prstGeom>
        </p:spPr>
      </p:pic>
      <p:pic>
        <p:nvPicPr>
          <p:cNvPr id="25" name="Picture 6" descr="Imagen relaciona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0982" y="2334346"/>
            <a:ext cx="1212779" cy="1212779"/>
          </a:xfrm>
          <a:prstGeom prst="rect">
            <a:avLst/>
          </a:prstGeom>
          <a:noFill/>
          <a:extLst>
            <a:ext uri="{909E8E84-426E-40DD-AFC4-6F175D3DCCD1}">
              <a14:hiddenFill xmlns:a14="http://schemas.microsoft.com/office/drawing/2010/main">
                <a:solidFill>
                  <a:srgbClr val="FFFFFF"/>
                </a:solidFill>
              </a14:hiddenFill>
            </a:ext>
          </a:extLst>
        </p:spPr>
      </p:pic>
      <p:sp>
        <p:nvSpPr>
          <p:cNvPr id="4" name="Flecha derecha 3"/>
          <p:cNvSpPr/>
          <p:nvPr/>
        </p:nvSpPr>
        <p:spPr>
          <a:xfrm>
            <a:off x="3130062" y="2813538"/>
            <a:ext cx="369276" cy="33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Flecha derecha 26"/>
          <p:cNvSpPr/>
          <p:nvPr/>
        </p:nvSpPr>
        <p:spPr>
          <a:xfrm flipH="1">
            <a:off x="5100933" y="2837996"/>
            <a:ext cx="362922" cy="33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p:cNvPicPr>
            <a:picLocks noChangeAspect="1"/>
          </p:cNvPicPr>
          <p:nvPr/>
        </p:nvPicPr>
        <p:blipFill>
          <a:blip r:embed="rId9"/>
          <a:stretch>
            <a:fillRect/>
          </a:stretch>
        </p:blipFill>
        <p:spPr>
          <a:xfrm>
            <a:off x="6256056" y="3856463"/>
            <a:ext cx="1357327" cy="1615866"/>
          </a:xfrm>
          <a:prstGeom prst="rect">
            <a:avLst/>
          </a:prstGeom>
        </p:spPr>
      </p:pic>
      <p:sp>
        <p:nvSpPr>
          <p:cNvPr id="29" name="Rectángulo 28"/>
          <p:cNvSpPr/>
          <p:nvPr/>
        </p:nvSpPr>
        <p:spPr>
          <a:xfrm>
            <a:off x="2929698" y="3898188"/>
            <a:ext cx="2795601" cy="17849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2400" b="1" dirty="0">
                <a:ln w="22225">
                  <a:solidFill>
                    <a:schemeClr val="accent2"/>
                  </a:solidFill>
                  <a:prstDash val="solid"/>
                </a:ln>
                <a:solidFill>
                  <a:schemeClr val="accent2">
                    <a:lumMod val="40000"/>
                    <a:lumOff val="60000"/>
                  </a:schemeClr>
                </a:solidFill>
              </a:rPr>
              <a:t>Necesario proteger con un </a:t>
            </a:r>
            <a:r>
              <a:rPr lang="es-ES" sz="2400" b="1" dirty="0" err="1">
                <a:ln w="22225">
                  <a:solidFill>
                    <a:schemeClr val="accent2"/>
                  </a:solidFill>
                  <a:prstDash val="solid"/>
                </a:ln>
                <a:solidFill>
                  <a:schemeClr val="accent2">
                    <a:lumMod val="40000"/>
                    <a:lumOff val="60000"/>
                  </a:schemeClr>
                </a:solidFill>
              </a:rPr>
              <a:t>MUTEX</a:t>
            </a:r>
            <a:endParaRPr lang="es-ES" sz="2400" b="1" dirty="0">
              <a:ln w="22225">
                <a:solidFill>
                  <a:schemeClr val="accent2"/>
                </a:solidFill>
                <a:prstDash val="solid"/>
              </a:ln>
              <a:solidFill>
                <a:schemeClr val="accent2">
                  <a:lumMod val="40000"/>
                  <a:lumOff val="60000"/>
                </a:schemeClr>
              </a:solidFill>
            </a:endParaRPr>
          </a:p>
        </p:txBody>
      </p:sp>
      <p:pic>
        <p:nvPicPr>
          <p:cNvPr id="30" name="Imagen 29"/>
          <p:cNvPicPr>
            <a:picLocks noChangeAspect="1"/>
          </p:cNvPicPr>
          <p:nvPr/>
        </p:nvPicPr>
        <p:blipFill>
          <a:blip r:embed="rId10"/>
          <a:stretch>
            <a:fillRect/>
          </a:stretch>
        </p:blipFill>
        <p:spPr>
          <a:xfrm>
            <a:off x="1552395" y="4255909"/>
            <a:ext cx="846546" cy="816973"/>
          </a:xfrm>
          <a:prstGeom prst="rect">
            <a:avLst/>
          </a:prstGeom>
        </p:spPr>
      </p:pic>
    </p:spTree>
    <p:extLst>
      <p:ext uri="{BB962C8B-B14F-4D97-AF65-F5344CB8AC3E}">
        <p14:creationId xmlns:p14="http://schemas.microsoft.com/office/powerpoint/2010/main" val="93520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p:cTn id="29" dur="500" fill="hold"/>
                                        <p:tgtEl>
                                          <p:spTgt spid="30"/>
                                        </p:tgtEl>
                                        <p:attrNameLst>
                                          <p:attrName>ppt_w</p:attrName>
                                        </p:attrNameLst>
                                      </p:cBhvr>
                                      <p:tavLst>
                                        <p:tav tm="0">
                                          <p:val>
                                            <p:fltVal val="0"/>
                                          </p:val>
                                        </p:tav>
                                        <p:tav tm="100000">
                                          <p:val>
                                            <p:strVal val="#ppt_w"/>
                                          </p:val>
                                        </p:tav>
                                      </p:tavLst>
                                    </p:anim>
                                    <p:anim calcmode="lin" valueType="num">
                                      <p:cBhvr>
                                        <p:cTn id="30" dur="500" fill="hold"/>
                                        <p:tgtEl>
                                          <p:spTgt spid="30"/>
                                        </p:tgtEl>
                                        <p:attrNameLst>
                                          <p:attrName>ppt_h</p:attrName>
                                        </p:attrNameLst>
                                      </p:cBhvr>
                                      <p:tavLst>
                                        <p:tav tm="0">
                                          <p:val>
                                            <p:fltVal val="0"/>
                                          </p:val>
                                        </p:tav>
                                        <p:tav tm="100000">
                                          <p:val>
                                            <p:strVal val="#ppt_h"/>
                                          </p:val>
                                        </p:tav>
                                      </p:tavLst>
                                    </p:anim>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ppt_x"/>
                                          </p:val>
                                        </p:tav>
                                        <p:tav tm="100000">
                                          <p:val>
                                            <p:strVal val="#ppt_x"/>
                                          </p:val>
                                        </p:tav>
                                      </p:tavLst>
                                    </p:anim>
                                    <p:anim calcmode="lin" valueType="num">
                                      <p:cBhvr additive="base">
                                        <p:cTn id="4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4" grpId="0" animBg="1"/>
      <p:bldP spid="27"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normAutofit/>
          </a:bodyPr>
          <a:lstStyle/>
          <a:p>
            <a:r>
              <a:rPr lang="es-ES" dirty="0"/>
              <a:t>Resultados</a:t>
            </a:r>
          </a:p>
        </p:txBody>
      </p:sp>
      <p:sp>
        <p:nvSpPr>
          <p:cNvPr id="5" name="Marcador de contenido 4"/>
          <p:cNvSpPr>
            <a:spLocks noGrp="1"/>
          </p:cNvSpPr>
          <p:nvPr>
            <p:ph type="body" idx="1"/>
          </p:nvPr>
        </p:nvSpPr>
        <p:spPr/>
        <p:txBody>
          <a:bodyPr>
            <a:normAutofit/>
          </a:bodyPr>
          <a:lstStyle/>
          <a:p>
            <a:pPr lvl="2"/>
            <a:endParaRPr lang="es-ES" dirty="0"/>
          </a:p>
          <a:p>
            <a:pPr lvl="1"/>
            <a:endParaRPr lang="es-ES" dirty="0"/>
          </a:p>
        </p:txBody>
      </p:sp>
    </p:spTree>
    <p:extLst>
      <p:ext uri="{BB962C8B-B14F-4D97-AF65-F5344CB8AC3E}">
        <p14:creationId xmlns:p14="http://schemas.microsoft.com/office/powerpoint/2010/main" val="712985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lstStyle/>
          <a:p>
            <a:r>
              <a:rPr lang="es-ES" dirty="0"/>
              <a:t>Resultados </a:t>
            </a:r>
          </a:p>
        </p:txBody>
      </p:sp>
      <p:sp>
        <p:nvSpPr>
          <p:cNvPr id="5" name="Marcador de contenido 4"/>
          <p:cNvSpPr>
            <a:spLocks noGrp="1"/>
          </p:cNvSpPr>
          <p:nvPr>
            <p:ph idx="1"/>
          </p:nvPr>
        </p:nvSpPr>
        <p:spPr>
          <a:xfrm>
            <a:off x="3545894" y="2390152"/>
            <a:ext cx="5155810" cy="1363646"/>
          </a:xfrm>
        </p:spPr>
        <p:txBody>
          <a:bodyPr>
            <a:normAutofit/>
          </a:bodyPr>
          <a:lstStyle/>
          <a:p>
            <a:pPr marL="0" indent="0">
              <a:lnSpc>
                <a:spcPct val="100000"/>
              </a:lnSpc>
              <a:buNone/>
            </a:pPr>
            <a:r>
              <a:rPr lang="es-ES" sz="2400" dirty="0"/>
              <a:t>El reconocimiento de personas es muy sensible a las condiciones de luz del lugar donde se encuentre</a:t>
            </a:r>
          </a:p>
          <a:p>
            <a:pPr marL="0" indent="0">
              <a:lnSpc>
                <a:spcPct val="100000"/>
              </a:lnSpc>
              <a:buNone/>
            </a:pPr>
            <a:endParaRPr lang="es-ES" sz="2400" dirty="0"/>
          </a:p>
        </p:txBody>
      </p:sp>
      <p:sp>
        <p:nvSpPr>
          <p:cNvPr id="2" name="Flecha abajo 1"/>
          <p:cNvSpPr/>
          <p:nvPr/>
        </p:nvSpPr>
        <p:spPr>
          <a:xfrm>
            <a:off x="4741647" y="3835089"/>
            <a:ext cx="1231900"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a:blip r:embed="rId6"/>
          <a:stretch>
            <a:fillRect/>
          </a:stretch>
        </p:blipFill>
        <p:spPr>
          <a:xfrm>
            <a:off x="647943" y="2304345"/>
            <a:ext cx="2705647" cy="1363646"/>
          </a:xfrm>
          <a:prstGeom prst="rect">
            <a:avLst/>
          </a:prstGeom>
        </p:spPr>
      </p:pic>
      <p:sp>
        <p:nvSpPr>
          <p:cNvPr id="11" name="Rectángulo 10"/>
          <p:cNvSpPr/>
          <p:nvPr/>
        </p:nvSpPr>
        <p:spPr>
          <a:xfrm>
            <a:off x="3195329" y="4721108"/>
            <a:ext cx="4572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s-ES" sz="2400" dirty="0"/>
              <a:t>Necesario realizar una base de datos en el lugar donde vaya a encontrarse el dispositivo</a:t>
            </a:r>
          </a:p>
        </p:txBody>
      </p:sp>
    </p:spTree>
    <p:extLst>
      <p:ext uri="{BB962C8B-B14F-4D97-AF65-F5344CB8AC3E}">
        <p14:creationId xmlns:p14="http://schemas.microsoft.com/office/powerpoint/2010/main" val="263136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lstStyle/>
          <a:p>
            <a:r>
              <a:rPr lang="es-ES" dirty="0"/>
              <a:t>Resultados</a:t>
            </a:r>
          </a:p>
        </p:txBody>
      </p:sp>
      <p:sp>
        <p:nvSpPr>
          <p:cNvPr id="5" name="Marcador de contenido 4"/>
          <p:cNvSpPr>
            <a:spLocks noGrp="1"/>
          </p:cNvSpPr>
          <p:nvPr>
            <p:ph idx="1"/>
          </p:nvPr>
        </p:nvSpPr>
        <p:spPr>
          <a:xfrm>
            <a:off x="822959" y="1845734"/>
            <a:ext cx="6677771" cy="4023360"/>
          </a:xfrm>
        </p:spPr>
        <p:txBody>
          <a:bodyPr>
            <a:normAutofit/>
          </a:bodyPr>
          <a:lstStyle/>
          <a:p>
            <a:pPr>
              <a:lnSpc>
                <a:spcPct val="100000"/>
              </a:lnSpc>
              <a:buFont typeface="Wingdings" panose="05000000000000000000" pitchFamily="2" charset="2"/>
              <a:buChar char="v"/>
            </a:pPr>
            <a:r>
              <a:rPr lang="es-ES" sz="2400" dirty="0"/>
              <a:t>Uso de </a:t>
            </a:r>
            <a:r>
              <a:rPr lang="es-ES" sz="2400" dirty="0" err="1"/>
              <a:t>Music</a:t>
            </a:r>
            <a:r>
              <a:rPr lang="es-ES" sz="2400" dirty="0"/>
              <a:t> Player </a:t>
            </a:r>
            <a:r>
              <a:rPr lang="es-ES" sz="2400" dirty="0" err="1"/>
              <a:t>Daemon</a:t>
            </a:r>
            <a:endParaRPr lang="es-ES" sz="2400" dirty="0"/>
          </a:p>
          <a:p>
            <a:pPr>
              <a:lnSpc>
                <a:spcPct val="100000"/>
              </a:lnSpc>
              <a:buFont typeface="Wingdings" panose="05000000000000000000" pitchFamily="2" charset="2"/>
              <a:buChar char="v"/>
            </a:pPr>
            <a:endParaRPr lang="es-ES" sz="2400" dirty="0"/>
          </a:p>
          <a:p>
            <a:pPr lvl="1">
              <a:lnSpc>
                <a:spcPct val="100000"/>
              </a:lnSpc>
              <a:buFont typeface="Wingdings" panose="05000000000000000000" pitchFamily="2" charset="2"/>
              <a:buChar char="v"/>
            </a:pPr>
            <a:endParaRPr lang="es-ES" sz="2200" dirty="0"/>
          </a:p>
        </p:txBody>
      </p:sp>
      <p:sp>
        <p:nvSpPr>
          <p:cNvPr id="8" name="Rectángulo redondeado 7"/>
          <p:cNvSpPr/>
          <p:nvPr/>
        </p:nvSpPr>
        <p:spPr>
          <a:xfrm>
            <a:off x="1456154" y="2650656"/>
            <a:ext cx="2478157" cy="1205727"/>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2800" dirty="0"/>
              <a:t>PROBLEMA</a:t>
            </a:r>
          </a:p>
        </p:txBody>
      </p:sp>
      <p:sp>
        <p:nvSpPr>
          <p:cNvPr id="6" name="CuadroTexto 5"/>
          <p:cNvSpPr txBox="1"/>
          <p:nvPr/>
        </p:nvSpPr>
        <p:spPr>
          <a:xfrm>
            <a:off x="1363389" y="4124247"/>
            <a:ext cx="257092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dirty="0"/>
              <a:t>Se pierde la conexión del servidor por inactividad</a:t>
            </a:r>
          </a:p>
        </p:txBody>
      </p:sp>
      <p:sp>
        <p:nvSpPr>
          <p:cNvPr id="13" name="Rectángulo redondeado 12"/>
          <p:cNvSpPr/>
          <p:nvPr/>
        </p:nvSpPr>
        <p:spPr>
          <a:xfrm>
            <a:off x="5158409" y="2650655"/>
            <a:ext cx="2342321" cy="1205728"/>
          </a:xfrm>
          <a:prstGeom prst="roundRect">
            <a:avLst/>
          </a:prstGeom>
          <a:solidFill>
            <a:srgbClr val="00CC00">
              <a:alpha val="30980"/>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2800" dirty="0"/>
              <a:t>SOLUCIÓN</a:t>
            </a:r>
          </a:p>
        </p:txBody>
      </p:sp>
      <p:sp>
        <p:nvSpPr>
          <p:cNvPr id="14" name="CuadroTexto 13"/>
          <p:cNvSpPr txBox="1"/>
          <p:nvPr/>
        </p:nvSpPr>
        <p:spPr>
          <a:xfrm>
            <a:off x="4929808" y="4113397"/>
            <a:ext cx="2570922" cy="923330"/>
          </a:xfrm>
          <a:prstGeom prst="rect">
            <a:avLst/>
          </a:prstGeom>
          <a:solidFill>
            <a:srgbClr val="339933">
              <a:alpha val="5098"/>
            </a:srgbClr>
          </a:solidFill>
          <a:ln>
            <a:solidFill>
              <a:srgbClr val="00B050"/>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dirty="0"/>
              <a:t>Se conecta y desconecta cada vez que se realiza una operación</a:t>
            </a:r>
          </a:p>
        </p:txBody>
      </p:sp>
      <p:sp>
        <p:nvSpPr>
          <p:cNvPr id="9" name="Flecha derecha 8"/>
          <p:cNvSpPr/>
          <p:nvPr/>
        </p:nvSpPr>
        <p:spPr>
          <a:xfrm>
            <a:off x="4143436" y="2768673"/>
            <a:ext cx="848139" cy="108771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pic>
        <p:nvPicPr>
          <p:cNvPr id="2" name="Imagen 1"/>
          <p:cNvPicPr>
            <a:picLocks noChangeAspect="1"/>
          </p:cNvPicPr>
          <p:nvPr/>
        </p:nvPicPr>
        <p:blipFill>
          <a:blip r:embed="rId5"/>
          <a:stretch>
            <a:fillRect/>
          </a:stretch>
        </p:blipFill>
        <p:spPr>
          <a:xfrm>
            <a:off x="1552232" y="4857306"/>
            <a:ext cx="2286000" cy="1333500"/>
          </a:xfrm>
          <a:prstGeom prst="rect">
            <a:avLst/>
          </a:prstGeom>
        </p:spPr>
      </p:pic>
    </p:spTree>
    <p:extLst>
      <p:ext uri="{BB962C8B-B14F-4D97-AF65-F5344CB8AC3E}">
        <p14:creationId xmlns:p14="http://schemas.microsoft.com/office/powerpoint/2010/main" val="371722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3" grpId="0" animBg="1"/>
      <p:bldP spid="14"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normAutofit/>
          </a:bodyPr>
          <a:lstStyle/>
          <a:p>
            <a:r>
              <a:rPr lang="es-ES" dirty="0"/>
              <a:t>Conclusiones</a:t>
            </a:r>
          </a:p>
        </p:txBody>
      </p:sp>
      <p:sp>
        <p:nvSpPr>
          <p:cNvPr id="5" name="Marcador de contenido 4"/>
          <p:cNvSpPr>
            <a:spLocks noGrp="1"/>
          </p:cNvSpPr>
          <p:nvPr>
            <p:ph type="body" idx="1"/>
          </p:nvPr>
        </p:nvSpPr>
        <p:spPr/>
        <p:txBody>
          <a:bodyPr>
            <a:normAutofit/>
          </a:bodyPr>
          <a:lstStyle/>
          <a:p>
            <a:pPr lvl="2"/>
            <a:endParaRPr lang="es-ES" dirty="0"/>
          </a:p>
          <a:p>
            <a:pPr lvl="1"/>
            <a:endParaRPr lang="es-ES" dirty="0"/>
          </a:p>
        </p:txBody>
      </p:sp>
    </p:spTree>
    <p:extLst>
      <p:ext uri="{BB962C8B-B14F-4D97-AF65-F5344CB8AC3E}">
        <p14:creationId xmlns:p14="http://schemas.microsoft.com/office/powerpoint/2010/main" val="62149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lstStyle/>
          <a:p>
            <a:r>
              <a:rPr lang="es-ES" dirty="0"/>
              <a:t>Índice</a:t>
            </a:r>
          </a:p>
        </p:txBody>
      </p:sp>
      <p:sp>
        <p:nvSpPr>
          <p:cNvPr id="5" name="Marcador de contenido 4"/>
          <p:cNvSpPr>
            <a:spLocks noGrp="1"/>
          </p:cNvSpPr>
          <p:nvPr>
            <p:ph idx="1"/>
          </p:nvPr>
        </p:nvSpPr>
        <p:spPr>
          <a:xfrm>
            <a:off x="822959" y="1866900"/>
            <a:ext cx="6816091" cy="4002194"/>
          </a:xfrm>
        </p:spPr>
        <p:txBody>
          <a:bodyPr>
            <a:normAutofit/>
          </a:bodyPr>
          <a:lstStyle/>
          <a:p>
            <a:pPr lvl="1">
              <a:buFont typeface="Wingdings" panose="05000000000000000000" pitchFamily="2" charset="2"/>
              <a:buChar char="Ø"/>
            </a:pPr>
            <a:r>
              <a:rPr lang="es-ES" sz="2400" dirty="0"/>
              <a:t>Introducción: Objetivos y descripción del problema</a:t>
            </a:r>
          </a:p>
          <a:p>
            <a:pPr lvl="1">
              <a:buFont typeface="Wingdings" panose="05000000000000000000" pitchFamily="2" charset="2"/>
              <a:buChar char="Ø"/>
            </a:pPr>
            <a:r>
              <a:rPr lang="es-ES" sz="2400" dirty="0"/>
              <a:t>Solución implementada</a:t>
            </a:r>
          </a:p>
          <a:p>
            <a:pPr lvl="2">
              <a:buFont typeface="Wingdings" panose="05000000000000000000" pitchFamily="2" charset="2"/>
              <a:buChar char="Ø"/>
            </a:pPr>
            <a:r>
              <a:rPr lang="es-ES" sz="2000" dirty="0"/>
              <a:t>Alternativas y decisión tomada</a:t>
            </a:r>
          </a:p>
          <a:p>
            <a:pPr lvl="2">
              <a:buFont typeface="Wingdings" panose="05000000000000000000" pitchFamily="2" charset="2"/>
              <a:buChar char="Ø"/>
            </a:pPr>
            <a:r>
              <a:rPr lang="es-ES" sz="2000" dirty="0"/>
              <a:t>Reconocimiento facial</a:t>
            </a:r>
          </a:p>
          <a:p>
            <a:pPr lvl="2">
              <a:buFont typeface="Wingdings" panose="05000000000000000000" pitchFamily="2" charset="2"/>
              <a:buChar char="Ø"/>
            </a:pPr>
            <a:r>
              <a:rPr lang="es-ES" sz="2000" dirty="0"/>
              <a:t>Reproductor</a:t>
            </a:r>
          </a:p>
          <a:p>
            <a:pPr lvl="2">
              <a:buFont typeface="Wingdings" panose="05000000000000000000" pitchFamily="2" charset="2"/>
              <a:buChar char="Ø"/>
            </a:pPr>
            <a:r>
              <a:rPr lang="es-ES" sz="2000" dirty="0" err="1"/>
              <a:t>SenseHat</a:t>
            </a:r>
            <a:endParaRPr lang="es-ES" sz="2000" dirty="0"/>
          </a:p>
          <a:p>
            <a:pPr lvl="2">
              <a:buFont typeface="Wingdings" panose="05000000000000000000" pitchFamily="2" charset="2"/>
              <a:buChar char="Ø"/>
            </a:pPr>
            <a:r>
              <a:rPr lang="es-ES" sz="2000" dirty="0"/>
              <a:t>Estructura de los programas</a:t>
            </a:r>
          </a:p>
          <a:p>
            <a:pPr lvl="1">
              <a:buFont typeface="Wingdings" panose="05000000000000000000" pitchFamily="2" charset="2"/>
              <a:buChar char="Ø"/>
            </a:pPr>
            <a:r>
              <a:rPr lang="es-ES" sz="2400" dirty="0"/>
              <a:t>Resultados</a:t>
            </a:r>
          </a:p>
          <a:p>
            <a:pPr lvl="1">
              <a:buFont typeface="Wingdings" panose="05000000000000000000" pitchFamily="2" charset="2"/>
              <a:buChar char="Ø"/>
            </a:pPr>
            <a:r>
              <a:rPr lang="es-ES" sz="2400" dirty="0"/>
              <a:t>Conclusiones</a:t>
            </a:r>
          </a:p>
          <a:p>
            <a:pPr marL="384048" lvl="2" indent="0">
              <a:buNone/>
            </a:pPr>
            <a:endParaRPr lang="es-ES" sz="2000" dirty="0"/>
          </a:p>
          <a:p>
            <a:pPr lvl="1">
              <a:buFont typeface="Wingdings" panose="05000000000000000000" pitchFamily="2" charset="2"/>
              <a:buChar char="Ø"/>
            </a:pPr>
            <a:endParaRPr lang="es-ES" sz="2400" dirty="0"/>
          </a:p>
        </p:txBody>
      </p:sp>
      <p:pic>
        <p:nvPicPr>
          <p:cNvPr id="6" name="Picture 2" descr="Resultado de imagen de raspberry mus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0988" y="2269804"/>
            <a:ext cx="2320156" cy="224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43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lstStyle/>
          <a:p>
            <a:r>
              <a:rPr lang="es-ES" dirty="0"/>
              <a:t>Conclusiones </a:t>
            </a:r>
          </a:p>
        </p:txBody>
      </p:sp>
      <p:pic>
        <p:nvPicPr>
          <p:cNvPr id="7170" name="Picture 2" descr="Resultado de imagen de databa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8" y="2414663"/>
            <a:ext cx="4869996" cy="286470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sultado de imagen de horari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4257" y="2011446"/>
            <a:ext cx="2043727" cy="178128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Resultado de imagen de puesto de trabaj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7460" y="3968599"/>
            <a:ext cx="3162380" cy="2009042"/>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433977" y="2505272"/>
            <a:ext cx="1080954" cy="534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derecha 10"/>
          <p:cNvSpPr/>
          <p:nvPr/>
        </p:nvSpPr>
        <p:spPr>
          <a:xfrm>
            <a:off x="4433977" y="4752176"/>
            <a:ext cx="1080954" cy="52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607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172"/>
                                        </p:tgtEl>
                                        <p:attrNameLst>
                                          <p:attrName>style.visibility</p:attrName>
                                        </p:attrNameLst>
                                      </p:cBhvr>
                                      <p:to>
                                        <p:strVal val="visible"/>
                                      </p:to>
                                    </p:set>
                                    <p:animEffect transition="in" filter="fade">
                                      <p:cBhvr>
                                        <p:cTn id="16" dur="500"/>
                                        <p:tgtEl>
                                          <p:spTgt spid="717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174"/>
                                        </p:tgtEl>
                                        <p:attrNameLst>
                                          <p:attrName>style.visibility</p:attrName>
                                        </p:attrNameLst>
                                      </p:cBhvr>
                                      <p:to>
                                        <p:strVal val="visible"/>
                                      </p:to>
                                    </p:set>
                                    <p:animEffect transition="in" filter="fade">
                                      <p:cBhvr>
                                        <p:cTn id="26"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normAutofit/>
          </a:bodyPr>
          <a:lstStyle/>
          <a:p>
            <a:r>
              <a:rPr lang="es-ES" dirty="0"/>
              <a:t>DEMO del dispositivo</a:t>
            </a:r>
          </a:p>
        </p:txBody>
      </p:sp>
      <p:sp>
        <p:nvSpPr>
          <p:cNvPr id="5" name="Marcador de contenido 4"/>
          <p:cNvSpPr>
            <a:spLocks noGrp="1"/>
          </p:cNvSpPr>
          <p:nvPr>
            <p:ph type="body" idx="1"/>
          </p:nvPr>
        </p:nvSpPr>
        <p:spPr/>
        <p:txBody>
          <a:bodyPr>
            <a:normAutofit/>
          </a:bodyPr>
          <a:lstStyle/>
          <a:p>
            <a:pPr lvl="2"/>
            <a:endParaRPr lang="es-ES" dirty="0"/>
          </a:p>
          <a:p>
            <a:pPr lvl="1"/>
            <a:endParaRPr lang="es-ES" dirty="0"/>
          </a:p>
        </p:txBody>
      </p:sp>
    </p:spTree>
    <p:extLst>
      <p:ext uri="{BB962C8B-B14F-4D97-AF65-F5344CB8AC3E}">
        <p14:creationId xmlns:p14="http://schemas.microsoft.com/office/powerpoint/2010/main" val="856123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normAutofit/>
          </a:bodyPr>
          <a:lstStyle/>
          <a:p>
            <a:r>
              <a:rPr lang="es-ES" dirty="0"/>
              <a:t>¿Preguntas?</a:t>
            </a:r>
          </a:p>
        </p:txBody>
      </p:sp>
      <p:sp>
        <p:nvSpPr>
          <p:cNvPr id="5" name="Marcador de contenido 4"/>
          <p:cNvSpPr>
            <a:spLocks noGrp="1"/>
          </p:cNvSpPr>
          <p:nvPr>
            <p:ph type="body" idx="1"/>
          </p:nvPr>
        </p:nvSpPr>
        <p:spPr/>
        <p:txBody>
          <a:bodyPr>
            <a:normAutofit/>
          </a:bodyPr>
          <a:lstStyle/>
          <a:p>
            <a:pPr lvl="2"/>
            <a:endParaRPr lang="es-ES" dirty="0"/>
          </a:p>
          <a:p>
            <a:pPr lvl="1"/>
            <a:endParaRPr lang="es-ES" dirty="0"/>
          </a:p>
        </p:txBody>
      </p:sp>
    </p:spTree>
    <p:extLst>
      <p:ext uri="{BB962C8B-B14F-4D97-AF65-F5344CB8AC3E}">
        <p14:creationId xmlns:p14="http://schemas.microsoft.com/office/powerpoint/2010/main" val="163304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normAutofit fontScale="90000"/>
          </a:bodyPr>
          <a:lstStyle/>
          <a:p>
            <a:r>
              <a:rPr lang="es-ES" dirty="0"/>
              <a:t>Introducción: Objetivos y descripción del problema</a:t>
            </a:r>
          </a:p>
        </p:txBody>
      </p:sp>
      <p:sp>
        <p:nvSpPr>
          <p:cNvPr id="5" name="Marcador de contenido 4"/>
          <p:cNvSpPr>
            <a:spLocks noGrp="1"/>
          </p:cNvSpPr>
          <p:nvPr>
            <p:ph type="body" idx="1"/>
          </p:nvPr>
        </p:nvSpPr>
        <p:spPr/>
        <p:txBody>
          <a:bodyPr>
            <a:normAutofit/>
          </a:bodyPr>
          <a:lstStyle/>
          <a:p>
            <a:pPr lvl="2"/>
            <a:endParaRPr lang="es-ES" dirty="0"/>
          </a:p>
          <a:p>
            <a:pPr lvl="1"/>
            <a:endParaRPr lang="es-ES" dirty="0"/>
          </a:p>
        </p:txBody>
      </p:sp>
    </p:spTree>
    <p:extLst>
      <p:ext uri="{BB962C8B-B14F-4D97-AF65-F5344CB8AC3E}">
        <p14:creationId xmlns:p14="http://schemas.microsoft.com/office/powerpoint/2010/main" val="40133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ector 26"/>
          <p:cNvSpPr/>
          <p:nvPr/>
        </p:nvSpPr>
        <p:spPr>
          <a:xfrm>
            <a:off x="1840792" y="2363378"/>
            <a:ext cx="5572664" cy="3827428"/>
          </a:xfrm>
          <a:prstGeom prst="flowChartConnector">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lstStyle/>
          <a:p>
            <a:r>
              <a:rPr lang="es-ES" dirty="0"/>
              <a:t>Descripción del problema</a:t>
            </a:r>
          </a:p>
        </p:txBody>
      </p:sp>
      <p:pic>
        <p:nvPicPr>
          <p:cNvPr id="3074" name="Picture 2" descr="Resultado de imagen de buscando music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6807" y="1932476"/>
            <a:ext cx="2840634" cy="160035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Resultado de imagen de cambio de turno trabaj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238" y="3916136"/>
            <a:ext cx="2676525" cy="18954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098" name="Picture 2" descr="Resultado de imagen de taller automovil sucieda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2484" y="4104323"/>
            <a:ext cx="3033338" cy="17072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00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500"/>
                                        <p:tgtEl>
                                          <p:spTgt spid="40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fade">
                                      <p:cBhvr>
                                        <p:cTn id="20"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lstStyle/>
          <a:p>
            <a:r>
              <a:rPr lang="es-ES" dirty="0"/>
              <a:t>Objetivos</a:t>
            </a:r>
          </a:p>
        </p:txBody>
      </p:sp>
      <p:pic>
        <p:nvPicPr>
          <p:cNvPr id="3" name="Picture 2" descr="Imagen relaciona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2885" y="3210546"/>
            <a:ext cx="2305564" cy="14337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n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2354" y="4223301"/>
            <a:ext cx="2244970" cy="1499640"/>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contenido 6"/>
          <p:cNvSpPr>
            <a:spLocks noGrp="1"/>
          </p:cNvSpPr>
          <p:nvPr>
            <p:ph idx="1"/>
          </p:nvPr>
        </p:nvSpPr>
        <p:spPr>
          <a:xfrm>
            <a:off x="319097" y="1970506"/>
            <a:ext cx="7543801" cy="4023360"/>
          </a:xfrm>
        </p:spPr>
        <p:txBody>
          <a:bodyPr/>
          <a:lstStyle/>
          <a:p>
            <a:r>
              <a:rPr lang="es-ES" dirty="0"/>
              <a:t>                                                                                                   </a:t>
            </a:r>
            <a:r>
              <a:rPr lang="es-ES" b="1" dirty="0"/>
              <a:t>PRODUCTIVIDAD</a:t>
            </a:r>
            <a:endParaRPr lang="es-ES" dirty="0"/>
          </a:p>
          <a:p>
            <a:endParaRPr lang="es-ES" dirty="0"/>
          </a:p>
          <a:p>
            <a:r>
              <a:rPr lang="es-ES" dirty="0"/>
              <a:t>                                                                </a:t>
            </a:r>
            <a:endParaRPr lang="es-ES" b="1" dirty="0">
              <a:solidFill>
                <a:schemeClr val="tx1"/>
              </a:solidFill>
            </a:endParaRPr>
          </a:p>
          <a:p>
            <a:endParaRPr lang="es-ES" dirty="0"/>
          </a:p>
          <a:p>
            <a:r>
              <a:rPr lang="es-ES" dirty="0"/>
              <a:t>     </a:t>
            </a:r>
            <a:endParaRPr lang="es-ES" b="1" dirty="0">
              <a:solidFill>
                <a:schemeClr val="tx1"/>
              </a:solidFill>
            </a:endParaRPr>
          </a:p>
        </p:txBody>
      </p:sp>
      <p:pic>
        <p:nvPicPr>
          <p:cNvPr id="2050" name="Picture 2" descr="Imagen relaciona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8449" y="2306334"/>
            <a:ext cx="2230738" cy="2187957"/>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84002" y="3681834"/>
            <a:ext cx="3041674" cy="677108"/>
          </a:xfrm>
          <a:prstGeom prst="rect">
            <a:avLst/>
          </a:prstGeom>
          <a:noFill/>
        </p:spPr>
        <p:txBody>
          <a:bodyPr wrap="square" rtlCol="0">
            <a:spAutoFit/>
          </a:bodyPr>
          <a:lstStyle/>
          <a:p>
            <a:r>
              <a:rPr lang="es-ES" sz="2000" b="1" dirty="0"/>
              <a:t>Reducir pérdida de tiempo</a:t>
            </a:r>
          </a:p>
          <a:p>
            <a:endParaRPr lang="es-ES" dirty="0"/>
          </a:p>
        </p:txBody>
      </p:sp>
      <p:sp>
        <p:nvSpPr>
          <p:cNvPr id="15" name="CuadroTexto 14"/>
          <p:cNvSpPr txBox="1"/>
          <p:nvPr/>
        </p:nvSpPr>
        <p:spPr>
          <a:xfrm>
            <a:off x="3982144" y="2723204"/>
            <a:ext cx="3041674" cy="677108"/>
          </a:xfrm>
          <a:prstGeom prst="rect">
            <a:avLst/>
          </a:prstGeom>
          <a:noFill/>
        </p:spPr>
        <p:txBody>
          <a:bodyPr wrap="square" rtlCol="0">
            <a:spAutoFit/>
          </a:bodyPr>
          <a:lstStyle/>
          <a:p>
            <a:r>
              <a:rPr lang="es-ES" sz="2000" b="1" dirty="0"/>
              <a:t>Motivación</a:t>
            </a:r>
          </a:p>
          <a:p>
            <a:endParaRPr lang="es-ES" dirty="0"/>
          </a:p>
        </p:txBody>
      </p:sp>
    </p:spTree>
    <p:extLst>
      <p:ext uri="{BB962C8B-B14F-4D97-AF65-F5344CB8AC3E}">
        <p14:creationId xmlns:p14="http://schemas.microsoft.com/office/powerpoint/2010/main" val="241345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normAutofit/>
          </a:bodyPr>
          <a:lstStyle/>
          <a:p>
            <a:r>
              <a:rPr lang="es-ES" dirty="0"/>
              <a:t>Solución Implementada</a:t>
            </a:r>
          </a:p>
        </p:txBody>
      </p:sp>
      <p:sp>
        <p:nvSpPr>
          <p:cNvPr id="5" name="Marcador de contenido 4"/>
          <p:cNvSpPr>
            <a:spLocks noGrp="1"/>
          </p:cNvSpPr>
          <p:nvPr>
            <p:ph type="body" idx="1"/>
          </p:nvPr>
        </p:nvSpPr>
        <p:spPr/>
        <p:txBody>
          <a:bodyPr>
            <a:normAutofit/>
          </a:bodyPr>
          <a:lstStyle/>
          <a:p>
            <a:pPr lvl="2"/>
            <a:endParaRPr lang="es-ES" dirty="0"/>
          </a:p>
          <a:p>
            <a:pPr lvl="1"/>
            <a:endParaRPr lang="es-ES" dirty="0"/>
          </a:p>
        </p:txBody>
      </p:sp>
    </p:spTree>
    <p:extLst>
      <p:ext uri="{BB962C8B-B14F-4D97-AF65-F5344CB8AC3E}">
        <p14:creationId xmlns:p14="http://schemas.microsoft.com/office/powerpoint/2010/main" val="125036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lstStyle/>
          <a:p>
            <a:r>
              <a:rPr lang="es-ES" dirty="0"/>
              <a:t>Solución implementada</a:t>
            </a:r>
          </a:p>
        </p:txBody>
      </p:sp>
      <p:sp>
        <p:nvSpPr>
          <p:cNvPr id="5" name="Marcador de contenido 4"/>
          <p:cNvSpPr>
            <a:spLocks noGrp="1"/>
          </p:cNvSpPr>
          <p:nvPr>
            <p:ph idx="1"/>
          </p:nvPr>
        </p:nvSpPr>
        <p:spPr>
          <a:xfrm>
            <a:off x="1029672" y="2197258"/>
            <a:ext cx="4916226" cy="3502145"/>
          </a:xfrm>
        </p:spPr>
        <p:txBody>
          <a:bodyPr>
            <a:normAutofit/>
          </a:bodyPr>
          <a:lstStyle/>
          <a:p>
            <a:r>
              <a:rPr lang="es-ES" sz="2800" dirty="0"/>
              <a:t>Reproductor de música </a:t>
            </a:r>
            <a:r>
              <a:rPr lang="es-ES" sz="2800" dirty="0" err="1"/>
              <a:t>IoT</a:t>
            </a:r>
            <a:r>
              <a:rPr lang="es-ES" sz="2800" dirty="0"/>
              <a:t> con reconocimiento facial.</a:t>
            </a:r>
          </a:p>
          <a:p>
            <a:endParaRPr lang="es-ES" sz="2800" dirty="0"/>
          </a:p>
          <a:p>
            <a:pPr lvl="1">
              <a:buFont typeface="Wingdings" panose="05000000000000000000" pitchFamily="2" charset="2"/>
              <a:buChar char="Ø"/>
            </a:pPr>
            <a:r>
              <a:rPr lang="es-ES" sz="2400" dirty="0"/>
              <a:t>Radio online</a:t>
            </a:r>
          </a:p>
          <a:p>
            <a:pPr lvl="1">
              <a:buFont typeface="Wingdings" panose="05000000000000000000" pitchFamily="2" charset="2"/>
              <a:buChar char="Ø"/>
            </a:pPr>
            <a:endParaRPr lang="es-ES" sz="2400" dirty="0"/>
          </a:p>
          <a:p>
            <a:pPr lvl="1">
              <a:buFont typeface="Wingdings" panose="05000000000000000000" pitchFamily="2" charset="2"/>
              <a:buChar char="Ø"/>
            </a:pPr>
            <a:r>
              <a:rPr lang="es-ES" sz="2400" dirty="0"/>
              <a:t>Reproducción de </a:t>
            </a:r>
            <a:r>
              <a:rPr lang="es-ES" sz="2400" dirty="0" err="1"/>
              <a:t>playlists</a:t>
            </a:r>
            <a:r>
              <a:rPr lang="es-ES" sz="2400" dirty="0"/>
              <a:t> online y locales</a:t>
            </a:r>
          </a:p>
        </p:txBody>
      </p:sp>
      <p:pic>
        <p:nvPicPr>
          <p:cNvPr id="6" name="Picture 2" descr="Resultado de imagen de raspberry mus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5666" y="3948330"/>
            <a:ext cx="2320156" cy="224918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7"/>
          <a:stretch>
            <a:fillRect/>
          </a:stretch>
        </p:blipFill>
        <p:spPr>
          <a:xfrm>
            <a:off x="5945898" y="1883362"/>
            <a:ext cx="2928815" cy="1803052"/>
          </a:xfrm>
          <a:prstGeom prst="rect">
            <a:avLst/>
          </a:prstGeom>
        </p:spPr>
      </p:pic>
    </p:spTree>
    <p:extLst>
      <p:ext uri="{BB962C8B-B14F-4D97-AF65-F5344CB8AC3E}">
        <p14:creationId xmlns:p14="http://schemas.microsoft.com/office/powerpoint/2010/main" val="278795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lstStyle/>
          <a:p>
            <a:r>
              <a:rPr lang="es-ES" dirty="0"/>
              <a:t>Alternativas</a:t>
            </a:r>
          </a:p>
        </p:txBody>
      </p:sp>
      <p:sp>
        <p:nvSpPr>
          <p:cNvPr id="5" name="Marcador de contenido 4"/>
          <p:cNvSpPr>
            <a:spLocks noGrp="1"/>
          </p:cNvSpPr>
          <p:nvPr>
            <p:ph idx="1"/>
          </p:nvPr>
        </p:nvSpPr>
        <p:spPr>
          <a:xfrm>
            <a:off x="1013295" y="2128577"/>
            <a:ext cx="6677771" cy="2630594"/>
          </a:xfrm>
        </p:spPr>
        <p:txBody>
          <a:bodyPr>
            <a:normAutofit/>
          </a:bodyPr>
          <a:lstStyle/>
          <a:p>
            <a:r>
              <a:rPr lang="es-ES" sz="2800" dirty="0"/>
              <a:t>¿Qué reproductor usar?</a:t>
            </a:r>
          </a:p>
          <a:p>
            <a:pPr lvl="1">
              <a:buFont typeface="Wingdings" panose="05000000000000000000" pitchFamily="2" charset="2"/>
              <a:buChar char="Ø"/>
            </a:pPr>
            <a:endParaRPr lang="es-ES" sz="2400" dirty="0"/>
          </a:p>
          <a:p>
            <a:pPr lvl="1">
              <a:buFont typeface="Wingdings" panose="05000000000000000000" pitchFamily="2" charset="2"/>
              <a:buChar char="Ø"/>
            </a:pPr>
            <a:endParaRPr lang="es-ES" sz="2400" dirty="0"/>
          </a:p>
          <a:p>
            <a:pPr lvl="1">
              <a:buFont typeface="Wingdings" panose="05000000000000000000" pitchFamily="2" charset="2"/>
              <a:buChar char="Ø"/>
            </a:pPr>
            <a:endParaRPr lang="es-ES" sz="2400" dirty="0"/>
          </a:p>
          <a:p>
            <a:pPr lvl="1">
              <a:buFont typeface="Wingdings" panose="05000000000000000000" pitchFamily="2" charset="2"/>
              <a:buChar char="Ø"/>
            </a:pPr>
            <a:endParaRPr lang="es-ES" sz="2400" dirty="0"/>
          </a:p>
        </p:txBody>
      </p:sp>
      <p:sp>
        <p:nvSpPr>
          <p:cNvPr id="9" name="Rectángulo 8"/>
          <p:cNvSpPr/>
          <p:nvPr/>
        </p:nvSpPr>
        <p:spPr>
          <a:xfrm>
            <a:off x="3489906" y="2734147"/>
            <a:ext cx="4201160" cy="601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API sólo permite consultar </a:t>
            </a:r>
            <a:r>
              <a:rPr lang="es-ES" dirty="0" err="1"/>
              <a:t>playlists</a:t>
            </a:r>
            <a:endParaRPr lang="es-ES" dirty="0"/>
          </a:p>
        </p:txBody>
      </p:sp>
      <p:sp>
        <p:nvSpPr>
          <p:cNvPr id="10" name="Rectángulo 9"/>
          <p:cNvSpPr/>
          <p:nvPr/>
        </p:nvSpPr>
        <p:spPr>
          <a:xfrm>
            <a:off x="3489906" y="3449213"/>
            <a:ext cx="4201160" cy="1092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La </a:t>
            </a:r>
            <a:r>
              <a:rPr lang="es-ES" dirty="0" err="1"/>
              <a:t>Raspberry</a:t>
            </a:r>
            <a:r>
              <a:rPr lang="es-ES" dirty="0"/>
              <a:t> no es el reproductor directo</a:t>
            </a:r>
          </a:p>
          <a:p>
            <a:pPr algn="ctr"/>
            <a:r>
              <a:rPr lang="es-ES" dirty="0"/>
              <a:t> +</a:t>
            </a:r>
          </a:p>
          <a:p>
            <a:pPr algn="ctr"/>
            <a:r>
              <a:rPr lang="es-ES" dirty="0"/>
              <a:t> ser Premium</a:t>
            </a:r>
          </a:p>
        </p:txBody>
      </p:sp>
      <p:sp>
        <p:nvSpPr>
          <p:cNvPr id="3" name="Flecha abajo 2"/>
          <p:cNvSpPr/>
          <p:nvPr/>
        </p:nvSpPr>
        <p:spPr>
          <a:xfrm>
            <a:off x="1647114" y="4550978"/>
            <a:ext cx="736047" cy="73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1320088" y="5341600"/>
            <a:ext cx="1390098" cy="8492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Búsqueda Alternativa Libre</a:t>
            </a:r>
          </a:p>
        </p:txBody>
      </p:sp>
      <p:sp>
        <p:nvSpPr>
          <p:cNvPr id="7" name="Flecha a la derecha con bandas 6"/>
          <p:cNvSpPr/>
          <p:nvPr/>
        </p:nvSpPr>
        <p:spPr>
          <a:xfrm>
            <a:off x="3648710" y="5040224"/>
            <a:ext cx="1122570" cy="115058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268" name="Picture 4" descr="Resultado de imagen de spotif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2193" y="2664838"/>
            <a:ext cx="1485891" cy="1818262"/>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Imagen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0439" y="4908740"/>
            <a:ext cx="1212779" cy="1212779"/>
          </a:xfrm>
          <a:prstGeom prst="rect">
            <a:avLst/>
          </a:prstGeom>
          <a:noFill/>
          <a:extLst>
            <a:ext uri="{909E8E84-426E-40DD-AFC4-6F175D3DCCD1}">
              <a14:hiddenFill xmlns:a14="http://schemas.microsoft.com/office/drawing/2010/main">
                <a:solidFill>
                  <a:srgbClr val="FFFFFF"/>
                </a:solidFill>
              </a14:hiddenFill>
            </a:ext>
          </a:extLst>
        </p:spPr>
      </p:pic>
      <p:sp>
        <p:nvSpPr>
          <p:cNvPr id="8" name="Llaves 7"/>
          <p:cNvSpPr/>
          <p:nvPr/>
        </p:nvSpPr>
        <p:spPr>
          <a:xfrm>
            <a:off x="2921000" y="2675082"/>
            <a:ext cx="5403885" cy="197311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79241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11270"/>
                                        </p:tgtEl>
                                        <p:attrNameLst>
                                          <p:attrName>style.visibility</p:attrName>
                                        </p:attrNameLst>
                                      </p:cBhvr>
                                      <p:to>
                                        <p:strVal val="visible"/>
                                      </p:to>
                                    </p:set>
                                    <p:anim calcmode="lin" valueType="num">
                                      <p:cBhvr additive="base">
                                        <p:cTn id="38" dur="500" fill="hold"/>
                                        <p:tgtEl>
                                          <p:spTgt spid="11270"/>
                                        </p:tgtEl>
                                        <p:attrNameLst>
                                          <p:attrName>ppt_x</p:attrName>
                                        </p:attrNameLst>
                                      </p:cBhvr>
                                      <p:tavLst>
                                        <p:tav tm="0">
                                          <p:val>
                                            <p:strVal val="0-#ppt_w/2"/>
                                          </p:val>
                                        </p:tav>
                                        <p:tav tm="100000">
                                          <p:val>
                                            <p:strVal val="#ppt_x"/>
                                          </p:val>
                                        </p:tav>
                                      </p:tavLst>
                                    </p:anim>
                                    <p:anim calcmode="lin" valueType="num">
                                      <p:cBhvr additive="base">
                                        <p:cTn id="39" dur="500" fill="hold"/>
                                        <p:tgtEl>
                                          <p:spTgt spid="11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12"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14369" y="2035609"/>
            <a:ext cx="7160982" cy="2677656"/>
          </a:xfrm>
          <a:prstGeom prst="rect">
            <a:avLst/>
          </a:prstGeom>
          <a:noFill/>
          <a:ln>
            <a:solidFill>
              <a:schemeClr val="tx1"/>
            </a:solidFill>
          </a:ln>
        </p:spPr>
        <p:txBody>
          <a:bodyPr wrap="square" rtlCol="0">
            <a:spAutoFit/>
          </a:bodyPr>
          <a:lstStyle/>
          <a:p>
            <a:pPr algn="ctr"/>
            <a:r>
              <a:rPr lang="es-ES" sz="2400" b="1" dirty="0"/>
              <a:t>CLASIFICADOR</a:t>
            </a:r>
          </a:p>
          <a:p>
            <a:pPr algn="ctr"/>
            <a:endParaRPr lang="es-ES" sz="2400" b="1" dirty="0"/>
          </a:p>
          <a:p>
            <a:pPr algn="ctr"/>
            <a:endParaRPr lang="es-ES" sz="2400" b="1" dirty="0"/>
          </a:p>
          <a:p>
            <a:pPr algn="ctr"/>
            <a:endParaRPr lang="es-ES" sz="2400" b="1" dirty="0"/>
          </a:p>
          <a:p>
            <a:pPr algn="ctr"/>
            <a:endParaRPr lang="es-ES" sz="2400" b="1" dirty="0"/>
          </a:p>
          <a:p>
            <a:pPr algn="ctr"/>
            <a:endParaRPr lang="es-ES" sz="2400" b="1" dirty="0"/>
          </a:p>
          <a:p>
            <a:pPr algn="ctr"/>
            <a:endParaRPr lang="es-ES" sz="2400" b="1" dirty="0"/>
          </a:p>
        </p:txBody>
      </p:sp>
      <p:pic>
        <p:nvPicPr>
          <p:cNvPr id="1026" name="Picture 2" descr="Resultado de imagen de raspberry 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8" y="5598621"/>
            <a:ext cx="942535" cy="1184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universidad sevilla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47" y="-39671"/>
            <a:ext cx="1123551" cy="1086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queñ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 y="-104612"/>
            <a:ext cx="985343" cy="1216473"/>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3"/>
          <p:cNvSpPr>
            <a:spLocks noGrp="1"/>
          </p:cNvSpPr>
          <p:nvPr>
            <p:ph type="title"/>
          </p:nvPr>
        </p:nvSpPr>
        <p:spPr/>
        <p:txBody>
          <a:bodyPr/>
          <a:lstStyle/>
          <a:p>
            <a:r>
              <a:rPr lang="es-ES" dirty="0"/>
              <a:t>Reconocimiento facial</a:t>
            </a:r>
          </a:p>
        </p:txBody>
      </p:sp>
      <p:sp>
        <p:nvSpPr>
          <p:cNvPr id="5" name="Marcador de contenido 4"/>
          <p:cNvSpPr>
            <a:spLocks noGrp="1"/>
          </p:cNvSpPr>
          <p:nvPr>
            <p:ph idx="1"/>
          </p:nvPr>
        </p:nvSpPr>
        <p:spPr>
          <a:xfrm>
            <a:off x="-1513877" y="9942328"/>
            <a:ext cx="1097860" cy="555178"/>
          </a:xfrm>
        </p:spPr>
        <p:txBody>
          <a:bodyPr>
            <a:normAutofit fontScale="25000" lnSpcReduction="20000"/>
          </a:bodyPr>
          <a:lstStyle/>
          <a:p>
            <a:pPr>
              <a:lnSpc>
                <a:spcPct val="100000"/>
              </a:lnSpc>
              <a:buFont typeface="Wingdings" panose="05000000000000000000" pitchFamily="2" charset="2"/>
              <a:buChar char="v"/>
            </a:pPr>
            <a:r>
              <a:rPr lang="es-ES" sz="2400" dirty="0"/>
              <a:t>Uso librerías </a:t>
            </a:r>
            <a:r>
              <a:rPr lang="es-ES" sz="2400" dirty="0" err="1"/>
              <a:t>OpenCV</a:t>
            </a:r>
            <a:r>
              <a:rPr lang="es-ES" sz="2400" dirty="0"/>
              <a:t> para tratamiento imágenes</a:t>
            </a:r>
          </a:p>
          <a:p>
            <a:pPr>
              <a:lnSpc>
                <a:spcPct val="100000"/>
              </a:lnSpc>
              <a:buFont typeface="Wingdings" panose="05000000000000000000" pitchFamily="2" charset="2"/>
              <a:buChar char="v"/>
            </a:pPr>
            <a:r>
              <a:rPr lang="es-ES" sz="2400" dirty="0"/>
              <a:t>Reconocimiento de caras usando un clasificador de imágenes</a:t>
            </a:r>
          </a:p>
          <a:p>
            <a:pPr>
              <a:lnSpc>
                <a:spcPct val="100000"/>
              </a:lnSpc>
              <a:buFont typeface="Wingdings" panose="05000000000000000000" pitchFamily="2" charset="2"/>
              <a:buChar char="v"/>
            </a:pPr>
            <a:r>
              <a:rPr lang="es-ES" sz="2400" dirty="0"/>
              <a:t>Base de datos para clasificador</a:t>
            </a:r>
          </a:p>
          <a:p>
            <a:pPr lvl="1">
              <a:lnSpc>
                <a:spcPct val="100000"/>
              </a:lnSpc>
              <a:buFont typeface="Wingdings" panose="05000000000000000000" pitchFamily="2" charset="2"/>
              <a:buChar char="v"/>
            </a:pPr>
            <a:r>
              <a:rPr lang="es-ES" sz="2200" dirty="0"/>
              <a:t>10 imágenes por persona</a:t>
            </a:r>
          </a:p>
          <a:p>
            <a:pPr lvl="1">
              <a:lnSpc>
                <a:spcPct val="100000"/>
              </a:lnSpc>
              <a:buFont typeface="Wingdings" panose="05000000000000000000" pitchFamily="2" charset="2"/>
              <a:buChar char="v"/>
            </a:pPr>
            <a:r>
              <a:rPr lang="es-ES" sz="2200" dirty="0"/>
              <a:t>Script realizado para la toma de imágenes</a:t>
            </a:r>
          </a:p>
          <a:p>
            <a:pPr>
              <a:lnSpc>
                <a:spcPct val="100000"/>
              </a:lnSpc>
              <a:buFont typeface="Wingdings" panose="05000000000000000000" pitchFamily="2" charset="2"/>
              <a:buChar char="v"/>
            </a:pPr>
            <a:endParaRPr lang="es-ES" sz="2400" dirty="0"/>
          </a:p>
          <a:p>
            <a:pPr lvl="1">
              <a:lnSpc>
                <a:spcPct val="100000"/>
              </a:lnSpc>
              <a:buFont typeface="Wingdings" panose="05000000000000000000" pitchFamily="2" charset="2"/>
              <a:buChar char="v"/>
            </a:pPr>
            <a:endParaRPr lang="es-ES" sz="2200" dirty="0"/>
          </a:p>
        </p:txBody>
      </p:sp>
      <p:pic>
        <p:nvPicPr>
          <p:cNvPr id="4098" name="Picture 2" descr="Imagen relaciona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1710" y="2382548"/>
            <a:ext cx="2517018" cy="215834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Resultado de imagen de clasificador control de persona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4599" y="2635263"/>
            <a:ext cx="2122098" cy="170828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531532" y="4158886"/>
            <a:ext cx="2277373" cy="369332"/>
          </a:xfrm>
          <a:prstGeom prst="rect">
            <a:avLst/>
          </a:prstGeom>
          <a:noFill/>
        </p:spPr>
        <p:txBody>
          <a:bodyPr wrap="square" rtlCol="0">
            <a:spAutoFit/>
          </a:bodyPr>
          <a:lstStyle/>
          <a:p>
            <a:pPr algn="ctr"/>
            <a:r>
              <a:rPr lang="es-ES" b="1" dirty="0"/>
              <a:t>DATABASE</a:t>
            </a:r>
          </a:p>
        </p:txBody>
      </p:sp>
      <p:sp>
        <p:nvSpPr>
          <p:cNvPr id="6" name="Flecha derecha 5"/>
          <p:cNvSpPr/>
          <p:nvPr/>
        </p:nvSpPr>
        <p:spPr>
          <a:xfrm>
            <a:off x="3965200" y="3140541"/>
            <a:ext cx="1249286" cy="902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Marcador de contenido 4"/>
          <p:cNvSpPr txBox="1">
            <a:spLocks/>
          </p:cNvSpPr>
          <p:nvPr/>
        </p:nvSpPr>
        <p:spPr>
          <a:xfrm>
            <a:off x="1250957" y="5057250"/>
            <a:ext cx="6677771" cy="6654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Wingdings" panose="05000000000000000000" pitchFamily="2" charset="2"/>
              <a:buChar char="v"/>
            </a:pPr>
            <a:r>
              <a:rPr lang="es-ES" sz="2200" b="1" dirty="0"/>
              <a:t>Script realizado para la toma de imágenes</a:t>
            </a:r>
          </a:p>
          <a:p>
            <a:pPr>
              <a:lnSpc>
                <a:spcPct val="100000"/>
              </a:lnSpc>
              <a:buFont typeface="Wingdings" panose="05000000000000000000" pitchFamily="2" charset="2"/>
              <a:buChar char="v"/>
            </a:pPr>
            <a:endParaRPr lang="es-ES" sz="2400" dirty="0"/>
          </a:p>
          <a:p>
            <a:pPr lvl="1">
              <a:lnSpc>
                <a:spcPct val="100000"/>
              </a:lnSpc>
              <a:buFont typeface="Wingdings" panose="05000000000000000000" pitchFamily="2" charset="2"/>
              <a:buChar char="v"/>
            </a:pPr>
            <a:endParaRPr lang="es-ES" sz="2200" dirty="0"/>
          </a:p>
        </p:txBody>
      </p:sp>
      <p:pic>
        <p:nvPicPr>
          <p:cNvPr id="5124" name="Picture 4" descr="Resultado de imagen de script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0630" y="4859572"/>
            <a:ext cx="1478098" cy="147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44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09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5124"/>
                                        </p:tgtEl>
                                        <p:attrNameLst>
                                          <p:attrName>style.visibility</p:attrName>
                                        </p:attrNameLst>
                                      </p:cBhvr>
                                      <p:to>
                                        <p:strVal val="visible"/>
                                      </p:to>
                                    </p:set>
                                    <p:animEffect transition="in" filter="fade">
                                      <p:cBhvr>
                                        <p:cTn id="2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animBg="1"/>
      <p:bldP spid="12" grpId="0"/>
    </p:bld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790</TotalTime>
  <Words>921</Words>
  <Application>Microsoft Office PowerPoint</Application>
  <PresentationFormat>Presentación en pantalla (4:3)</PresentationFormat>
  <Paragraphs>149</Paragraphs>
  <Slides>22</Slides>
  <Notes>20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Wingdings</vt:lpstr>
      <vt:lpstr>Retrospección</vt:lpstr>
      <vt:lpstr>Proyecto Raspberry Pi:  Reproductor con reconocimiento facial</vt:lpstr>
      <vt:lpstr>Índice</vt:lpstr>
      <vt:lpstr>Introducción: Objetivos y descripción del problema</vt:lpstr>
      <vt:lpstr>Descripción del problema</vt:lpstr>
      <vt:lpstr>Objetivos</vt:lpstr>
      <vt:lpstr>Solución Implementada</vt:lpstr>
      <vt:lpstr>Solución implementada</vt:lpstr>
      <vt:lpstr>Alternativas</vt:lpstr>
      <vt:lpstr>Reconocimiento facial</vt:lpstr>
      <vt:lpstr>Reproductor </vt:lpstr>
      <vt:lpstr>SenseHat </vt:lpstr>
      <vt:lpstr>Estructura de programación</vt:lpstr>
      <vt:lpstr>Estructura de programación</vt:lpstr>
      <vt:lpstr>Estructura de programación</vt:lpstr>
      <vt:lpstr>Estructura de programación</vt:lpstr>
      <vt:lpstr>Resultados</vt:lpstr>
      <vt:lpstr>Resultados </vt:lpstr>
      <vt:lpstr>Resultados</vt:lpstr>
      <vt:lpstr>Conclusiones</vt:lpstr>
      <vt:lpstr>Conclusiones </vt:lpstr>
      <vt:lpstr>DEMO del dispositivo</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Raspberry Pi:  Reproductor con reconocimiento facial</dc:title>
  <dc:creator>Ramon Iglesias Bayo</dc:creator>
  <cp:lastModifiedBy>Ramon Iglesias Bayo</cp:lastModifiedBy>
  <cp:revision>39</cp:revision>
  <dcterms:created xsi:type="dcterms:W3CDTF">2017-01-21T12:42:35Z</dcterms:created>
  <dcterms:modified xsi:type="dcterms:W3CDTF">2017-01-30T22:19:11Z</dcterms:modified>
</cp:coreProperties>
</file>