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9" r:id="rId3"/>
    <p:sldId id="259" r:id="rId4"/>
    <p:sldId id="266" r:id="rId5"/>
    <p:sldId id="276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80" r:id="rId14"/>
    <p:sldId id="282" r:id="rId15"/>
    <p:sldId id="28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B6794-9D07-4FB8-A278-8C8C199F13F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9C9C-F5C6-4E88-B81C-8B2D6515654A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70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3275F-8A31-8440-86A2-46DCAEE45AC3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015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I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529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77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97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0" y="1"/>
            <a:ext cx="6096000" cy="333375"/>
          </a:xfrm>
          <a:prstGeom prst="rect">
            <a:avLst/>
          </a:prstGeom>
          <a:solidFill>
            <a:srgbClr val="D9930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>
              <a:defRPr/>
            </a:pPr>
            <a:r>
              <a:rPr lang="en-US" sz="1200" noProof="0" dirty="0">
                <a:solidFill>
                  <a:schemeClr val="tx1"/>
                </a:solidFill>
              </a:rPr>
              <a:t>J</a:t>
            </a:r>
            <a:r>
              <a:rPr lang="es-ES" sz="1200" noProof="0" dirty="0" err="1">
                <a:solidFill>
                  <a:schemeClr val="tx1"/>
                </a:solidFill>
              </a:rPr>
              <a:t>avier</a:t>
            </a:r>
            <a:r>
              <a:rPr lang="es-ES" sz="1200" noProof="0" dirty="0">
                <a:solidFill>
                  <a:schemeClr val="tx1"/>
                </a:solidFill>
              </a:rPr>
              <a:t> Núñez</a:t>
            </a:r>
            <a:r>
              <a:rPr lang="es-ES" sz="1200" baseline="0" noProof="0" dirty="0">
                <a:solidFill>
                  <a:schemeClr val="tx1"/>
                </a:solidFill>
              </a:rPr>
              <a:t> Sánchez | Teresa Araúz Pisón</a:t>
            </a:r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6096000" y="0"/>
            <a:ext cx="6096000" cy="333375"/>
          </a:xfrm>
          <a:prstGeom prst="rect">
            <a:avLst/>
          </a:prstGeom>
          <a:solidFill>
            <a:srgbClr val="D9930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 algn="r">
              <a:defRPr/>
            </a:pPr>
            <a:r>
              <a:rPr lang="es-ES" sz="1200" dirty="0">
                <a:solidFill>
                  <a:schemeClr val="tx1"/>
                </a:solidFill>
              </a:rPr>
              <a:t>Presentación</a:t>
            </a:r>
            <a:r>
              <a:rPr lang="es-ES_tradnl" sz="1200" dirty="0">
                <a:solidFill>
                  <a:schemeClr val="tx1"/>
                </a:solidFill>
              </a:rPr>
              <a:t> Trabajo</a:t>
            </a:r>
            <a:r>
              <a:rPr lang="es-ES_tradnl" sz="1200" baseline="0" dirty="0">
                <a:solidFill>
                  <a:schemeClr val="tx1"/>
                </a:solidFill>
              </a:rPr>
              <a:t> DEII2</a:t>
            </a:r>
            <a:r>
              <a:rPr lang="es-ES_tradnl" sz="1200" dirty="0">
                <a:solidFill>
                  <a:schemeClr val="tx1"/>
                </a:solidFill>
              </a:rPr>
              <a:t> </a:t>
            </a:r>
            <a:fld id="{A355FF45-698C-4C83-9F76-7B7D7A233417}" type="slidenum">
              <a:rPr lang="es-ES" sz="1200" smtClean="0">
                <a:solidFill>
                  <a:schemeClr val="tx1"/>
                </a:solidFill>
              </a:rPr>
              <a:pPr algn="r">
                <a:defRPr/>
              </a:pPr>
              <a:t>‹Nº›</a:t>
            </a:fld>
            <a:r>
              <a:rPr lang="es-ES" sz="1200" dirty="0">
                <a:solidFill>
                  <a:schemeClr val="tx1"/>
                </a:solidFill>
              </a:rPr>
              <a:t>/16</a:t>
            </a:r>
          </a:p>
          <a:p>
            <a:pPr algn="r">
              <a:defRPr/>
            </a:pP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0" y="333375"/>
            <a:ext cx="12192000" cy="71438"/>
          </a:xfrm>
          <a:prstGeom prst="rect">
            <a:avLst/>
          </a:prstGeom>
          <a:solidFill>
            <a:srgbClr val="921D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  <p:sp>
        <p:nvSpPr>
          <p:cNvPr id="19" name="Rectangle 17"/>
          <p:cNvSpPr>
            <a:spLocks noChangeArrowheads="1"/>
          </p:cNvSpPr>
          <p:nvPr userDrawn="1"/>
        </p:nvSpPr>
        <p:spPr bwMode="auto">
          <a:xfrm>
            <a:off x="0" y="6453188"/>
            <a:ext cx="6096000" cy="404812"/>
          </a:xfrm>
          <a:prstGeom prst="rect">
            <a:avLst/>
          </a:prstGeom>
          <a:solidFill>
            <a:srgbClr val="002F7D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0" name="Rectangle 18"/>
          <p:cNvSpPr>
            <a:spLocks noChangeArrowheads="1"/>
          </p:cNvSpPr>
          <p:nvPr userDrawn="1"/>
        </p:nvSpPr>
        <p:spPr bwMode="auto">
          <a:xfrm>
            <a:off x="6096000" y="6453188"/>
            <a:ext cx="6096000" cy="404812"/>
          </a:xfrm>
          <a:prstGeom prst="rect">
            <a:avLst/>
          </a:prstGeom>
          <a:solidFill>
            <a:srgbClr val="002F7D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1200" dirty="0">
                <a:solidFill>
                  <a:schemeClr val="tx1"/>
                </a:solidFill>
              </a:rPr>
              <a:t>       ETSI 31</a:t>
            </a:r>
            <a:r>
              <a:rPr lang="es-ES" sz="1200" baseline="0" dirty="0">
                <a:solidFill>
                  <a:schemeClr val="tx1"/>
                </a:solidFill>
              </a:rPr>
              <a:t> Enero </a:t>
            </a:r>
            <a:r>
              <a:rPr lang="es-ES" sz="1200" dirty="0">
                <a:solidFill>
                  <a:schemeClr val="tx1"/>
                </a:solidFill>
              </a:rPr>
              <a:t>2017    </a:t>
            </a:r>
          </a:p>
        </p:txBody>
      </p:sp>
      <p:sp>
        <p:nvSpPr>
          <p:cNvPr id="21" name="Rectangle 19"/>
          <p:cNvSpPr>
            <a:spLocks noChangeArrowheads="1"/>
          </p:cNvSpPr>
          <p:nvPr userDrawn="1"/>
        </p:nvSpPr>
        <p:spPr bwMode="auto">
          <a:xfrm>
            <a:off x="0" y="6381750"/>
            <a:ext cx="12192000" cy="71438"/>
          </a:xfrm>
          <a:prstGeom prst="rect">
            <a:avLst/>
          </a:prstGeom>
          <a:solidFill>
            <a:srgbClr val="921D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  <p:pic>
        <p:nvPicPr>
          <p:cNvPr id="22" name="Picture 69" descr="C:\Documents and Settings\Pablo\Escritorio\1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9112"/>
            <a:ext cx="475581" cy="40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 userDrawn="1"/>
        </p:nvSpPr>
        <p:spPr>
          <a:xfrm>
            <a:off x="8686799" y="6517094"/>
            <a:ext cx="3505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https://www.dinel.us.es/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0" y="6449111"/>
            <a:ext cx="491207" cy="4098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29599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17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26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0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4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98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00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3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33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8513-978A-4B87-B35E-165E37103FB8}" type="datetimeFigureOut">
              <a:rPr lang="en-IE" smtClean="0"/>
              <a:t>01/02/2017</a:t>
            </a:fld>
            <a:endParaRPr lang="en-I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7A0B-D011-4BF2-A055-FE919A328A9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07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-9526" y="3268567"/>
            <a:ext cx="12192000" cy="1325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dirty="0">
                <a:latin typeface="+mj-lt"/>
              </a:rPr>
              <a:t>Javier Núñez Sánchez</a:t>
            </a:r>
          </a:p>
          <a:p>
            <a:pPr marL="0" indent="0" algn="ctr">
              <a:buNone/>
            </a:pPr>
            <a:r>
              <a:rPr lang="es-ES_tradnl" dirty="0">
                <a:latin typeface="+mj-lt"/>
              </a:rPr>
              <a:t>Teresa </a:t>
            </a:r>
            <a:r>
              <a:rPr lang="es-ES_tradnl" dirty="0" err="1">
                <a:latin typeface="+mj-lt"/>
              </a:rPr>
              <a:t>Araúz</a:t>
            </a:r>
            <a:r>
              <a:rPr lang="es-ES_tradnl" dirty="0">
                <a:latin typeface="+mj-lt"/>
              </a:rPr>
              <a:t> Pisón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532319"/>
            <a:ext cx="12192000" cy="8816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s-ES_tradnl" sz="4000" dirty="0"/>
            </a:br>
            <a:r>
              <a:rPr lang="es-ES_tradnl" sz="4000" b="1" dirty="0"/>
              <a:t>NOCK HOME</a:t>
            </a:r>
            <a:br>
              <a:rPr lang="es-ES_tradnl" sz="4000" dirty="0"/>
            </a:br>
            <a:r>
              <a:rPr lang="es-ES_tradnl" sz="4000" dirty="0"/>
              <a:t>NETWORK CONTROLLED HOME</a:t>
            </a:r>
            <a:br>
              <a:rPr lang="es-ES_tradnl" sz="4000" dirty="0"/>
            </a:br>
            <a:endParaRPr lang="es-ES_tradnl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00061" y="5009769"/>
            <a:ext cx="1117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latin typeface="+mj-lt"/>
              </a:rPr>
              <a:t>MÁSTER UNIVERSITARIO EN INGENIERÍA INDUSTRIAL</a:t>
            </a:r>
          </a:p>
        </p:txBody>
      </p:sp>
    </p:spTree>
    <p:extLst>
      <p:ext uri="{BB962C8B-B14F-4D97-AF65-F5344CB8AC3E}">
        <p14:creationId xmlns:p14="http://schemas.microsoft.com/office/powerpoint/2010/main" val="406143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2392587" y="1746475"/>
            <a:ext cx="7333673" cy="35375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ángulo redondeado 29"/>
          <p:cNvSpPr/>
          <p:nvPr/>
        </p:nvSpPr>
        <p:spPr>
          <a:xfrm>
            <a:off x="2591817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ángulo redondeado 38"/>
          <p:cNvSpPr/>
          <p:nvPr/>
        </p:nvSpPr>
        <p:spPr>
          <a:xfrm>
            <a:off x="2591817" y="4175298"/>
            <a:ext cx="6935214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ángulo redondeado 39"/>
          <p:cNvSpPr/>
          <p:nvPr/>
        </p:nvSpPr>
        <p:spPr>
          <a:xfrm>
            <a:off x="6169613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ángulo redondeado 40"/>
          <p:cNvSpPr/>
          <p:nvPr/>
        </p:nvSpPr>
        <p:spPr>
          <a:xfrm>
            <a:off x="6169613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CuadroTexto 41"/>
          <p:cNvSpPr txBox="1"/>
          <p:nvPr/>
        </p:nvSpPr>
        <p:spPr>
          <a:xfrm>
            <a:off x="7087982" y="214582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Imagen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496980" y="3233264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Sensores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7087983" y="324774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Mensaje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953532" y="4357374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Usuarios conectados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591817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CuadroTexto 46"/>
          <p:cNvSpPr txBox="1"/>
          <p:nvPr/>
        </p:nvSpPr>
        <p:spPr>
          <a:xfrm>
            <a:off x="3743772" y="2149885"/>
            <a:ext cx="105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Luces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95221" y="2843755"/>
            <a:ext cx="5507829" cy="23774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ángulo redondeado 5"/>
          <p:cNvSpPr/>
          <p:nvPr/>
        </p:nvSpPr>
        <p:spPr>
          <a:xfrm>
            <a:off x="1794450" y="3065089"/>
            <a:ext cx="5107431" cy="514360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uadroTexto 6"/>
          <p:cNvSpPr txBox="1"/>
          <p:nvPr/>
        </p:nvSpPr>
        <p:spPr>
          <a:xfrm>
            <a:off x="2855058" y="3083967"/>
            <a:ext cx="29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Ver valores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98639" y="1078699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CuadroTexto 19"/>
          <p:cNvSpPr txBox="1"/>
          <p:nvPr/>
        </p:nvSpPr>
        <p:spPr>
          <a:xfrm>
            <a:off x="812990" y="1199219"/>
            <a:ext cx="232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+mj-lt"/>
              </a:rPr>
              <a:t>Sensores</a:t>
            </a:r>
            <a:endParaRPr lang="en-IE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794449" y="3791230"/>
            <a:ext cx="5107431" cy="514360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CuadroTexto 13"/>
          <p:cNvSpPr txBox="1"/>
          <p:nvPr/>
        </p:nvSpPr>
        <p:spPr>
          <a:xfrm>
            <a:off x="2810049" y="3782370"/>
            <a:ext cx="307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Modificar Alertas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1794449" y="4508511"/>
            <a:ext cx="5096855" cy="514360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CuadroTexto 23"/>
          <p:cNvSpPr txBox="1"/>
          <p:nvPr/>
        </p:nvSpPr>
        <p:spPr>
          <a:xfrm>
            <a:off x="2236984" y="4515456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Inicio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lecha derecha 24"/>
          <p:cNvSpPr/>
          <p:nvPr/>
        </p:nvSpPr>
        <p:spPr>
          <a:xfrm>
            <a:off x="3902944" y="1276136"/>
            <a:ext cx="943925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CuadroTexto 25"/>
          <p:cNvSpPr txBox="1"/>
          <p:nvPr/>
        </p:nvSpPr>
        <p:spPr>
          <a:xfrm>
            <a:off x="5179022" y="1244699"/>
            <a:ext cx="186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Humedad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5093756" y="1113887"/>
            <a:ext cx="2033208" cy="846401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CuadroTexto 27"/>
          <p:cNvSpPr txBox="1"/>
          <p:nvPr/>
        </p:nvSpPr>
        <p:spPr>
          <a:xfrm>
            <a:off x="7331254" y="1241633"/>
            <a:ext cx="242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Temperatura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994323" y="1241633"/>
            <a:ext cx="172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Presión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319139" y="1110819"/>
            <a:ext cx="2441086" cy="846401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Elipse 31"/>
          <p:cNvSpPr/>
          <p:nvPr/>
        </p:nvSpPr>
        <p:spPr>
          <a:xfrm>
            <a:off x="9952400" y="1124823"/>
            <a:ext cx="1804687" cy="846401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Flecha derecha 32"/>
          <p:cNvSpPr/>
          <p:nvPr/>
        </p:nvSpPr>
        <p:spPr>
          <a:xfrm>
            <a:off x="6624650" y="3813094"/>
            <a:ext cx="1693228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CuadroTexto 33"/>
          <p:cNvSpPr txBox="1"/>
          <p:nvPr/>
        </p:nvSpPr>
        <p:spPr>
          <a:xfrm>
            <a:off x="8317878" y="3447581"/>
            <a:ext cx="3128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Valor umbral Temperatura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CuadroTexto 35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435359" y="37586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3703320" y="606694"/>
            <a:ext cx="5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649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0" grpId="1" animBg="1"/>
      <p:bldP spid="39" grpId="0" animBg="1"/>
      <p:bldP spid="40" grpId="0" animBg="1"/>
      <p:bldP spid="41" grpId="0" animBg="1"/>
      <p:bldP spid="42" grpId="0"/>
      <p:bldP spid="43" grpId="0" build="p"/>
      <p:bldP spid="43" grpId="1" build="p"/>
      <p:bldP spid="44" grpId="0"/>
      <p:bldP spid="45" grpId="0"/>
      <p:bldP spid="46" grpId="0" animBg="1"/>
      <p:bldP spid="47" grpId="0" build="allAtOnce"/>
      <p:bldP spid="5" grpId="0" animBg="1"/>
      <p:bldP spid="6" grpId="0" animBg="1"/>
      <p:bldP spid="7" grpId="0"/>
      <p:bldP spid="19" grpId="0" animBg="1"/>
      <p:bldP spid="20" grpId="0"/>
      <p:bldP spid="21" grpId="0" animBg="1"/>
      <p:bldP spid="14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18" grpId="0"/>
      <p:bldP spid="31" grpId="0" animBg="1"/>
      <p:bldP spid="32" grpId="0" animBg="1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ángulo 14"/>
          <p:cNvSpPr/>
          <p:nvPr/>
        </p:nvSpPr>
        <p:spPr>
          <a:xfrm>
            <a:off x="2392587" y="1746475"/>
            <a:ext cx="7333673" cy="35375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ángulo redondeado 15"/>
          <p:cNvSpPr/>
          <p:nvPr/>
        </p:nvSpPr>
        <p:spPr>
          <a:xfrm>
            <a:off x="2591817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ángulo redondeado 16"/>
          <p:cNvSpPr/>
          <p:nvPr/>
        </p:nvSpPr>
        <p:spPr>
          <a:xfrm>
            <a:off x="2591817" y="4175298"/>
            <a:ext cx="6935214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ángulo redondeado 17"/>
          <p:cNvSpPr/>
          <p:nvPr/>
        </p:nvSpPr>
        <p:spPr>
          <a:xfrm>
            <a:off x="6169613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ángulo redondeado 20"/>
          <p:cNvSpPr/>
          <p:nvPr/>
        </p:nvSpPr>
        <p:spPr>
          <a:xfrm>
            <a:off x="6169613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CuadroTexto 21"/>
          <p:cNvSpPr txBox="1"/>
          <p:nvPr/>
        </p:nvSpPr>
        <p:spPr>
          <a:xfrm>
            <a:off x="7087982" y="214582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Imagen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496980" y="3233264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Sensores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087983" y="324774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Mensaje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953532" y="4357374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Usuarios conectados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2591817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CuadroTexto 27"/>
          <p:cNvSpPr txBox="1"/>
          <p:nvPr/>
        </p:nvSpPr>
        <p:spPr>
          <a:xfrm>
            <a:off x="3743772" y="2149885"/>
            <a:ext cx="105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Luces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98639" y="932395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CuadroTexto 19"/>
          <p:cNvSpPr txBox="1"/>
          <p:nvPr/>
        </p:nvSpPr>
        <p:spPr>
          <a:xfrm>
            <a:off x="991298" y="1052915"/>
            <a:ext cx="19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+mj-lt"/>
              </a:rPr>
              <a:t>Mensaje</a:t>
            </a:r>
            <a:endParaRPr lang="en-IE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lecha derecha 24"/>
          <p:cNvSpPr/>
          <p:nvPr/>
        </p:nvSpPr>
        <p:spPr>
          <a:xfrm>
            <a:off x="5348445" y="1129832"/>
            <a:ext cx="1855315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 descr="Resultado de imagen de television sal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 b="6318"/>
          <a:stretch/>
        </p:blipFill>
        <p:spPr bwMode="auto">
          <a:xfrm>
            <a:off x="758952" y="1877905"/>
            <a:ext cx="6948291" cy="450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435" y="523366"/>
            <a:ext cx="3307774" cy="588048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echa derecha 29"/>
          <p:cNvSpPr/>
          <p:nvPr/>
        </p:nvSpPr>
        <p:spPr>
          <a:xfrm rot="10800000">
            <a:off x="4101034" y="3682801"/>
            <a:ext cx="4491275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CuadroTexto 31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435359" y="37586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3703320" y="606694"/>
            <a:ext cx="5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8961087" y="3778696"/>
            <a:ext cx="1321737" cy="304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CuadroTexto 34"/>
          <p:cNvSpPr txBox="1"/>
          <p:nvPr/>
        </p:nvSpPr>
        <p:spPr>
          <a:xfrm>
            <a:off x="8830037" y="3773403"/>
            <a:ext cx="21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+mj-lt"/>
              </a:rPr>
              <a:t>Levanta del sofá y estudia!</a:t>
            </a:r>
            <a:endParaRPr lang="en-IE" sz="1200" dirty="0">
              <a:latin typeface="+mj-lt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004779" y="3749579"/>
            <a:ext cx="226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+mj-lt"/>
              </a:rPr>
              <a:t>Ana dice: Levanta del sofá y estudia!</a:t>
            </a:r>
            <a:endParaRPr lang="en-IE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66439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 animBg="1"/>
      <p:bldP spid="21" grpId="1" animBg="1"/>
      <p:bldP spid="22" grpId="0"/>
      <p:bldP spid="23" grpId="0"/>
      <p:bldP spid="24" grpId="0" build="p"/>
      <p:bldP spid="24" grpId="1" build="p"/>
      <p:bldP spid="26" grpId="0"/>
      <p:bldP spid="27" grpId="0" animBg="1"/>
      <p:bldP spid="28" grpId="0" build="allAtOnce"/>
      <p:bldP spid="19" grpId="0" animBg="1"/>
      <p:bldP spid="20" grpId="0"/>
      <p:bldP spid="25" grpId="0" animBg="1"/>
      <p:bldP spid="30" grpId="0" animBg="1"/>
      <p:bldP spid="36" grpId="0" animBg="1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2392587" y="1746475"/>
            <a:ext cx="7333673" cy="35375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ángulo redondeado 24"/>
          <p:cNvSpPr/>
          <p:nvPr/>
        </p:nvSpPr>
        <p:spPr>
          <a:xfrm>
            <a:off x="2591817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ángulo redondeado 25"/>
          <p:cNvSpPr/>
          <p:nvPr/>
        </p:nvSpPr>
        <p:spPr>
          <a:xfrm>
            <a:off x="2591817" y="4175298"/>
            <a:ext cx="6935214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ángulo redondeado 26"/>
          <p:cNvSpPr/>
          <p:nvPr/>
        </p:nvSpPr>
        <p:spPr>
          <a:xfrm>
            <a:off x="6169613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ángulo redondeado 28"/>
          <p:cNvSpPr/>
          <p:nvPr/>
        </p:nvSpPr>
        <p:spPr>
          <a:xfrm>
            <a:off x="6169613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CuadroTexto 29"/>
          <p:cNvSpPr txBox="1"/>
          <p:nvPr/>
        </p:nvSpPr>
        <p:spPr>
          <a:xfrm>
            <a:off x="7087982" y="214582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Imagen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96980" y="3233264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Sensores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087983" y="324774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Mensaje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953532" y="4357374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Usuarios conectados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591817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CuadroTexto 41"/>
          <p:cNvSpPr txBox="1"/>
          <p:nvPr/>
        </p:nvSpPr>
        <p:spPr>
          <a:xfrm>
            <a:off x="3743772" y="2149885"/>
            <a:ext cx="105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Luces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555241" y="974898"/>
            <a:ext cx="6935214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CuadroTexto 9"/>
          <p:cNvSpPr txBox="1"/>
          <p:nvPr/>
        </p:nvSpPr>
        <p:spPr>
          <a:xfrm>
            <a:off x="3843805" y="1095418"/>
            <a:ext cx="42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+mj-lt"/>
              </a:rPr>
              <a:t>Usuarios conectados</a:t>
            </a:r>
            <a:endParaRPr lang="en-IE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6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93" y="2082636"/>
            <a:ext cx="1347053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586" y="3234968"/>
            <a:ext cx="1347053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monigotes 3d mov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2" y="4355198"/>
            <a:ext cx="1244564" cy="15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581" y="2082636"/>
            <a:ext cx="1347053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4422" y="3234968"/>
            <a:ext cx="1347053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de monigotes 3d mov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1539" y="4355198"/>
            <a:ext cx="1244564" cy="15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/>
          <p:cNvCxnSpPr/>
          <p:nvPr/>
        </p:nvCxnSpPr>
        <p:spPr>
          <a:xfrm>
            <a:off x="2116541" y="2566547"/>
            <a:ext cx="2559562" cy="2664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7116038" y="2564990"/>
            <a:ext cx="2559562" cy="2664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428156" y="3376110"/>
            <a:ext cx="1387827" cy="4359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4516945" y="3812044"/>
            <a:ext cx="659479" cy="741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6858950" y="3810968"/>
            <a:ext cx="659479" cy="741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7165789" y="3375034"/>
            <a:ext cx="1387827" cy="4359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CuadroTexto 36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435359" y="37586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3703320" y="606694"/>
            <a:ext cx="5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012835" y="1988961"/>
            <a:ext cx="1902349" cy="1964999"/>
          </a:xfrm>
          <a:prstGeom prst="ellips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Picture 2" descr="Resultado de imagen de pinguino ro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40" y="2086691"/>
            <a:ext cx="1468188" cy="16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818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6" grpId="1" animBg="1"/>
      <p:bldP spid="27" grpId="0" animBg="1"/>
      <p:bldP spid="29" grpId="0" animBg="1"/>
      <p:bldP spid="30" grpId="0"/>
      <p:bldP spid="31" grpId="0"/>
      <p:bldP spid="32" grpId="0"/>
      <p:bldP spid="40" grpId="0" build="p"/>
      <p:bldP spid="40" grpId="1" build="p"/>
      <p:bldP spid="41" grpId="0" animBg="1"/>
      <p:bldP spid="42" grpId="0" build="allAtOnce"/>
      <p:bldP spid="9" grpId="0" animBg="1"/>
      <p:bldP spid="10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110510" y="4335124"/>
            <a:ext cx="2833417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ángulo 4"/>
          <p:cNvSpPr/>
          <p:nvPr/>
        </p:nvSpPr>
        <p:spPr>
          <a:xfrm>
            <a:off x="0" y="402335"/>
            <a:ext cx="12192000" cy="781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465138"/>
            <a:ext cx="121920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ÍNDICE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10510" y="158276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1. INTRODUCCIÓN</a:t>
            </a:r>
            <a:endParaRPr lang="en-IE" sz="2800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10510" y="2267257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10510" y="433512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3. CONCLUSIONES</a:t>
            </a:r>
            <a:endParaRPr lang="en-IE" sz="2800" dirty="0"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10510" y="5017996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4. DEMOSTRACIÓN</a:t>
            </a:r>
            <a:endParaRPr lang="en-IE" sz="2800" dirty="0"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31718" y="279047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2.1. Creación del BOT</a:t>
            </a:r>
            <a:endParaRPr lang="en-IE" sz="2400" dirty="0">
              <a:latin typeface="+mj-lt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31718" y="325214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2.2. </a:t>
            </a:r>
            <a:r>
              <a:rPr lang="es-ES" sz="2400" dirty="0" err="1">
                <a:latin typeface="+mj-lt"/>
              </a:rPr>
              <a:t>Login</a:t>
            </a:r>
            <a:endParaRPr lang="en-IE" sz="2400" dirty="0">
              <a:latin typeface="+mj-lt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1718" y="371380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08199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uadroTexto 4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3. CONCLUSIONES</a:t>
            </a:r>
            <a:endParaRPr lang="en-IE" sz="2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77571" y="2223064"/>
            <a:ext cx="7068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Objetivos alcanzados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877572" y="3906427"/>
            <a:ext cx="4576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Solución más acertada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877571" y="3064745"/>
            <a:ext cx="753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Controlar hogar desde cualquier parte</a:t>
            </a:r>
          </a:p>
        </p:txBody>
      </p:sp>
    </p:spTree>
    <p:extLst>
      <p:ext uri="{BB962C8B-B14F-4D97-AF65-F5344CB8AC3E}">
        <p14:creationId xmlns:p14="http://schemas.microsoft.com/office/powerpoint/2010/main" val="1250809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110510" y="5017996"/>
            <a:ext cx="2916545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ángulo 4"/>
          <p:cNvSpPr/>
          <p:nvPr/>
        </p:nvSpPr>
        <p:spPr>
          <a:xfrm>
            <a:off x="0" y="402335"/>
            <a:ext cx="12192000" cy="781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465138"/>
            <a:ext cx="121920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ÍNDICE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10510" y="158276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1. INTRODUCCIÓN</a:t>
            </a:r>
            <a:endParaRPr lang="en-IE" sz="2800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10510" y="2267257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10510" y="433512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3. CONCLUSIONES</a:t>
            </a:r>
            <a:endParaRPr lang="en-IE" sz="2800" dirty="0"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10510" y="5017996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4. DEMOSTRACIÓN</a:t>
            </a:r>
            <a:endParaRPr lang="en-IE" sz="2800" dirty="0"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31718" y="279047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2.1. Creación del BOT</a:t>
            </a:r>
            <a:endParaRPr lang="en-IE" sz="2400" dirty="0">
              <a:latin typeface="+mj-lt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31718" y="325214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2.2. </a:t>
            </a:r>
            <a:r>
              <a:rPr lang="es-ES" sz="2400" dirty="0" err="1">
                <a:latin typeface="+mj-lt"/>
              </a:rPr>
              <a:t>Login</a:t>
            </a:r>
            <a:endParaRPr lang="en-IE" sz="2400" dirty="0">
              <a:latin typeface="+mj-lt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1718" y="371380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048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uadroTexto 4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4. DEMOSTRACIÓN</a:t>
            </a:r>
            <a:endParaRPr lang="en-IE" sz="2800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949586" y="2358986"/>
            <a:ext cx="2408798" cy="88737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/>
          </a:p>
        </p:txBody>
      </p:sp>
      <p:sp>
        <p:nvSpPr>
          <p:cNvPr id="7" name="CuadroTexto 6"/>
          <p:cNvSpPr txBox="1"/>
          <p:nvPr/>
        </p:nvSpPr>
        <p:spPr>
          <a:xfrm>
            <a:off x="3109237" y="2479508"/>
            <a:ext cx="206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+mj-lt"/>
              </a:rPr>
              <a:t>Usuario:</a:t>
            </a:r>
            <a:endParaRPr lang="en-IE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58384" y="2398256"/>
            <a:ext cx="3174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@</a:t>
            </a:r>
            <a:r>
              <a:rPr lang="es-E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JavierNSbot</a:t>
            </a:r>
            <a:endParaRPr lang="en-IE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949586" y="3781041"/>
            <a:ext cx="2408798" cy="88737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CuadroTexto 9"/>
          <p:cNvSpPr txBox="1"/>
          <p:nvPr/>
        </p:nvSpPr>
        <p:spPr>
          <a:xfrm>
            <a:off x="3109237" y="3901563"/>
            <a:ext cx="215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bg1"/>
                </a:solidFill>
                <a:latin typeface="+mj-lt"/>
              </a:rPr>
              <a:t>Password</a:t>
            </a:r>
            <a:r>
              <a:rPr lang="es-ES" sz="3600" dirty="0">
                <a:solidFill>
                  <a:schemeClr val="bg1"/>
                </a:solidFill>
                <a:latin typeface="+mj-lt"/>
              </a:rPr>
              <a:t>:</a:t>
            </a:r>
            <a:endParaRPr lang="en-IE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58384" y="3842863"/>
            <a:ext cx="743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</a:t>
            </a:r>
            <a:endParaRPr lang="en-IE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65151" y="1490865"/>
            <a:ext cx="418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conectarse:</a:t>
            </a:r>
            <a:endParaRPr lang="en-IE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18476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110510" y="1582764"/>
            <a:ext cx="2861126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ángulo 4"/>
          <p:cNvSpPr/>
          <p:nvPr/>
        </p:nvSpPr>
        <p:spPr>
          <a:xfrm>
            <a:off x="0" y="402335"/>
            <a:ext cx="12192000" cy="781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465138"/>
            <a:ext cx="121920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ÍNDICE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10510" y="158276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1. INTRODUCCIÓN</a:t>
            </a:r>
            <a:endParaRPr lang="en-IE" sz="2800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10510" y="2267257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10510" y="433512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3. CONCLUSIONES</a:t>
            </a:r>
            <a:endParaRPr lang="en-IE" sz="2800" dirty="0"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10510" y="5017996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4. DEMOSTRACIÓN</a:t>
            </a:r>
            <a:endParaRPr lang="en-IE" sz="2800" dirty="0"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31718" y="279047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2.1. Creación del BOT</a:t>
            </a:r>
            <a:endParaRPr lang="en-IE" sz="2400" dirty="0">
              <a:latin typeface="+mj-lt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31718" y="325214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2.2. </a:t>
            </a:r>
            <a:r>
              <a:rPr lang="es-ES" sz="2400" dirty="0" err="1">
                <a:latin typeface="+mj-lt"/>
              </a:rPr>
              <a:t>Login</a:t>
            </a:r>
            <a:endParaRPr lang="en-IE" sz="2400" dirty="0">
              <a:latin typeface="+mj-lt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1718" y="371380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087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68680" y="1389888"/>
            <a:ext cx="2916936" cy="649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uadroTexto 4"/>
          <p:cNvSpPr txBox="1"/>
          <p:nvPr/>
        </p:nvSpPr>
        <p:spPr>
          <a:xfrm>
            <a:off x="932688" y="1452890"/>
            <a:ext cx="296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+mj-lt"/>
              </a:rPr>
              <a:t>Objetivo</a:t>
            </a:r>
            <a:r>
              <a:rPr lang="en-IE" sz="2800" dirty="0">
                <a:solidFill>
                  <a:schemeClr val="bg1"/>
                </a:solidFill>
                <a:latin typeface="+mj-lt"/>
              </a:rPr>
              <a:t> principal: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3959352" y="1483614"/>
            <a:ext cx="521208" cy="46177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ángulo 6"/>
          <p:cNvSpPr/>
          <p:nvPr/>
        </p:nvSpPr>
        <p:spPr>
          <a:xfrm>
            <a:off x="4736592" y="996696"/>
            <a:ext cx="6995160" cy="27706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8" name="Picture 4" descr="Resultado de imagen de movil xiaom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3440" r="52879" b="4560"/>
          <a:stretch/>
        </p:blipFill>
        <p:spPr bwMode="auto">
          <a:xfrm>
            <a:off x="10089282" y="1068773"/>
            <a:ext cx="1341925" cy="265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izquierda y derecha 7"/>
          <p:cNvSpPr/>
          <p:nvPr/>
        </p:nvSpPr>
        <p:spPr>
          <a:xfrm>
            <a:off x="8897112" y="2139696"/>
            <a:ext cx="964776" cy="48463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32" name="Picture 8" descr="Resultado de imagen de ca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01" y="1366078"/>
            <a:ext cx="3694303" cy="20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derecha 12"/>
          <p:cNvSpPr/>
          <p:nvPr/>
        </p:nvSpPr>
        <p:spPr>
          <a:xfrm rot="5400000">
            <a:off x="1860803" y="2362883"/>
            <a:ext cx="932688" cy="55946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Elipse 13"/>
          <p:cNvSpPr/>
          <p:nvPr/>
        </p:nvSpPr>
        <p:spPr>
          <a:xfrm>
            <a:off x="332232" y="3246121"/>
            <a:ext cx="3983736" cy="6492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CuadroTexto 14"/>
          <p:cNvSpPr txBox="1"/>
          <p:nvPr/>
        </p:nvSpPr>
        <p:spPr>
          <a:xfrm>
            <a:off x="1385946" y="3309123"/>
            <a:ext cx="1876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Soluciones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5397" y="4934470"/>
            <a:ext cx="249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Servidor/Web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498117" y="4934470"/>
            <a:ext cx="205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 móviles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0" name="Conector recto de flecha 9"/>
          <p:cNvCxnSpPr>
            <a:endCxn id="16" idx="0"/>
          </p:cNvCxnSpPr>
          <p:nvPr/>
        </p:nvCxnSpPr>
        <p:spPr>
          <a:xfrm flipH="1">
            <a:off x="1361139" y="4186810"/>
            <a:ext cx="598339" cy="7476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8" idx="0"/>
          </p:cNvCxnSpPr>
          <p:nvPr/>
        </p:nvCxnSpPr>
        <p:spPr>
          <a:xfrm>
            <a:off x="3142709" y="4105656"/>
            <a:ext cx="1381147" cy="8288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3434108" y="4934469"/>
            <a:ext cx="2228365" cy="523221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Abrir llave 29"/>
          <p:cNvSpPr/>
          <p:nvPr/>
        </p:nvSpPr>
        <p:spPr>
          <a:xfrm>
            <a:off x="6246701" y="4186810"/>
            <a:ext cx="328379" cy="2018537"/>
          </a:xfrm>
          <a:prstGeom prst="leftBrace">
            <a:avLst>
              <a:gd name="adj1" fmla="val 22853"/>
              <a:gd name="adj2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34" name="Picture 10" descr="Resultado de imagen de telegra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9" r="18700"/>
          <a:stretch/>
        </p:blipFill>
        <p:spPr bwMode="auto">
          <a:xfrm>
            <a:off x="9721596" y="4105994"/>
            <a:ext cx="1516380" cy="19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whatsap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76" y="4186810"/>
            <a:ext cx="1848421" cy="184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CuadroTexto 27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1. INTRODUCCIÓN</a:t>
            </a:r>
            <a:endParaRPr lang="en-IE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584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13" grpId="0" animBg="1"/>
      <p:bldP spid="14" grpId="0" animBg="1"/>
      <p:bldP spid="15" grpId="0"/>
      <p:bldP spid="16" grpId="0"/>
      <p:bldP spid="18" grpId="0"/>
      <p:bldP spid="18" grpId="1"/>
      <p:bldP spid="34" grpId="0" animBg="1"/>
      <p:bldP spid="34" grpId="1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868680" y="1389888"/>
            <a:ext cx="3026664" cy="649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CuadroTexto 24"/>
          <p:cNvSpPr txBox="1"/>
          <p:nvPr/>
        </p:nvSpPr>
        <p:spPr>
          <a:xfrm>
            <a:off x="932688" y="1452890"/>
            <a:ext cx="296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+mj-lt"/>
              </a:rPr>
              <a:t>Contenido general</a:t>
            </a:r>
            <a:r>
              <a:rPr lang="en-IE" sz="2800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pic>
        <p:nvPicPr>
          <p:cNvPr id="27" name="Picture 8" descr="Resultado de imagen de ca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88" y="2572309"/>
            <a:ext cx="3694303" cy="20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4933530" y="879003"/>
            <a:ext cx="1876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Luces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950794" y="1714500"/>
            <a:ext cx="187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Captura de imágenes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37708" y="3326632"/>
            <a:ext cx="1876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Sensores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032500" y="4281948"/>
            <a:ext cx="187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Envío de mensajes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933209" y="5746027"/>
            <a:ext cx="421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Usuarios conectados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Flecha derecha 34"/>
          <p:cNvSpPr/>
          <p:nvPr/>
        </p:nvSpPr>
        <p:spPr>
          <a:xfrm rot="16200000">
            <a:off x="5396032" y="1671069"/>
            <a:ext cx="951305" cy="55946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Abrir llave 35"/>
          <p:cNvSpPr/>
          <p:nvPr/>
        </p:nvSpPr>
        <p:spPr>
          <a:xfrm>
            <a:off x="6555180" y="873252"/>
            <a:ext cx="254658" cy="942482"/>
          </a:xfrm>
          <a:prstGeom prst="leftBrace">
            <a:avLst>
              <a:gd name="adj1" fmla="val 22853"/>
              <a:gd name="adj2" fmla="val 305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CuadroTexto 36"/>
          <p:cNvSpPr txBox="1"/>
          <p:nvPr/>
        </p:nvSpPr>
        <p:spPr>
          <a:xfrm>
            <a:off x="6809838" y="843705"/>
            <a:ext cx="302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 Encender/Apagar</a:t>
            </a:r>
            <a:endParaRPr lang="en-IE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6809838" y="1278868"/>
            <a:ext cx="307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 Verificar</a:t>
            </a:r>
            <a:endParaRPr lang="en-IE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9" name="Flecha derecha 38"/>
          <p:cNvSpPr/>
          <p:nvPr/>
        </p:nvSpPr>
        <p:spPr>
          <a:xfrm rot="20716767">
            <a:off x="7839303" y="2292575"/>
            <a:ext cx="951305" cy="55946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echa derecha 39"/>
          <p:cNvSpPr/>
          <p:nvPr/>
        </p:nvSpPr>
        <p:spPr>
          <a:xfrm rot="851012">
            <a:off x="7928436" y="4173331"/>
            <a:ext cx="951305" cy="55946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Flecha derecha 40"/>
          <p:cNvSpPr/>
          <p:nvPr/>
        </p:nvSpPr>
        <p:spPr>
          <a:xfrm rot="5400000">
            <a:off x="4642120" y="5026173"/>
            <a:ext cx="951305" cy="55946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Flecha derecha 41"/>
          <p:cNvSpPr/>
          <p:nvPr/>
        </p:nvSpPr>
        <p:spPr>
          <a:xfrm rot="10800000">
            <a:off x="2457556" y="3333102"/>
            <a:ext cx="951305" cy="55946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CuadroTexto 43"/>
          <p:cNvSpPr txBox="1"/>
          <p:nvPr/>
        </p:nvSpPr>
        <p:spPr>
          <a:xfrm>
            <a:off x="506812" y="4472778"/>
            <a:ext cx="146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 Verificar</a:t>
            </a:r>
            <a:endParaRPr lang="en-IE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506065" y="4924803"/>
            <a:ext cx="309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 Cambiar valor umbral</a:t>
            </a:r>
            <a:endParaRPr lang="en-IE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6" name="Abrir llave 45"/>
          <p:cNvSpPr/>
          <p:nvPr/>
        </p:nvSpPr>
        <p:spPr>
          <a:xfrm>
            <a:off x="280020" y="4443986"/>
            <a:ext cx="254658" cy="942482"/>
          </a:xfrm>
          <a:prstGeom prst="leftBrace">
            <a:avLst>
              <a:gd name="adj1" fmla="val 22853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0" name="Conector recto de flecha 59"/>
          <p:cNvCxnSpPr>
            <a:stCxn id="31" idx="2"/>
          </p:cNvCxnSpPr>
          <p:nvPr/>
        </p:nvCxnSpPr>
        <p:spPr>
          <a:xfrm>
            <a:off x="1475862" y="3849852"/>
            <a:ext cx="0" cy="5941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CuadroTexto 33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1. INTRODUCCIÓN</a:t>
            </a:r>
            <a:endParaRPr lang="en-IE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975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8" grpId="0"/>
      <p:bldP spid="29" grpId="0"/>
      <p:bldP spid="31" grpId="0"/>
      <p:bldP spid="32" grpId="0"/>
      <p:bldP spid="33" grpId="0"/>
      <p:bldP spid="35" grpId="0" animBg="1"/>
      <p:bldP spid="36" grpId="0" animBg="1"/>
      <p:bldP spid="36" grpId="1" animBg="1"/>
      <p:bldP spid="37" grpId="0"/>
      <p:bldP spid="37" grpId="1"/>
      <p:bldP spid="38" grpId="0"/>
      <p:bldP spid="38" grpId="1"/>
      <p:bldP spid="39" grpId="0" animBg="1"/>
      <p:bldP spid="40" grpId="0" animBg="1"/>
      <p:bldP spid="41" grpId="0" animBg="1"/>
      <p:bldP spid="42" grpId="0" animBg="1"/>
      <p:bldP spid="44" grpId="0"/>
      <p:bldP spid="44" grpId="1"/>
      <p:bldP spid="45" grpId="0"/>
      <p:bldP spid="45" grpId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110509" y="2265636"/>
            <a:ext cx="3193635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ángulo 4"/>
          <p:cNvSpPr/>
          <p:nvPr/>
        </p:nvSpPr>
        <p:spPr>
          <a:xfrm>
            <a:off x="0" y="402335"/>
            <a:ext cx="12192000" cy="781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465138"/>
            <a:ext cx="1219200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ÍNDICE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10510" y="158276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1. INTRODUCCIÓN</a:t>
            </a:r>
            <a:endParaRPr lang="en-IE" sz="2800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10510" y="2267257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10510" y="4335124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3. CONCLUSIONES</a:t>
            </a:r>
            <a:endParaRPr lang="en-IE" sz="2800" dirty="0"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10510" y="5017996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4. DEMOSTRACIÓN</a:t>
            </a:r>
            <a:endParaRPr lang="en-IE" sz="2800" dirty="0"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31718" y="279047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2.1. Creación del BOT</a:t>
            </a:r>
            <a:endParaRPr lang="en-IE" sz="2400" dirty="0">
              <a:latin typeface="+mj-lt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31718" y="325214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2.2. </a:t>
            </a:r>
            <a:r>
              <a:rPr lang="es-ES" sz="2400" dirty="0" err="1">
                <a:latin typeface="+mj-lt"/>
              </a:rPr>
              <a:t>Login</a:t>
            </a:r>
            <a:endParaRPr lang="en-IE" sz="2400" dirty="0">
              <a:latin typeface="+mj-lt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1718" y="3713807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713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9" y="3937833"/>
            <a:ext cx="1573524" cy="15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81" y="2082636"/>
            <a:ext cx="1347053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674" y="3234968"/>
            <a:ext cx="1347053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monigotes 3d mov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70" y="4355198"/>
            <a:ext cx="1244564" cy="15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>
          <a:xfrm rot="19406058">
            <a:off x="1636402" y="3096744"/>
            <a:ext cx="1869621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775147" y="3611720"/>
            <a:ext cx="321923" cy="10069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8368145" y="3234968"/>
            <a:ext cx="776817" cy="5905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8638083" y="2517057"/>
            <a:ext cx="1657986" cy="1310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de botfath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86" y="1252361"/>
            <a:ext cx="2199653" cy="21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 derecha 21"/>
          <p:cNvSpPr/>
          <p:nvPr/>
        </p:nvSpPr>
        <p:spPr>
          <a:xfrm>
            <a:off x="5549222" y="2095808"/>
            <a:ext cx="943925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5458968" y="3331351"/>
            <a:ext cx="1230575" cy="12873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2231136" y="4618653"/>
            <a:ext cx="3227832" cy="56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CuadroTexto 48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4435359" y="37586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2.1. Creación del BOT</a:t>
            </a:r>
            <a:endParaRPr lang="en-IE" sz="2400" dirty="0">
              <a:latin typeface="+mj-lt"/>
            </a:endParaRPr>
          </a:p>
        </p:txBody>
      </p:sp>
      <p:cxnSp>
        <p:nvCxnSpPr>
          <p:cNvPr id="43" name="Conector recto 42"/>
          <p:cNvCxnSpPr/>
          <p:nvPr/>
        </p:nvCxnSpPr>
        <p:spPr>
          <a:xfrm>
            <a:off x="3703320" y="606694"/>
            <a:ext cx="5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6573081" y="1487015"/>
            <a:ext cx="1902349" cy="1964999"/>
          </a:xfrm>
          <a:prstGeom prst="ellips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2" descr="Resultado de imagen de pinguino rob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6" y="1584745"/>
            <a:ext cx="1468188" cy="16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548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/>
          <p:cNvSpPr/>
          <p:nvPr/>
        </p:nvSpPr>
        <p:spPr>
          <a:xfrm>
            <a:off x="4652603" y="1231922"/>
            <a:ext cx="1702010" cy="6133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CuadroTexto 21"/>
          <p:cNvSpPr txBox="1"/>
          <p:nvPr/>
        </p:nvSpPr>
        <p:spPr>
          <a:xfrm>
            <a:off x="4904257" y="1237030"/>
            <a:ext cx="119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dirty="0">
                <a:solidFill>
                  <a:schemeClr val="bg1"/>
                </a:solidFill>
                <a:latin typeface="+mj-lt"/>
              </a:rPr>
              <a:t>/start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>
            <a:off x="3001818" y="1911927"/>
            <a:ext cx="2198255" cy="7943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Resultado de imagen de monigotes 3d mov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070" y="2309091"/>
            <a:ext cx="1244564" cy="15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680634" y="2677582"/>
            <a:ext cx="233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Nuevo usuario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902036" y="1911927"/>
            <a:ext cx="2189019" cy="76565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978072" y="2677582"/>
            <a:ext cx="369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Usuario ya registrado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828801" y="4998889"/>
            <a:ext cx="165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Password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Flecha derecha 34"/>
          <p:cNvSpPr/>
          <p:nvPr/>
        </p:nvSpPr>
        <p:spPr>
          <a:xfrm rot="5400000">
            <a:off x="2048468" y="3769480"/>
            <a:ext cx="1213975" cy="48343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ángulo 37"/>
          <p:cNvSpPr/>
          <p:nvPr/>
        </p:nvSpPr>
        <p:spPr>
          <a:xfrm>
            <a:off x="1766598" y="4998889"/>
            <a:ext cx="1715513" cy="5232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147" y="1196021"/>
            <a:ext cx="1347053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 39"/>
          <p:cNvSpPr/>
          <p:nvPr/>
        </p:nvSpPr>
        <p:spPr>
          <a:xfrm>
            <a:off x="5532582" y="4806259"/>
            <a:ext cx="6243781" cy="1063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CuadroTexto 40"/>
          <p:cNvSpPr txBox="1"/>
          <p:nvPr/>
        </p:nvSpPr>
        <p:spPr>
          <a:xfrm>
            <a:off x="6542793" y="4930716"/>
            <a:ext cx="422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dirty="0">
                <a:solidFill>
                  <a:schemeClr val="bg1"/>
                </a:solidFill>
                <a:latin typeface="+mj-lt"/>
              </a:rPr>
              <a:t>MENÚ PRINCIPAL</a:t>
            </a:r>
          </a:p>
        </p:txBody>
      </p:sp>
      <p:sp>
        <p:nvSpPr>
          <p:cNvPr id="42" name="Flecha derecha 41"/>
          <p:cNvSpPr/>
          <p:nvPr/>
        </p:nvSpPr>
        <p:spPr>
          <a:xfrm rot="5400000">
            <a:off x="8384789" y="3605357"/>
            <a:ext cx="885731" cy="48343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lecha derecha 43"/>
          <p:cNvSpPr/>
          <p:nvPr/>
        </p:nvSpPr>
        <p:spPr>
          <a:xfrm>
            <a:off x="3900359" y="5042941"/>
            <a:ext cx="1213975" cy="48343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ángulo 30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CuadroTexto 31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435359" y="37586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2.2. </a:t>
            </a:r>
            <a:r>
              <a:rPr lang="es-ES" sz="2400" dirty="0" err="1">
                <a:latin typeface="+mj-lt"/>
              </a:rPr>
              <a:t>Login</a:t>
            </a:r>
            <a:endParaRPr lang="en-IE" sz="2400" dirty="0">
              <a:latin typeface="+mj-lt"/>
            </a:endParaRPr>
          </a:p>
        </p:txBody>
      </p:sp>
      <p:cxnSp>
        <p:nvCxnSpPr>
          <p:cNvPr id="43" name="Conector recto 42"/>
          <p:cNvCxnSpPr/>
          <p:nvPr/>
        </p:nvCxnSpPr>
        <p:spPr>
          <a:xfrm>
            <a:off x="3703320" y="606694"/>
            <a:ext cx="5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624354" y="1276973"/>
            <a:ext cx="17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Comando:</a:t>
            </a:r>
            <a:endParaRPr lang="en-IE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648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8" grpId="0"/>
      <p:bldP spid="33" grpId="0"/>
      <p:bldP spid="34" grpId="0"/>
      <p:bldP spid="35" grpId="0" animBg="1"/>
      <p:bldP spid="38" grpId="0" animBg="1"/>
      <p:bldP spid="40" grpId="0" animBg="1"/>
      <p:bldP spid="41" grpId="0"/>
      <p:bldP spid="42" grpId="0" animBg="1"/>
      <p:bldP spid="44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2392587" y="1746475"/>
            <a:ext cx="7333673" cy="35375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ángulo redondeado 36"/>
          <p:cNvSpPr/>
          <p:nvPr/>
        </p:nvSpPr>
        <p:spPr>
          <a:xfrm>
            <a:off x="2591817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ángulo redondeado 37"/>
          <p:cNvSpPr/>
          <p:nvPr/>
        </p:nvSpPr>
        <p:spPr>
          <a:xfrm>
            <a:off x="2591817" y="4175298"/>
            <a:ext cx="6935214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ángulo redondeado 38"/>
          <p:cNvSpPr/>
          <p:nvPr/>
        </p:nvSpPr>
        <p:spPr>
          <a:xfrm>
            <a:off x="6169613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ángulo redondeado 39"/>
          <p:cNvSpPr/>
          <p:nvPr/>
        </p:nvSpPr>
        <p:spPr>
          <a:xfrm>
            <a:off x="6169613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CuadroTexto 40"/>
          <p:cNvSpPr txBox="1"/>
          <p:nvPr/>
        </p:nvSpPr>
        <p:spPr>
          <a:xfrm>
            <a:off x="7087982" y="214582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Imagen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3496980" y="3233264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Sensores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7087983" y="324774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Mensaje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953532" y="4357374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Usuarios conectados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98639" y="108784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CuadroTexto 19"/>
          <p:cNvSpPr txBox="1"/>
          <p:nvPr/>
        </p:nvSpPr>
        <p:spPr>
          <a:xfrm>
            <a:off x="1159637" y="1208363"/>
            <a:ext cx="163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+mj-lt"/>
              </a:rPr>
              <a:t>Luces</a:t>
            </a:r>
            <a:endParaRPr lang="en-IE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lecha derecha 24"/>
          <p:cNvSpPr/>
          <p:nvPr/>
        </p:nvSpPr>
        <p:spPr>
          <a:xfrm>
            <a:off x="4212880" y="1285281"/>
            <a:ext cx="943925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CuadroTexto 25"/>
          <p:cNvSpPr txBox="1"/>
          <p:nvPr/>
        </p:nvSpPr>
        <p:spPr>
          <a:xfrm>
            <a:off x="5928966" y="1292421"/>
            <a:ext cx="163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Cocina</a:t>
            </a:r>
            <a:endParaRPr lang="en-IE"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5456134" y="989268"/>
            <a:ext cx="2581086" cy="1252635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CuadroTexto 27"/>
          <p:cNvSpPr txBox="1"/>
          <p:nvPr/>
        </p:nvSpPr>
        <p:spPr>
          <a:xfrm>
            <a:off x="9019586" y="1292421"/>
            <a:ext cx="163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Entrada</a:t>
            </a:r>
            <a:endParaRPr lang="en-IE"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8546754" y="989268"/>
            <a:ext cx="2581086" cy="1252635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ángulo 29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CuadroTexto 30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435359" y="37586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3703320" y="606694"/>
            <a:ext cx="5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2591817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CuadroTexto 45"/>
          <p:cNvSpPr txBox="1"/>
          <p:nvPr/>
        </p:nvSpPr>
        <p:spPr>
          <a:xfrm>
            <a:off x="3743772" y="2149885"/>
            <a:ext cx="105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Luces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40094" y="2813952"/>
            <a:ext cx="5507829" cy="315470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ángulo redondeado 5"/>
          <p:cNvSpPr/>
          <p:nvPr/>
        </p:nvSpPr>
        <p:spPr>
          <a:xfrm>
            <a:off x="3439323" y="3035286"/>
            <a:ext cx="5107431" cy="514360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uadroTexto 6"/>
          <p:cNvSpPr txBox="1"/>
          <p:nvPr/>
        </p:nvSpPr>
        <p:spPr>
          <a:xfrm>
            <a:off x="4499931" y="3054164"/>
            <a:ext cx="29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Encender una luz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3439322" y="3761427"/>
            <a:ext cx="5107431" cy="514360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CuadroTexto 13"/>
          <p:cNvSpPr txBox="1"/>
          <p:nvPr/>
        </p:nvSpPr>
        <p:spPr>
          <a:xfrm>
            <a:off x="4457169" y="3745991"/>
            <a:ext cx="307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Apagar una luz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3439322" y="4487568"/>
            <a:ext cx="5096855" cy="514360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ángulo redondeado 22"/>
          <p:cNvSpPr/>
          <p:nvPr/>
        </p:nvSpPr>
        <p:spPr>
          <a:xfrm>
            <a:off x="3449898" y="5223262"/>
            <a:ext cx="5096855" cy="514360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CuadroTexto 15"/>
          <p:cNvSpPr txBox="1"/>
          <p:nvPr/>
        </p:nvSpPr>
        <p:spPr>
          <a:xfrm>
            <a:off x="3892433" y="4483050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Comprobar luces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892433" y="5230207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Inicio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08220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7" grpId="1" animBg="1"/>
      <p:bldP spid="38" grpId="1" animBg="1"/>
      <p:bldP spid="39" grpId="1" animBg="1"/>
      <p:bldP spid="40" grpId="1" animBg="1"/>
      <p:bldP spid="41" grpId="1"/>
      <p:bldP spid="42" grpId="1"/>
      <p:bldP spid="43" grpId="1"/>
      <p:bldP spid="44" grpId="1"/>
      <p:bldP spid="19" grpId="0" animBg="1"/>
      <p:bldP spid="20" grpId="0"/>
      <p:bldP spid="25" grpId="0" animBg="1"/>
      <p:bldP spid="26" grpId="0"/>
      <p:bldP spid="27" grpId="0" animBg="1"/>
      <p:bldP spid="28" grpId="0"/>
      <p:bldP spid="29" grpId="0" animBg="1"/>
      <p:bldP spid="45" grpId="1" animBg="1"/>
      <p:bldP spid="45" grpId="2" animBg="1"/>
      <p:bldP spid="46" grpId="1" build="p"/>
      <p:bldP spid="46" grpId="2" build="allAtOnce"/>
      <p:bldP spid="5" grpId="0" animBg="1"/>
      <p:bldP spid="6" grpId="0" animBg="1"/>
      <p:bldP spid="7" grpId="0"/>
      <p:bldP spid="21" grpId="0" animBg="1"/>
      <p:bldP spid="14" grpId="0"/>
      <p:bldP spid="22" grpId="0" animBg="1"/>
      <p:bldP spid="23" grpId="0" animBg="1"/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392587" y="1746475"/>
            <a:ext cx="7333673" cy="35375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ángulo redondeado 11"/>
          <p:cNvSpPr/>
          <p:nvPr/>
        </p:nvSpPr>
        <p:spPr>
          <a:xfrm>
            <a:off x="2591817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ángulo redondeado 12"/>
          <p:cNvSpPr/>
          <p:nvPr/>
        </p:nvSpPr>
        <p:spPr>
          <a:xfrm>
            <a:off x="2591817" y="4175298"/>
            <a:ext cx="6935214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ángulo redondeado 13"/>
          <p:cNvSpPr/>
          <p:nvPr/>
        </p:nvSpPr>
        <p:spPr>
          <a:xfrm>
            <a:off x="6169613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ángulo redondeado 14"/>
          <p:cNvSpPr/>
          <p:nvPr/>
        </p:nvSpPr>
        <p:spPr>
          <a:xfrm>
            <a:off x="6169613" y="3071553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CuadroTexto 15"/>
          <p:cNvSpPr txBox="1"/>
          <p:nvPr/>
        </p:nvSpPr>
        <p:spPr>
          <a:xfrm>
            <a:off x="7087982" y="214582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Imagen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496980" y="3233264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Sensores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87983" y="3247743"/>
            <a:ext cx="152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Mensaje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953532" y="4357374"/>
            <a:ext cx="42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Usuarios conectados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2591817" y="1967808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CuadroTexto 33"/>
          <p:cNvSpPr txBox="1"/>
          <p:nvPr/>
        </p:nvSpPr>
        <p:spPr>
          <a:xfrm>
            <a:off x="3743772" y="2149885"/>
            <a:ext cx="105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+mj-lt"/>
              </a:rPr>
              <a:t>Luces</a:t>
            </a:r>
            <a:endParaRPr lang="en-IE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0" name="Picture 6" descr="Resultado de imagen de seguridad imagen vivi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08" y="1256639"/>
            <a:ext cx="7543800" cy="49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298639" y="1014691"/>
            <a:ext cx="3357418" cy="887373"/>
          </a:xfrm>
          <a:prstGeom prst="roundRect">
            <a:avLst>
              <a:gd name="adj" fmla="val 6335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CuadroTexto 19"/>
          <p:cNvSpPr txBox="1"/>
          <p:nvPr/>
        </p:nvSpPr>
        <p:spPr>
          <a:xfrm>
            <a:off x="1159637" y="1135211"/>
            <a:ext cx="163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+mj-lt"/>
              </a:rPr>
              <a:t>Imagen</a:t>
            </a:r>
            <a:endParaRPr lang="en-IE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lecha derecha 24"/>
          <p:cNvSpPr/>
          <p:nvPr/>
        </p:nvSpPr>
        <p:spPr>
          <a:xfrm>
            <a:off x="4944400" y="1212128"/>
            <a:ext cx="2657647" cy="492496"/>
          </a:xfrm>
          <a:prstGeom prst="rightArrow">
            <a:avLst>
              <a:gd name="adj1" fmla="val 50000"/>
              <a:gd name="adj2" fmla="val 7424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6" name="Picture 2" descr="Resultado de imagen de camara de segurida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9415">
            <a:off x="9174619" y="900627"/>
            <a:ext cx="2070711" cy="17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0" y="402336"/>
            <a:ext cx="12192000" cy="420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CuadroTexto 30"/>
          <p:cNvSpPr txBox="1"/>
          <p:nvPr/>
        </p:nvSpPr>
        <p:spPr>
          <a:xfrm>
            <a:off x="308886" y="351038"/>
            <a:ext cx="332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2. IMPLEMENTACIÓN</a:t>
            </a:r>
            <a:endParaRPr lang="en-IE" sz="2800" dirty="0">
              <a:latin typeface="+mj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435359" y="375862"/>
            <a:ext cx="332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2.3. Menú principal</a:t>
            </a:r>
            <a:endParaRPr lang="en-IE" sz="2400" dirty="0">
              <a:latin typeface="+mj-lt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3703320" y="606694"/>
            <a:ext cx="5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58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build="p"/>
      <p:bldP spid="16" grpId="1" build="p"/>
      <p:bldP spid="17" grpId="0"/>
      <p:bldP spid="18" grpId="0"/>
      <p:bldP spid="21" grpId="0"/>
      <p:bldP spid="29" grpId="0" animBg="1"/>
      <p:bldP spid="34" grpId="0" build="allAtOnce"/>
      <p:bldP spid="19" grpId="0" animBg="1"/>
      <p:bldP spid="20" grpId="0"/>
      <p:bldP spid="2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311</Words>
  <Application>Microsoft Office PowerPoint</Application>
  <PresentationFormat>Panorámica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 NOCK HOME NETWORK CONTROLLED HOME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DEL PROYECTO</dc:title>
  <dc:creator>Teresa Araúz Pisón</dc:creator>
  <cp:lastModifiedBy>javier núñez</cp:lastModifiedBy>
  <cp:revision>91</cp:revision>
  <dcterms:created xsi:type="dcterms:W3CDTF">2017-01-25T16:05:41Z</dcterms:created>
  <dcterms:modified xsi:type="dcterms:W3CDTF">2017-02-01T10:51:55Z</dcterms:modified>
</cp:coreProperties>
</file>