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8"/>
  </p:notesMasterIdLst>
  <p:handoutMasterIdLst>
    <p:handoutMasterId r:id="rId39"/>
  </p:handoutMasterIdLst>
  <p:sldIdLst>
    <p:sldId id="483" r:id="rId2"/>
    <p:sldId id="496" r:id="rId3"/>
    <p:sldId id="497" r:id="rId4"/>
    <p:sldId id="484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505" r:id="rId13"/>
    <p:sldId id="508" r:id="rId14"/>
    <p:sldId id="509" r:id="rId15"/>
    <p:sldId id="511" r:id="rId16"/>
    <p:sldId id="510" r:id="rId17"/>
    <p:sldId id="512" r:id="rId18"/>
    <p:sldId id="513" r:id="rId19"/>
    <p:sldId id="514" r:id="rId20"/>
    <p:sldId id="504" r:id="rId21"/>
    <p:sldId id="506" r:id="rId22"/>
    <p:sldId id="507" r:id="rId23"/>
    <p:sldId id="493" r:id="rId24"/>
    <p:sldId id="494" r:id="rId25"/>
    <p:sldId id="515" r:id="rId26"/>
    <p:sldId id="516" r:id="rId27"/>
    <p:sldId id="517" r:id="rId28"/>
    <p:sldId id="495" r:id="rId29"/>
    <p:sldId id="256" r:id="rId30"/>
    <p:sldId id="307" r:id="rId31"/>
    <p:sldId id="498" r:id="rId32"/>
    <p:sldId id="499" r:id="rId33"/>
    <p:sldId id="500" r:id="rId34"/>
    <p:sldId id="501" r:id="rId35"/>
    <p:sldId id="502" r:id="rId36"/>
    <p:sldId id="459" r:id="rId3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3" autoAdjust="0"/>
    <p:restoredTop sz="87544" autoAdjust="0"/>
  </p:normalViewPr>
  <p:slideViewPr>
    <p:cSldViewPr snapToGrid="0">
      <p:cViewPr varScale="1">
        <p:scale>
          <a:sx n="64" d="100"/>
          <a:sy n="64" d="100"/>
        </p:scale>
        <p:origin x="-97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306F5-2C3D-45EA-9268-933E4FE1CA78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B59B5-6126-4114-B24B-ED058E9059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29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8D01D-4ABE-4875-8135-5E657124A8D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5856A-BB35-4B51-AB4F-E79AC7CD6B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1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FDBE1-E8A3-42EF-9140-D6586CE70CE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422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F581-B3F2-4A84-A61B-0CB00E8A29A5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297" y="6041364"/>
            <a:ext cx="8013019" cy="365125"/>
          </a:xfrm>
        </p:spPr>
        <p:txBody>
          <a:bodyPr/>
          <a:lstStyle>
            <a:lvl1pPr algn="just">
              <a:defRPr sz="1200" b="1">
                <a:solidFill>
                  <a:schemeClr val="accent1"/>
                </a:solidFill>
              </a:defRPr>
            </a:lvl1pPr>
          </a:lstStyle>
          <a:p>
            <a:r>
              <a:rPr lang="es-ES" dirty="0" smtClean="0"/>
              <a:t>I Curso de Introducción a </a:t>
            </a:r>
            <a:r>
              <a:rPr lang="es-ES" dirty="0" err="1" smtClean="0"/>
              <a:t>Python</a:t>
            </a:r>
            <a:r>
              <a:rPr lang="es-ES" dirty="0" smtClean="0"/>
              <a:t> Orientado a la Resolución de Problemas de Optimización en Ingeniería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‹Nº›</a:t>
            </a:fld>
            <a:endParaRPr lang="es-ES"/>
          </a:p>
        </p:txBody>
      </p:sp>
      <p:grpSp>
        <p:nvGrpSpPr>
          <p:cNvPr id="20" name="Grupo 5"/>
          <p:cNvGrpSpPr/>
          <p:nvPr userDrawn="1"/>
        </p:nvGrpSpPr>
        <p:grpSpPr>
          <a:xfrm>
            <a:off x="10685150" y="226495"/>
            <a:ext cx="1332000" cy="1332000"/>
            <a:chOff x="560818" y="2323106"/>
            <a:chExt cx="1439996" cy="1439996"/>
          </a:xfrm>
        </p:grpSpPr>
        <p:sp>
          <p:nvSpPr>
            <p:cNvPr id="22" name="Rectángulo redondeado 6"/>
            <p:cNvSpPr/>
            <p:nvPr/>
          </p:nvSpPr>
          <p:spPr>
            <a:xfrm>
              <a:off x="560818" y="2323106"/>
              <a:ext cx="1439996" cy="1439996"/>
            </a:xfrm>
            <a:prstGeom prst="roundRect">
              <a:avLst/>
            </a:prstGeom>
            <a:blipFill rotWithShape="0">
              <a:blip r:embed="rId2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ángulo 7"/>
            <p:cNvSpPr/>
            <p:nvPr/>
          </p:nvSpPr>
          <p:spPr>
            <a:xfrm>
              <a:off x="631113" y="2393401"/>
              <a:ext cx="1299406" cy="12994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81280" rIns="81280" bIns="8128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3200" kern="1200" dirty="0"/>
            </a:p>
          </p:txBody>
        </p:sp>
      </p:grpSp>
      <p:pic>
        <p:nvPicPr>
          <p:cNvPr id="1026" name="Picture 2" descr="...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370" y="5765800"/>
            <a:ext cx="6477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931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F581-B3F2-4A84-A61B-0CB00E8A29A5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99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F581-B3F2-4A84-A61B-0CB00E8A29A5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028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F581-B3F2-4A84-A61B-0CB00E8A29A5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593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F581-B3F2-4A84-A61B-0CB00E8A29A5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255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F581-B3F2-4A84-A61B-0CB00E8A29A5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624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F581-B3F2-4A84-A61B-0CB00E8A29A5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472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F581-B3F2-4A84-A61B-0CB00E8A29A5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13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F581-B3F2-4A84-A61B-0CB00E8A29A5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253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F581-B3F2-4A84-A61B-0CB00E8A29A5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40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F581-B3F2-4A84-A61B-0CB00E8A29A5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106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F581-B3F2-4A84-A61B-0CB00E8A29A5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597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F581-B3F2-4A84-A61B-0CB00E8A29A5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63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F581-B3F2-4A84-A61B-0CB00E8A29A5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697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F581-B3F2-4A84-A61B-0CB00E8A29A5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35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F581-B3F2-4A84-A61B-0CB00E8A29A5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84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9F581-B3F2-4A84-A61B-0CB00E8A29A5}" type="datetimeFigureOut">
              <a:rPr lang="es-ES" smtClean="0"/>
              <a:t>30/05/2017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1A1F7F-15E0-4A5B-BB2B-735CA9DCD61E}" type="slidenum">
              <a:rPr lang="es-ES" smtClean="0"/>
              <a:t>‹Nº›</a:t>
            </a:fld>
            <a:endParaRPr lang="es-ES"/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600" y="0"/>
            <a:ext cx="1395412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 descr="...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370" y="5765800"/>
            <a:ext cx="6477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58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dgutierrezreina@us.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deap.gel.ulaval.ca/doc/default/api/tool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mailto:dgutierrezreina@us.e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fp.us.es/cursos/fc/python-machine-learning-optimizacion-y-aplicaciones/331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8189" y="5444673"/>
            <a:ext cx="8420643" cy="109689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s-ES" sz="8000" b="1" dirty="0" smtClean="0">
                <a:solidFill>
                  <a:schemeClr val="tx1"/>
                </a:solidFill>
              </a:rPr>
              <a:t>Daniel Gutiérrez Reina, </a:t>
            </a:r>
            <a:r>
              <a:rPr lang="es-ES" sz="8000" b="1" dirty="0" smtClean="0">
                <a:hlinkClick r:id="rId2"/>
              </a:rPr>
              <a:t>dgutierrezreina@us.es</a:t>
            </a:r>
            <a:endParaRPr lang="es-ES" sz="8000" b="1" dirty="0" smtClean="0"/>
          </a:p>
          <a:p>
            <a:pPr algn="l"/>
            <a:r>
              <a:rPr lang="es-ES" sz="8000" b="1" dirty="0" smtClean="0"/>
              <a:t>Profesor Sustituto Interino. Departamento Ingeniería Electrónica. Universidad de Sevilla. </a:t>
            </a:r>
          </a:p>
          <a:p>
            <a:pPr algn="l"/>
            <a:endParaRPr lang="es-ES" sz="8000" b="1" dirty="0" smtClean="0"/>
          </a:p>
          <a:p>
            <a:pPr algn="ctr"/>
            <a:endParaRPr lang="es-ES" sz="4500" b="1" dirty="0" smtClean="0"/>
          </a:p>
          <a:p>
            <a:pPr algn="l"/>
            <a:r>
              <a:rPr lang="es-ES" sz="6400" b="1" dirty="0" smtClean="0"/>
              <a:t> </a:t>
            </a:r>
          </a:p>
          <a:p>
            <a:pPr algn="l"/>
            <a:endParaRPr lang="es-ES" dirty="0" smtClean="0"/>
          </a:p>
          <a:p>
            <a:pPr algn="l"/>
            <a:endParaRPr lang="es-ES" dirty="0" smtClean="0"/>
          </a:p>
          <a:p>
            <a:pPr algn="l"/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719527" y="689555"/>
            <a:ext cx="95141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b="1" dirty="0" smtClean="0">
                <a:latin typeface="Consolas" panose="020B0609020204030204" pitchFamily="49" charset="0"/>
              </a:rPr>
              <a:t>Introducción a los Algoritmos </a:t>
            </a:r>
          </a:p>
          <a:p>
            <a:r>
              <a:rPr lang="es-ES" sz="4400" b="1" dirty="0" smtClean="0">
                <a:latin typeface="Consolas" panose="020B0609020204030204" pitchFamily="49" charset="0"/>
              </a:rPr>
              <a:t>Genéticos en Python</a:t>
            </a:r>
            <a:endParaRPr lang="es-ES" sz="4400" b="1" dirty="0">
              <a:latin typeface="Consolas" panose="020B0609020204030204" pitchFamily="49" charset="0"/>
            </a:endParaRPr>
          </a:p>
        </p:txBody>
      </p:sp>
      <p:pic>
        <p:nvPicPr>
          <p:cNvPr id="4" name="Picture 4" descr="http://www.bdamian.com.ar/genetic/css/img/ad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099" y="2473377"/>
            <a:ext cx="1606680" cy="241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genetic algorith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50" y="2705934"/>
            <a:ext cx="5145144" cy="218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33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19817"/>
            <a:ext cx="8596668" cy="830396"/>
          </a:xfrm>
        </p:spPr>
        <p:txBody>
          <a:bodyPr/>
          <a:lstStyle/>
          <a:p>
            <a:r>
              <a:rPr lang="es-ES" dirty="0" smtClean="0"/>
              <a:t>Algoritmos genéticos</a:t>
            </a:r>
            <a:endParaRPr lang="es-ES" dirty="0"/>
          </a:p>
        </p:txBody>
      </p:sp>
      <p:sp>
        <p:nvSpPr>
          <p:cNvPr id="7" name="Shape 34"/>
          <p:cNvSpPr txBox="1">
            <a:spLocks/>
          </p:cNvSpPr>
          <p:nvPr/>
        </p:nvSpPr>
        <p:spPr>
          <a:xfrm>
            <a:off x="677334" y="1007387"/>
            <a:ext cx="8882302" cy="80348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Nomenclatura:</a:t>
            </a:r>
            <a:endParaRPr lang="en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591068" y="1951722"/>
            <a:ext cx="10260961" cy="4906278"/>
          </a:xfrm>
        </p:spPr>
        <p:txBody>
          <a:bodyPr>
            <a:noAutofit/>
          </a:bodyPr>
          <a:lstStyle/>
          <a:p>
            <a:pPr algn="just"/>
            <a:r>
              <a:rPr lang="es-ES" sz="2000" b="1" i="1" u="sng" dirty="0" smtClean="0">
                <a:solidFill>
                  <a:srgbClr val="92D050"/>
                </a:solidFill>
              </a:rPr>
              <a:t>Individuo</a:t>
            </a:r>
            <a:r>
              <a:rPr lang="es-ES" sz="2000" b="1" i="1" dirty="0" smtClean="0">
                <a:solidFill>
                  <a:srgbClr val="92D050"/>
                </a:solidFill>
              </a:rPr>
              <a:t>: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 smtClean="0"/>
              <a:t>solución o candidato al problema de optimización.</a:t>
            </a:r>
          </a:p>
          <a:p>
            <a:pPr algn="just"/>
            <a:r>
              <a:rPr lang="es-ES" sz="2000" b="1" i="1" u="sng" dirty="0" smtClean="0">
                <a:solidFill>
                  <a:srgbClr val="92D050"/>
                </a:solidFill>
              </a:rPr>
              <a:t>Población</a:t>
            </a:r>
            <a:r>
              <a:rPr lang="es-E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 smtClean="0"/>
              <a:t>conjunto de candidatos al problema.</a:t>
            </a:r>
          </a:p>
          <a:p>
            <a:pPr algn="just"/>
            <a:r>
              <a:rPr lang="es-ES" sz="2000" b="1" i="1" dirty="0" err="1" smtClean="0">
                <a:solidFill>
                  <a:srgbClr val="92D050"/>
                </a:solidFill>
              </a:rPr>
              <a:t>Fitness</a:t>
            </a:r>
            <a:r>
              <a:rPr lang="es-ES" sz="2000" b="1" i="1" dirty="0" smtClean="0">
                <a:solidFill>
                  <a:srgbClr val="92D050"/>
                </a:solidFill>
              </a:rPr>
              <a:t>: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 smtClean="0"/>
              <a:t>calidad del individuo. Propiedad del individuo.</a:t>
            </a:r>
          </a:p>
          <a:p>
            <a:pPr algn="just"/>
            <a:r>
              <a:rPr lang="es-ES" sz="2000" b="1" i="1" u="sng" dirty="0" smtClean="0">
                <a:solidFill>
                  <a:srgbClr val="92D050"/>
                </a:solidFill>
              </a:rPr>
              <a:t>Función de </a:t>
            </a:r>
            <a:r>
              <a:rPr lang="es-ES" sz="2000" b="1" i="1" u="sng" dirty="0" err="1" smtClean="0">
                <a:solidFill>
                  <a:srgbClr val="92D050"/>
                </a:solidFill>
              </a:rPr>
              <a:t>Fitness</a:t>
            </a:r>
            <a:r>
              <a:rPr lang="es-ES" sz="2000" b="1" i="1" dirty="0" smtClean="0">
                <a:solidFill>
                  <a:srgbClr val="92D050"/>
                </a:solidFill>
              </a:rPr>
              <a:t>: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/>
              <a:t>p</a:t>
            </a:r>
            <a:r>
              <a:rPr lang="es-ES" sz="2000" dirty="0" smtClean="0"/>
              <a:t>roblema que queremos resolver.</a:t>
            </a:r>
          </a:p>
          <a:p>
            <a:pPr algn="just"/>
            <a:r>
              <a:rPr lang="es-ES" sz="2000" b="1" i="1" u="sng" dirty="0" smtClean="0">
                <a:solidFill>
                  <a:srgbClr val="92D050"/>
                </a:solidFill>
              </a:rPr>
              <a:t>Cromosoma</a:t>
            </a:r>
            <a:r>
              <a:rPr lang="es-ES" sz="2000" b="1" i="1" dirty="0" smtClean="0">
                <a:solidFill>
                  <a:srgbClr val="92D050"/>
                </a:solidFill>
              </a:rPr>
              <a:t>: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 smtClean="0"/>
              <a:t>estructura genética que representa al individuo. Variables de nuestro problema de optimización.</a:t>
            </a:r>
          </a:p>
          <a:p>
            <a:pPr algn="just"/>
            <a:r>
              <a:rPr lang="es-ES" sz="2000" b="1" i="1" u="sng" dirty="0" smtClean="0">
                <a:solidFill>
                  <a:srgbClr val="92D050"/>
                </a:solidFill>
              </a:rPr>
              <a:t>Gen</a:t>
            </a:r>
            <a:r>
              <a:rPr lang="es-ES" sz="2000" b="1" i="1" dirty="0" smtClean="0">
                <a:solidFill>
                  <a:srgbClr val="92D050"/>
                </a:solidFill>
              </a:rPr>
              <a:t>: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 smtClean="0"/>
              <a:t>posición en particular en la estructura cromosómica. Variable. </a:t>
            </a:r>
            <a:endParaRPr lang="en-US" sz="2000" dirty="0"/>
          </a:p>
          <a:p>
            <a:pPr algn="just"/>
            <a:r>
              <a:rPr lang="es-ES" sz="2000" b="1" i="1" u="sng" dirty="0" smtClean="0">
                <a:solidFill>
                  <a:srgbClr val="92D050"/>
                </a:solidFill>
              </a:rPr>
              <a:t>Operaciones genéticas</a:t>
            </a:r>
            <a:r>
              <a:rPr lang="es-ES" sz="2000" b="1" i="1" dirty="0" smtClean="0">
                <a:solidFill>
                  <a:srgbClr val="92D050"/>
                </a:solidFill>
              </a:rPr>
              <a:t>: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 smtClean="0"/>
              <a:t>operaciones (cruce y mutación) para generar nuevos individuos.</a:t>
            </a:r>
          </a:p>
          <a:p>
            <a:pPr algn="just"/>
            <a:r>
              <a:rPr lang="es-ES" sz="2000" b="1" i="1" u="sng" dirty="0" smtClean="0">
                <a:solidFill>
                  <a:srgbClr val="92D050"/>
                </a:solidFill>
              </a:rPr>
              <a:t>Selección</a:t>
            </a:r>
            <a:r>
              <a:rPr lang="es-ES" sz="2000" b="1" i="1" dirty="0" smtClean="0">
                <a:solidFill>
                  <a:srgbClr val="92D050"/>
                </a:solidFill>
              </a:rPr>
              <a:t>: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 smtClean="0"/>
              <a:t>selección de individuos normalmente basándonos en el </a:t>
            </a:r>
            <a:r>
              <a:rPr lang="es-ES" sz="2000" dirty="0" err="1" smtClean="0"/>
              <a:t>fitness</a:t>
            </a:r>
            <a:r>
              <a:rPr lang="es-ES" sz="2000" dirty="0" smtClean="0"/>
              <a:t>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53751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19817"/>
            <a:ext cx="8596668" cy="830396"/>
          </a:xfrm>
        </p:spPr>
        <p:txBody>
          <a:bodyPr/>
          <a:lstStyle/>
          <a:p>
            <a:r>
              <a:rPr lang="es-ES" dirty="0" smtClean="0"/>
              <a:t>Algoritmos genéticos - Ejemplo</a:t>
            </a:r>
            <a:endParaRPr lang="es-ES" dirty="0"/>
          </a:p>
        </p:txBody>
      </p:sp>
      <p:sp>
        <p:nvSpPr>
          <p:cNvPr id="7" name="Shape 34"/>
          <p:cNvSpPr txBox="1">
            <a:spLocks/>
          </p:cNvSpPr>
          <p:nvPr/>
        </p:nvSpPr>
        <p:spPr>
          <a:xfrm>
            <a:off x="647354" y="977407"/>
            <a:ext cx="8882302" cy="80348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Poblemas de las N reinas (“N queens”):</a:t>
            </a:r>
            <a:endParaRPr lang="en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591068" y="1936732"/>
            <a:ext cx="10260961" cy="250035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s-ES" sz="2000" dirty="0" smtClean="0">
                <a:solidFill>
                  <a:schemeClr val="tx1"/>
                </a:solidFill>
              </a:rPr>
              <a:t>Problema de optimización combinatorio muy popular.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ES" sz="2000" dirty="0" smtClean="0">
                <a:solidFill>
                  <a:schemeClr val="tx1"/>
                </a:solidFill>
              </a:rPr>
              <a:t>Consiste en colocar N reinas en un tablero de ajedrez N x N, sin que ninguna reina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</a:rPr>
              <a:t>a</a:t>
            </a:r>
            <a:r>
              <a:rPr lang="es-ES" sz="2000" dirty="0" smtClean="0">
                <a:solidFill>
                  <a:schemeClr val="tx1"/>
                </a:solidFill>
              </a:rPr>
              <a:t>taque a otra reina. </a:t>
            </a:r>
            <a:r>
              <a:rPr lang="es-E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Conforme N se hace más grande es más complejo!</a:t>
            </a:r>
            <a:endParaRPr lang="es-ES" sz="2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N queens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581" y="3472174"/>
            <a:ext cx="2958736" cy="295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21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19817"/>
            <a:ext cx="8596668" cy="830396"/>
          </a:xfrm>
        </p:spPr>
        <p:txBody>
          <a:bodyPr/>
          <a:lstStyle/>
          <a:p>
            <a:r>
              <a:rPr lang="es-ES" dirty="0" smtClean="0"/>
              <a:t>Algoritmos genéticos - Ejemplo</a:t>
            </a:r>
            <a:endParaRPr lang="es-ES" dirty="0"/>
          </a:p>
        </p:txBody>
      </p:sp>
      <p:sp>
        <p:nvSpPr>
          <p:cNvPr id="7" name="Shape 34"/>
          <p:cNvSpPr txBox="1">
            <a:spLocks/>
          </p:cNvSpPr>
          <p:nvPr/>
        </p:nvSpPr>
        <p:spPr>
          <a:xfrm>
            <a:off x="647354" y="977407"/>
            <a:ext cx="8882302" cy="80348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Resolución con algoritmo genético</a:t>
            </a:r>
            <a:endParaRPr lang="en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591068" y="1981702"/>
            <a:ext cx="10260961" cy="422422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s-ES" sz="2000" dirty="0" smtClean="0">
                <a:solidFill>
                  <a:srgbClr val="00B050"/>
                </a:solidFill>
              </a:rPr>
              <a:t>Individuo:</a:t>
            </a:r>
            <a:r>
              <a:rPr lang="es-ES" sz="2000" dirty="0" smtClean="0">
                <a:solidFill>
                  <a:schemeClr val="tx1"/>
                </a:solidFill>
              </a:rPr>
              <a:t> Una lista de posiciones de las damas en el tablero. Sólo guardamos la</a:t>
            </a:r>
          </a:p>
          <a:p>
            <a:pPr marL="0" indent="0" algn="just">
              <a:buNone/>
            </a:pPr>
            <a:r>
              <a:rPr lang="es-ES" sz="2000" dirty="0" smtClean="0">
                <a:solidFill>
                  <a:schemeClr val="tx1"/>
                </a:solidFill>
              </a:rPr>
              <a:t>fila en la que está la reina, la columna coincide con el índice de la lista. Por lo que sólo hay una reina por columna (Simplificación).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ES" sz="2000" dirty="0" smtClean="0">
                <a:solidFill>
                  <a:srgbClr val="00B050"/>
                </a:solidFill>
              </a:rPr>
              <a:t>Selección:</a:t>
            </a:r>
            <a:r>
              <a:rPr lang="es-ES" sz="2000" dirty="0" smtClean="0">
                <a:solidFill>
                  <a:schemeClr val="tx1"/>
                </a:solidFill>
              </a:rPr>
              <a:t> mediante torneo.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ES" sz="2000" dirty="0" smtClean="0">
                <a:solidFill>
                  <a:srgbClr val="00B050"/>
                </a:solidFill>
              </a:rPr>
              <a:t>Crossover: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 err="1" smtClean="0">
                <a:solidFill>
                  <a:schemeClr val="tx1"/>
                </a:solidFill>
              </a:rPr>
              <a:t>PartiallyMatched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Combinamos la información genética de dos individuos (“padres”) para crear dos individuos (“hijos”)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s-ES" sz="2000" i="1" dirty="0" smtClean="0">
                <a:solidFill>
                  <a:schemeClr val="tx1"/>
                </a:solidFill>
                <a:sym typeface="Wingdings" panose="05000000000000000000" pitchFamily="2" charset="2"/>
              </a:rPr>
              <a:t>Operación probabilística</a:t>
            </a:r>
            <a:r>
              <a:rPr lang="es-E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es-ES" sz="20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s-ES" sz="2000" dirty="0" smtClean="0">
                <a:solidFill>
                  <a:srgbClr val="00B050"/>
                </a:solidFill>
              </a:rPr>
              <a:t>Mutación:</a:t>
            </a:r>
            <a:r>
              <a:rPr lang="es-ES" sz="2000" dirty="0" smtClean="0">
                <a:solidFill>
                  <a:schemeClr val="tx1"/>
                </a:solidFill>
              </a:rPr>
              <a:t>  Barajamos el contenido de la lista </a:t>
            </a:r>
            <a:r>
              <a:rPr lang="es-E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s-ES" sz="2000" i="1" dirty="0" smtClean="0">
                <a:solidFill>
                  <a:schemeClr val="tx1"/>
                </a:solidFill>
                <a:sym typeface="Wingdings" panose="05000000000000000000" pitchFamily="2" charset="2"/>
              </a:rPr>
              <a:t>Operación probabilística</a:t>
            </a:r>
            <a:r>
              <a:rPr lang="es-E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es-ES" sz="20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s-ES" sz="2000" b="1" dirty="0" smtClean="0">
                <a:solidFill>
                  <a:srgbClr val="00B050"/>
                </a:solidFill>
              </a:rPr>
              <a:t>Función de </a:t>
            </a:r>
            <a:r>
              <a:rPr lang="es-ES" sz="2000" b="1" dirty="0" err="1" smtClean="0">
                <a:solidFill>
                  <a:srgbClr val="00B050"/>
                </a:solidFill>
              </a:rPr>
              <a:t>fitness</a:t>
            </a:r>
            <a:r>
              <a:rPr lang="es-ES" sz="2000" b="1" dirty="0" smtClean="0">
                <a:solidFill>
                  <a:srgbClr val="00B050"/>
                </a:solidFill>
              </a:rPr>
              <a:t>: </a:t>
            </a:r>
            <a:r>
              <a:rPr lang="es-ES" sz="2000" dirty="0" smtClean="0">
                <a:solidFill>
                  <a:schemeClr val="tx1"/>
                </a:solidFill>
              </a:rPr>
              <a:t>Número de ataques entre reinas. Problema de optimización </a:t>
            </a:r>
            <a:r>
              <a:rPr lang="es-E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Minimizar el número de ataques entre reinas.</a:t>
            </a:r>
            <a:endParaRPr lang="es-E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2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55052"/>
            <a:ext cx="8596668" cy="7555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DEAP: Distributed Evolutionary Algorithm in Python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677334" y="1733799"/>
            <a:ext cx="84022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Paquete de Python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con el que podemos implementar algoritmos evolutivos. Ha sido desarrollado por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Computer Vision and Systems Laboratory (CVSL) at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Université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Laval,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Quebec, Canada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Proyecto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activo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.</a:t>
            </a: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Algoritmos de optimización que podemos usar con DEAP: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Algoritmos genéticos (single </a:t>
            </a: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Algoritmos genéticos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-objetivos.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 genética.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Algoritmo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coevolutivos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Particle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Swarm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Instalación mediante </a:t>
            </a: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pip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: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!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pip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install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deap</a:t>
            </a: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endParaRPr lang="es-ES" dirty="0" smtClean="0"/>
          </a:p>
          <a:p>
            <a:endParaRPr lang="es-ES" b="1" dirty="0"/>
          </a:p>
          <a:p>
            <a:endParaRPr lang="es-ES" b="1" dirty="0"/>
          </a:p>
        </p:txBody>
      </p:sp>
      <p:pic>
        <p:nvPicPr>
          <p:cNvPr id="1026" name="Picture 2" descr="_images/deap_lo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587" y="3491569"/>
            <a:ext cx="3086434" cy="182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579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55052"/>
            <a:ext cx="8596668" cy="755561"/>
          </a:xfrm>
        </p:spPr>
        <p:txBody>
          <a:bodyPr>
            <a:normAutofit/>
          </a:bodyPr>
          <a:lstStyle/>
          <a:p>
            <a:r>
              <a:rPr lang="en-US" dirty="0" smtClean="0"/>
              <a:t>Script: Nqueens.py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677334" y="1329065"/>
            <a:ext cx="84022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Vamos ir viendo cada uno de los componentes del script.</a:t>
            </a: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endParaRPr lang="es-ES" dirty="0" smtClean="0"/>
          </a:p>
          <a:p>
            <a:endParaRPr lang="es-ES" b="1" dirty="0"/>
          </a:p>
          <a:p>
            <a:endParaRPr lang="es-ES" b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14</a:t>
            </a:fld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467471" y="2023603"/>
            <a:ext cx="97408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Definir 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el </a:t>
            </a:r>
            <a:r>
              <a:rPr lang="es-E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problema y el individuo: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básicamente tenemos que indicar dos cosas, primero si es un problema de </a:t>
            </a:r>
            <a:r>
              <a:rPr lang="es-ES" b="1" i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maximización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o </a:t>
            </a:r>
            <a:r>
              <a:rPr lang="es-ES" b="1" i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minimización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de la función objetivo. Segundo, si es un problema con un objetivo (single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objective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) o con varios objetivos (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multi-objective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). Definimos el tipo del individuo  </a:t>
            </a:r>
            <a:r>
              <a:rPr lang="es-ES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representación</a:t>
            </a:r>
          </a:p>
          <a:p>
            <a:pPr marL="342900" indent="-342900" algn="just">
              <a:buAutoNum type="arabicParenR"/>
            </a:pP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just"/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pPr algn="just"/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71" y="3295840"/>
            <a:ext cx="10982841" cy="97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593298" y="4597197"/>
            <a:ext cx="6324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creator.create</a:t>
            </a:r>
            <a:r>
              <a:rPr lang="en-US" sz="2000" b="1" dirty="0" smtClean="0">
                <a:solidFill>
                  <a:srgbClr val="FF0000"/>
                </a:solidFill>
              </a:rPr>
              <a:t> (“alias”, &lt;</a:t>
            </a:r>
            <a:r>
              <a:rPr lang="en-US" sz="2000" b="1" dirty="0" err="1" smtClean="0">
                <a:solidFill>
                  <a:srgbClr val="FF0000"/>
                </a:solidFill>
              </a:rPr>
              <a:t>clase_hereda</a:t>
            </a:r>
            <a:r>
              <a:rPr lang="en-US" sz="2000" b="1" dirty="0" smtClean="0">
                <a:solidFill>
                  <a:srgbClr val="FF0000"/>
                </a:solidFill>
              </a:rPr>
              <a:t>&gt;, </a:t>
            </a:r>
            <a:r>
              <a:rPr lang="en-US" sz="2000" b="1" dirty="0" err="1" smtClean="0">
                <a:solidFill>
                  <a:srgbClr val="FF0000"/>
                </a:solidFill>
              </a:rPr>
              <a:t>atributos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944380" y="5148244"/>
            <a:ext cx="10426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54)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Creamos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una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clase</a:t>
            </a:r>
            <a:r>
              <a:rPr lang="en-US" dirty="0" smtClean="0">
                <a:sym typeface="Wingdings" panose="05000000000000000000" pitchFamily="2" charset="2"/>
              </a:rPr>
              <a:t> que se llama </a:t>
            </a:r>
            <a:r>
              <a:rPr lang="en-US" dirty="0" err="1" smtClean="0">
                <a:sym typeface="Wingdings" panose="05000000000000000000" pitchFamily="2" charset="2"/>
              </a:rPr>
              <a:t>FitnessMin</a:t>
            </a:r>
            <a:r>
              <a:rPr lang="en-US" dirty="0" smtClean="0">
                <a:sym typeface="Wingdings" panose="05000000000000000000" pitchFamily="2" charset="2"/>
              </a:rPr>
              <a:t> y que </a:t>
            </a:r>
            <a:r>
              <a:rPr lang="en-US" dirty="0" err="1" smtClean="0">
                <a:sym typeface="Wingdings" panose="05000000000000000000" pitchFamily="2" charset="2"/>
              </a:rPr>
              <a:t>hereda</a:t>
            </a:r>
            <a:r>
              <a:rPr lang="en-US" dirty="0" smtClean="0">
                <a:sym typeface="Wingdings" panose="05000000000000000000" pitchFamily="2" charset="2"/>
              </a:rPr>
              <a:t> de la </a:t>
            </a:r>
            <a:r>
              <a:rPr lang="en-US" dirty="0" err="1" smtClean="0">
                <a:sym typeface="Wingdings" panose="05000000000000000000" pitchFamily="2" charset="2"/>
              </a:rPr>
              <a:t>clase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base.Fitness</a:t>
            </a:r>
            <a:r>
              <a:rPr lang="en-US" dirty="0" smtClean="0">
                <a:sym typeface="Wingdings" panose="05000000000000000000" pitchFamily="2" charset="2"/>
              </a:rPr>
              <a:t> y que </a:t>
            </a:r>
            <a:r>
              <a:rPr lang="en-US" dirty="0" err="1" smtClean="0">
                <a:sym typeface="Wingdings" panose="05000000000000000000" pitchFamily="2" charset="2"/>
              </a:rPr>
              <a:t>tiene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una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tupla</a:t>
            </a:r>
            <a:r>
              <a:rPr lang="en-US" dirty="0" smtClean="0">
                <a:sym typeface="Wingdings" panose="05000000000000000000" pitchFamily="2" charset="2"/>
              </a:rPr>
              <a:t> weights </a:t>
            </a:r>
            <a:r>
              <a:rPr lang="en-US" dirty="0" err="1" smtClean="0">
                <a:sym typeface="Wingdings" panose="05000000000000000000" pitchFamily="2" charset="2"/>
              </a:rPr>
              <a:t>como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atributos</a:t>
            </a:r>
            <a:r>
              <a:rPr lang="en-US" dirty="0" smtClean="0">
                <a:sym typeface="Wingdings" panose="05000000000000000000" pitchFamily="2" charset="2"/>
              </a:rPr>
              <a:t>.  </a:t>
            </a:r>
            <a:r>
              <a:rPr lang="en-US" b="1" dirty="0" smtClean="0">
                <a:sym typeface="Wingdings" panose="05000000000000000000" pitchFamily="2" charset="2"/>
              </a:rPr>
              <a:t>DEFINICIÓN DEL TIPO DE PROBLEMA</a:t>
            </a:r>
            <a:endParaRPr lang="en-US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929390" y="5911116"/>
            <a:ext cx="1016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55)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Creamos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una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clase</a:t>
            </a:r>
            <a:r>
              <a:rPr lang="en-US" dirty="0" smtClean="0">
                <a:sym typeface="Wingdings" panose="05000000000000000000" pitchFamily="2" charset="2"/>
              </a:rPr>
              <a:t> que se llama Individual que </a:t>
            </a:r>
            <a:r>
              <a:rPr lang="en-US" dirty="0" err="1" smtClean="0">
                <a:sym typeface="Wingdings" panose="05000000000000000000" pitchFamily="2" charset="2"/>
              </a:rPr>
              <a:t>hereda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una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lista</a:t>
            </a:r>
            <a:r>
              <a:rPr lang="en-US" dirty="0" smtClean="0">
                <a:sym typeface="Wingdings" panose="05000000000000000000" pitchFamily="2" charset="2"/>
              </a:rPr>
              <a:t> y que </a:t>
            </a:r>
            <a:r>
              <a:rPr lang="en-US" dirty="0" err="1" smtClean="0">
                <a:sym typeface="Wingdings" panose="05000000000000000000" pitchFamily="2" charset="2"/>
              </a:rPr>
              <a:t>tiene</a:t>
            </a:r>
            <a:r>
              <a:rPr lang="en-US" dirty="0" smtClean="0">
                <a:sym typeface="Wingdings" panose="05000000000000000000" pitchFamily="2" charset="2"/>
              </a:rPr>
              <a:t> un </a:t>
            </a:r>
            <a:r>
              <a:rPr lang="en-US" dirty="0" err="1" smtClean="0">
                <a:sym typeface="Wingdings" panose="05000000000000000000" pitchFamily="2" charset="2"/>
              </a:rPr>
              <a:t>atributo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que </a:t>
            </a:r>
            <a:r>
              <a:rPr lang="en-US" dirty="0" err="1" smtClean="0">
                <a:sym typeface="Wingdings" panose="05000000000000000000" pitchFamily="2" charset="2"/>
              </a:rPr>
              <a:t>es</a:t>
            </a:r>
            <a:r>
              <a:rPr lang="en-US" dirty="0" smtClean="0">
                <a:sym typeface="Wingdings" panose="05000000000000000000" pitchFamily="2" charset="2"/>
              </a:rPr>
              <a:t> fitness (</a:t>
            </a:r>
            <a:r>
              <a:rPr lang="en-US" dirty="0" err="1" smtClean="0">
                <a:sym typeface="Wingdings" panose="05000000000000000000" pitchFamily="2" charset="2"/>
              </a:rPr>
              <a:t>justo</a:t>
            </a:r>
            <a:r>
              <a:rPr lang="en-US" dirty="0" smtClean="0">
                <a:sym typeface="Wingdings" panose="05000000000000000000" pitchFamily="2" charset="2"/>
              </a:rPr>
              <a:t> la </a:t>
            </a:r>
            <a:r>
              <a:rPr lang="en-US" dirty="0" err="1" smtClean="0">
                <a:sym typeface="Wingdings" panose="05000000000000000000" pitchFamily="2" charset="2"/>
              </a:rPr>
              <a:t>clase</a:t>
            </a:r>
            <a:r>
              <a:rPr lang="en-US" dirty="0" smtClean="0">
                <a:sym typeface="Wingdings" panose="05000000000000000000" pitchFamily="2" charset="2"/>
              </a:rPr>
              <a:t> que </a:t>
            </a:r>
            <a:r>
              <a:rPr lang="en-US" dirty="0" err="1" smtClean="0">
                <a:sym typeface="Wingdings" panose="05000000000000000000" pitchFamily="2" charset="2"/>
              </a:rPr>
              <a:t>hemos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creado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anteriormente</a:t>
            </a:r>
            <a:r>
              <a:rPr lang="en-US" dirty="0" smtClean="0">
                <a:sym typeface="Wingdings" panose="05000000000000000000" pitchFamily="2" charset="2"/>
              </a:rPr>
              <a:t>). </a:t>
            </a:r>
            <a:r>
              <a:rPr lang="en-US" b="1" dirty="0" smtClean="0">
                <a:sym typeface="Wingdings" panose="05000000000000000000" pitchFamily="2" charset="2"/>
              </a:rPr>
              <a:t>DEFINICIÓN DEL INDIVIDUO</a:t>
            </a:r>
          </a:p>
        </p:txBody>
      </p:sp>
    </p:spTree>
    <p:extLst>
      <p:ext uri="{BB962C8B-B14F-4D97-AF65-F5344CB8AC3E}">
        <p14:creationId xmlns:p14="http://schemas.microsoft.com/office/powerpoint/2010/main" val="2598406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19817"/>
            <a:ext cx="8596668" cy="830396"/>
          </a:xfrm>
        </p:spPr>
        <p:txBody>
          <a:bodyPr/>
          <a:lstStyle/>
          <a:p>
            <a:r>
              <a:rPr lang="es-ES" dirty="0" smtClean="0"/>
              <a:t>Representación del Individuo</a:t>
            </a:r>
            <a:endParaRPr lang="es-ES" dirty="0"/>
          </a:p>
        </p:txBody>
      </p:sp>
      <p:sp>
        <p:nvSpPr>
          <p:cNvPr id="7" name="Shape 34"/>
          <p:cNvSpPr txBox="1">
            <a:spLocks/>
          </p:cNvSpPr>
          <p:nvPr/>
        </p:nvSpPr>
        <p:spPr>
          <a:xfrm>
            <a:off x="647354" y="977407"/>
            <a:ext cx="8882302" cy="80348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Resolución con algoritmo genético</a:t>
            </a:r>
            <a:endParaRPr lang="en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591068" y="1981702"/>
            <a:ext cx="10260961" cy="128615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s-ES" sz="2000" dirty="0" smtClean="0">
                <a:solidFill>
                  <a:srgbClr val="00B050"/>
                </a:solidFill>
              </a:rPr>
              <a:t>Individuo:</a:t>
            </a:r>
            <a:r>
              <a:rPr lang="es-ES" sz="2000" dirty="0" smtClean="0">
                <a:solidFill>
                  <a:schemeClr val="tx1"/>
                </a:solidFill>
              </a:rPr>
              <a:t> Una lista de posiciones de las damas en el tablero. Sólo guardamos la</a:t>
            </a:r>
          </a:p>
          <a:p>
            <a:pPr marL="0" indent="0" algn="just">
              <a:buNone/>
            </a:pPr>
            <a:r>
              <a:rPr lang="es-ES" sz="2000" dirty="0" smtClean="0">
                <a:solidFill>
                  <a:schemeClr val="tx1"/>
                </a:solidFill>
              </a:rPr>
              <a:t>fila en la que está la reina, la columna coincide con el índice de la lista. Por lo que sólo hay una reina por columna (Simplificación). </a:t>
            </a:r>
          </a:p>
          <a:p>
            <a:pPr marL="0" indent="0" algn="just">
              <a:buNone/>
            </a:pPr>
            <a:endParaRPr lang="es-ES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s-ES" sz="2000" dirty="0" smtClean="0">
              <a:solidFill>
                <a:schemeClr val="tx1"/>
              </a:solidFill>
            </a:endParaRPr>
          </a:p>
        </p:txBody>
      </p:sp>
      <p:grpSp>
        <p:nvGrpSpPr>
          <p:cNvPr id="18" name="17 Grupo"/>
          <p:cNvGrpSpPr/>
          <p:nvPr/>
        </p:nvGrpSpPr>
        <p:grpSpPr>
          <a:xfrm>
            <a:off x="2232878" y="3525186"/>
            <a:ext cx="5978560" cy="1326629"/>
            <a:chOff x="2232878" y="3495206"/>
            <a:chExt cx="5978560" cy="1326629"/>
          </a:xfrm>
        </p:grpSpPr>
        <p:sp>
          <p:nvSpPr>
            <p:cNvPr id="3" name="2 Rectángulo"/>
            <p:cNvSpPr/>
            <p:nvPr/>
          </p:nvSpPr>
          <p:spPr>
            <a:xfrm>
              <a:off x="2232878" y="4032354"/>
              <a:ext cx="5711253" cy="764498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4 Conector recto"/>
            <p:cNvCxnSpPr/>
            <p:nvPr/>
          </p:nvCxnSpPr>
          <p:spPr>
            <a:xfrm>
              <a:off x="3043003" y="4032354"/>
              <a:ext cx="14990" cy="764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>
              <a:off x="3884945" y="4032354"/>
              <a:ext cx="14990" cy="764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>
              <a:off x="4651942" y="4032354"/>
              <a:ext cx="14990" cy="764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5418938" y="4032354"/>
              <a:ext cx="14990" cy="764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6200925" y="4057337"/>
              <a:ext cx="14990" cy="764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>
              <a:off x="7012892" y="4032354"/>
              <a:ext cx="14990" cy="764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5 CuadroTexto"/>
            <p:cNvSpPr txBox="1"/>
            <p:nvPr/>
          </p:nvSpPr>
          <p:spPr>
            <a:xfrm>
              <a:off x="2413416" y="350769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6862992" y="3495206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NQUEENS-1</a:t>
              </a:r>
              <a:endParaRPr lang="en-US" dirty="0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2413416" y="422993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F1</a:t>
              </a:r>
              <a:endParaRPr lang="en-US" dirty="0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3238172" y="423993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F2</a:t>
              </a:r>
              <a:endParaRPr lang="en-US" dirty="0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7188144" y="4222866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FN-1</a:t>
              </a:r>
              <a:endParaRPr lang="en-US" dirty="0"/>
            </a:p>
          </p:txBody>
        </p:sp>
      </p:grpSp>
      <p:sp>
        <p:nvSpPr>
          <p:cNvPr id="4" name="3 CuadroTexto"/>
          <p:cNvSpPr txBox="1"/>
          <p:nvPr/>
        </p:nvSpPr>
        <p:spPr>
          <a:xfrm>
            <a:off x="809469" y="5666282"/>
            <a:ext cx="9767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solidFill>
                  <a:srgbClr val="FF0000"/>
                </a:solidFill>
              </a:rPr>
              <a:t>Una representación correcta puede ayudar a resolver el problema. No siempre tiene que ser</a:t>
            </a:r>
          </a:p>
          <a:p>
            <a:r>
              <a:rPr lang="es-ES" i="1" dirty="0" smtClean="0">
                <a:solidFill>
                  <a:srgbClr val="FF0000"/>
                </a:solidFill>
              </a:rPr>
              <a:t>una lista!.</a:t>
            </a:r>
            <a:endParaRPr lang="es-E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28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0060" y="326262"/>
            <a:ext cx="8596668" cy="755561"/>
          </a:xfrm>
        </p:spPr>
        <p:txBody>
          <a:bodyPr>
            <a:normAutofit/>
          </a:bodyPr>
          <a:lstStyle/>
          <a:p>
            <a:r>
              <a:rPr lang="es-ES" dirty="0" smtClean="0"/>
              <a:t>Definición del problema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342481" y="1086363"/>
            <a:ext cx="9290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b="1" dirty="0"/>
          </a:p>
          <a:p>
            <a:endParaRPr lang="es-ES" b="1" dirty="0"/>
          </a:p>
        </p:txBody>
      </p:sp>
      <p:sp>
        <p:nvSpPr>
          <p:cNvPr id="3" name="2 Rectángulo"/>
          <p:cNvSpPr/>
          <p:nvPr/>
        </p:nvSpPr>
        <p:spPr>
          <a:xfrm>
            <a:off x="213690" y="1049096"/>
            <a:ext cx="896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Base.fitness</a:t>
            </a:r>
            <a:endParaRPr lang="en-US" sz="20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16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81" y="1375647"/>
            <a:ext cx="103632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06" y="2642472"/>
            <a:ext cx="1008697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320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19817"/>
            <a:ext cx="8596668" cy="830396"/>
          </a:xfrm>
        </p:spPr>
        <p:txBody>
          <a:bodyPr/>
          <a:lstStyle/>
          <a:p>
            <a:r>
              <a:rPr lang="es-ES" dirty="0" smtClean="0"/>
              <a:t>Registro de funciones </a:t>
            </a:r>
            <a:endParaRPr lang="es-ES" dirty="0"/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562696" y="1337125"/>
            <a:ext cx="10260961" cy="128615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s-ES" sz="2000" dirty="0" err="1" smtClean="0">
                <a:solidFill>
                  <a:srgbClr val="00B050"/>
                </a:solidFill>
              </a:rPr>
              <a:t>Toolbox</a:t>
            </a:r>
            <a:r>
              <a:rPr lang="es-ES" sz="2000" dirty="0" smtClean="0">
                <a:solidFill>
                  <a:srgbClr val="00B050"/>
                </a:solidFill>
              </a:rPr>
              <a:t>:</a:t>
            </a:r>
            <a:r>
              <a:rPr lang="es-ES" sz="2000" dirty="0" smtClean="0">
                <a:solidFill>
                  <a:schemeClr val="tx1"/>
                </a:solidFill>
              </a:rPr>
              <a:t> “Caja de herramientas” donde registramos todas las funciones que</a:t>
            </a:r>
          </a:p>
          <a:p>
            <a:pPr marL="0" indent="0" algn="just">
              <a:buNone/>
            </a:pPr>
            <a:r>
              <a:rPr lang="es-ES" sz="2000" dirty="0" smtClean="0">
                <a:solidFill>
                  <a:schemeClr val="tx1"/>
                </a:solidFill>
              </a:rPr>
              <a:t>nos hacen falta para implementar el algoritmo genético. </a:t>
            </a:r>
            <a:endParaRPr lang="es-ES" sz="20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s-ES" sz="2000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74" y="2373127"/>
            <a:ext cx="11206463" cy="335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0060" y="326262"/>
            <a:ext cx="8596668" cy="755561"/>
          </a:xfrm>
        </p:spPr>
        <p:txBody>
          <a:bodyPr>
            <a:normAutofit/>
          </a:bodyPr>
          <a:lstStyle/>
          <a:p>
            <a:r>
              <a:rPr lang="es-ES" dirty="0" err="1" smtClean="0"/>
              <a:t>Toolbox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507372" y="983044"/>
            <a:ext cx="929091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toolbox =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base.Toolbox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()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s-ES" b="1" dirty="0"/>
          </a:p>
          <a:p>
            <a:endParaRPr lang="es-ES" b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18</a:t>
            </a:fld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91" y="1856620"/>
            <a:ext cx="10678184" cy="43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170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0060" y="326262"/>
            <a:ext cx="8596668" cy="755561"/>
          </a:xfrm>
        </p:spPr>
        <p:txBody>
          <a:bodyPr>
            <a:normAutofit/>
          </a:bodyPr>
          <a:lstStyle/>
          <a:p>
            <a:r>
              <a:rPr lang="es-ES" dirty="0" smtClean="0"/>
              <a:t>Las herramientas Tools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342481" y="1228032"/>
            <a:ext cx="92909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El módulo Tools tiene una gran cantidad de funciones que nos van a hacer falta para</a:t>
            </a:r>
          </a:p>
          <a:p>
            <a:pPr algn="just"/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diseñar el algoritmo genético, tales como operaciones de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croossover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, mutaciones, selección, etc.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Estas funciones las vamos a utilizar para registrar funciones más complejas.</a:t>
            </a:r>
          </a:p>
          <a:p>
            <a:endParaRPr lang="es-ES" dirty="0"/>
          </a:p>
          <a:p>
            <a:r>
              <a:rPr lang="es-ES" dirty="0" smtClean="0">
                <a:hlinkClick r:id="rId2"/>
              </a:rPr>
              <a:t>http</a:t>
            </a:r>
            <a:r>
              <a:rPr lang="es-ES" dirty="0">
                <a:hlinkClick r:id="rId2"/>
              </a:rPr>
              <a:t>://</a:t>
            </a:r>
            <a:r>
              <a:rPr lang="es-ES" dirty="0" smtClean="0">
                <a:hlinkClick r:id="rId2"/>
              </a:rPr>
              <a:t>deap.gel.ulaval.ca/doc/default/api/tools.html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39" y="3355079"/>
            <a:ext cx="102108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1F7F-15E0-4A5B-BB2B-735CA9DCD61E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41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básicos de optimización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61341"/>
            <a:ext cx="8596668" cy="38807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800" dirty="0" smtClean="0"/>
              <a:t>Dado un conjunto de posibles soluciones a un problema, el objetivo de la optimización es encontrar </a:t>
            </a:r>
            <a:r>
              <a:rPr lang="es-ES" sz="2800" u="sng" dirty="0" smtClean="0"/>
              <a:t>la mejor solución</a:t>
            </a:r>
            <a:r>
              <a:rPr lang="es-ES" sz="2800" dirty="0" smtClean="0"/>
              <a:t> (óptimo) de acuerdo a una determinada medida de bondad de la solución (</a:t>
            </a:r>
            <a:r>
              <a:rPr lang="es-ES" sz="2800" u="sng" dirty="0" err="1" smtClean="0"/>
              <a:t>fitness</a:t>
            </a:r>
            <a:r>
              <a:rPr lang="es-ES" sz="2800" u="sng" dirty="0" smtClean="0"/>
              <a:t> </a:t>
            </a:r>
            <a:r>
              <a:rPr lang="es-ES" sz="2800" u="sng" dirty="0" err="1" smtClean="0"/>
              <a:t>function</a:t>
            </a:r>
            <a:r>
              <a:rPr lang="es-ES" sz="2800" dirty="0" smtClean="0"/>
              <a:t>).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s-ES" sz="2400" dirty="0" smtClean="0"/>
              <a:t>Maximización del rendimiento, </a:t>
            </a:r>
            <a:r>
              <a:rPr lang="es-ES" sz="2400" dirty="0"/>
              <a:t>m</a:t>
            </a:r>
            <a:r>
              <a:rPr lang="es-ES" sz="2400" dirty="0" smtClean="0"/>
              <a:t>inimización de una función de coste.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s-ES" sz="2400" dirty="0" smtClean="0"/>
              <a:t>Soluciones analíticas vs soluciones numéricas.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01538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19817"/>
            <a:ext cx="8596668" cy="830396"/>
          </a:xfrm>
        </p:spPr>
        <p:txBody>
          <a:bodyPr/>
          <a:lstStyle/>
          <a:p>
            <a:r>
              <a:rPr lang="es-ES" dirty="0" smtClean="0"/>
              <a:t>Algoritmos genéticos - Ejemplo</a:t>
            </a:r>
            <a:endParaRPr lang="es-ES" dirty="0"/>
          </a:p>
        </p:txBody>
      </p:sp>
      <p:sp>
        <p:nvSpPr>
          <p:cNvPr id="7" name="Shape 34"/>
          <p:cNvSpPr txBox="1">
            <a:spLocks/>
          </p:cNvSpPr>
          <p:nvPr/>
        </p:nvSpPr>
        <p:spPr>
          <a:xfrm>
            <a:off x="647354" y="977407"/>
            <a:ext cx="8882302" cy="80348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Resolución con algoritmo genético</a:t>
            </a:r>
            <a:endParaRPr lang="en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591068" y="1981702"/>
            <a:ext cx="10260961" cy="422422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s-ES" sz="2000" dirty="0" smtClean="0">
                <a:solidFill>
                  <a:srgbClr val="00B050"/>
                </a:solidFill>
              </a:rPr>
              <a:t>Selección:</a:t>
            </a:r>
            <a:r>
              <a:rPr lang="es-ES" sz="2000" dirty="0" smtClean="0">
                <a:solidFill>
                  <a:schemeClr val="tx1"/>
                </a:solidFill>
              </a:rPr>
              <a:t> mediante torneo.</a:t>
            </a:r>
          </a:p>
        </p:txBody>
      </p:sp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85" y="2518347"/>
            <a:ext cx="8259581" cy="3147933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647354" y="5961301"/>
            <a:ext cx="985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Ojo! A medida que avanzamos en las generaciones los individuos y sus </a:t>
            </a:r>
            <a:r>
              <a:rPr lang="es-ES" b="1" dirty="0" err="1" smtClean="0">
                <a:solidFill>
                  <a:srgbClr val="FF0000"/>
                </a:solidFill>
              </a:rPr>
              <a:t>fitness</a:t>
            </a:r>
            <a:r>
              <a:rPr lang="es-ES" b="1" dirty="0" smtClean="0">
                <a:solidFill>
                  <a:srgbClr val="FF0000"/>
                </a:solidFill>
              </a:rPr>
              <a:t> se parecen!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19817"/>
            <a:ext cx="8596668" cy="830396"/>
          </a:xfrm>
        </p:spPr>
        <p:txBody>
          <a:bodyPr/>
          <a:lstStyle/>
          <a:p>
            <a:r>
              <a:rPr lang="es-ES" dirty="0" smtClean="0"/>
              <a:t>Algoritmos genéticos - Ejemplo</a:t>
            </a:r>
            <a:endParaRPr lang="es-ES" dirty="0"/>
          </a:p>
        </p:txBody>
      </p:sp>
      <p:sp>
        <p:nvSpPr>
          <p:cNvPr id="7" name="Shape 34"/>
          <p:cNvSpPr txBox="1">
            <a:spLocks/>
          </p:cNvSpPr>
          <p:nvPr/>
        </p:nvSpPr>
        <p:spPr>
          <a:xfrm>
            <a:off x="647354" y="977407"/>
            <a:ext cx="8882302" cy="80348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Resolución con algoritmo genético</a:t>
            </a:r>
            <a:endParaRPr lang="en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591068" y="1981702"/>
            <a:ext cx="10260961" cy="422422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s-ES" sz="2000" dirty="0" smtClean="0">
                <a:solidFill>
                  <a:srgbClr val="00B050"/>
                </a:solidFill>
              </a:rPr>
              <a:t>Crossover: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 err="1" smtClean="0">
                <a:solidFill>
                  <a:schemeClr val="tx1"/>
                </a:solidFill>
              </a:rPr>
              <a:t>PartiallyMatched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Combinamos la información genética de dos individuos (“padres”) para crear dos individuos (“hijos”).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6" name="Picture 2" descr="Image result for partially matched crossover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454" y="2913714"/>
            <a:ext cx="4992382" cy="374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2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19817"/>
            <a:ext cx="8596668" cy="830396"/>
          </a:xfrm>
        </p:spPr>
        <p:txBody>
          <a:bodyPr/>
          <a:lstStyle/>
          <a:p>
            <a:r>
              <a:rPr lang="es-ES" dirty="0" smtClean="0"/>
              <a:t>Algoritmos genéticos - Ejemplo</a:t>
            </a:r>
            <a:endParaRPr lang="es-ES" dirty="0"/>
          </a:p>
        </p:txBody>
      </p:sp>
      <p:sp>
        <p:nvSpPr>
          <p:cNvPr id="7" name="Shape 34"/>
          <p:cNvSpPr txBox="1">
            <a:spLocks/>
          </p:cNvSpPr>
          <p:nvPr/>
        </p:nvSpPr>
        <p:spPr>
          <a:xfrm>
            <a:off x="647354" y="977407"/>
            <a:ext cx="8882302" cy="80348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Resolución con algoritmo genético</a:t>
            </a:r>
            <a:endParaRPr lang="en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591068" y="1981702"/>
            <a:ext cx="10260961" cy="76149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s-ES" sz="2000" dirty="0" smtClean="0">
                <a:solidFill>
                  <a:srgbClr val="00B050"/>
                </a:solidFill>
              </a:rPr>
              <a:t>Mutación:</a:t>
            </a:r>
            <a:r>
              <a:rPr lang="es-ES" sz="2000" dirty="0" smtClean="0">
                <a:solidFill>
                  <a:schemeClr val="tx1"/>
                </a:solidFill>
              </a:rPr>
              <a:t>  Barajamos (</a:t>
            </a:r>
            <a:r>
              <a:rPr lang="es-ES" sz="2000" dirty="0" err="1" smtClean="0">
                <a:solidFill>
                  <a:schemeClr val="tx1"/>
                </a:solidFill>
              </a:rPr>
              <a:t>shuffle</a:t>
            </a:r>
            <a:r>
              <a:rPr lang="es-ES" sz="2000" dirty="0" smtClean="0">
                <a:solidFill>
                  <a:schemeClr val="tx1"/>
                </a:solidFill>
              </a:rPr>
              <a:t>) el contenido de la lista.</a:t>
            </a:r>
          </a:p>
        </p:txBody>
      </p:sp>
      <p:grpSp>
        <p:nvGrpSpPr>
          <p:cNvPr id="26" name="25 Grupo"/>
          <p:cNvGrpSpPr/>
          <p:nvPr/>
        </p:nvGrpSpPr>
        <p:grpSpPr>
          <a:xfrm>
            <a:off x="2099225" y="2966802"/>
            <a:ext cx="5978560" cy="2549578"/>
            <a:chOff x="2099225" y="2966802"/>
            <a:chExt cx="5978560" cy="2549578"/>
          </a:xfrm>
        </p:grpSpPr>
        <p:grpSp>
          <p:nvGrpSpPr>
            <p:cNvPr id="5" name="4 Grupo"/>
            <p:cNvGrpSpPr/>
            <p:nvPr/>
          </p:nvGrpSpPr>
          <p:grpSpPr>
            <a:xfrm>
              <a:off x="2099225" y="2966802"/>
              <a:ext cx="5978560" cy="1326629"/>
              <a:chOff x="2232878" y="3495206"/>
              <a:chExt cx="5978560" cy="1326629"/>
            </a:xfrm>
          </p:grpSpPr>
          <p:sp>
            <p:nvSpPr>
              <p:cNvPr id="6" name="5 Rectángulo"/>
              <p:cNvSpPr/>
              <p:nvPr/>
            </p:nvSpPr>
            <p:spPr>
              <a:xfrm>
                <a:off x="2232878" y="4032354"/>
                <a:ext cx="5711253" cy="764498"/>
              </a:xfrm>
              <a:prstGeom prst="rect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7 Conector recto"/>
              <p:cNvCxnSpPr/>
              <p:nvPr/>
            </p:nvCxnSpPr>
            <p:spPr>
              <a:xfrm>
                <a:off x="3043003" y="4032354"/>
                <a:ext cx="14990" cy="7644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9 Conector recto"/>
              <p:cNvCxnSpPr/>
              <p:nvPr/>
            </p:nvCxnSpPr>
            <p:spPr>
              <a:xfrm>
                <a:off x="3884945" y="4032354"/>
                <a:ext cx="14990" cy="7644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10 Conector recto"/>
              <p:cNvCxnSpPr/>
              <p:nvPr/>
            </p:nvCxnSpPr>
            <p:spPr>
              <a:xfrm>
                <a:off x="4651942" y="4032354"/>
                <a:ext cx="14990" cy="7644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11 Conector recto"/>
              <p:cNvCxnSpPr/>
              <p:nvPr/>
            </p:nvCxnSpPr>
            <p:spPr>
              <a:xfrm>
                <a:off x="5418938" y="4032354"/>
                <a:ext cx="14990" cy="7644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12 Conector recto"/>
              <p:cNvCxnSpPr/>
              <p:nvPr/>
            </p:nvCxnSpPr>
            <p:spPr>
              <a:xfrm>
                <a:off x="6200925" y="4057337"/>
                <a:ext cx="14990" cy="7644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13 Conector recto"/>
              <p:cNvCxnSpPr/>
              <p:nvPr/>
            </p:nvCxnSpPr>
            <p:spPr>
              <a:xfrm>
                <a:off x="7012892" y="4032354"/>
                <a:ext cx="14990" cy="7644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14 CuadroTexto"/>
              <p:cNvSpPr txBox="1"/>
              <p:nvPr/>
            </p:nvSpPr>
            <p:spPr>
              <a:xfrm>
                <a:off x="2413416" y="350769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6" name="15 CuadroTexto"/>
              <p:cNvSpPr txBox="1"/>
              <p:nvPr/>
            </p:nvSpPr>
            <p:spPr>
              <a:xfrm>
                <a:off x="6862992" y="3495206"/>
                <a:ext cx="1348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NQUEENS-1</a:t>
                </a:r>
                <a:endParaRPr lang="en-US" dirty="0"/>
              </a:p>
            </p:txBody>
          </p:sp>
          <p:sp>
            <p:nvSpPr>
              <p:cNvPr id="17" name="16 CuadroTexto"/>
              <p:cNvSpPr txBox="1"/>
              <p:nvPr/>
            </p:nvSpPr>
            <p:spPr>
              <a:xfrm>
                <a:off x="2413416" y="4229937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F1</a:t>
                </a:r>
                <a:endParaRPr lang="en-US" dirty="0"/>
              </a:p>
            </p:txBody>
          </p:sp>
          <p:sp>
            <p:nvSpPr>
              <p:cNvPr id="18" name="17 CuadroTexto"/>
              <p:cNvSpPr txBox="1"/>
              <p:nvPr/>
            </p:nvSpPr>
            <p:spPr>
              <a:xfrm>
                <a:off x="3238172" y="423993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F2</a:t>
                </a:r>
                <a:endParaRPr lang="en-US" dirty="0"/>
              </a:p>
            </p:txBody>
          </p:sp>
          <p:sp>
            <p:nvSpPr>
              <p:cNvPr id="19" name="18 CuadroTexto"/>
              <p:cNvSpPr txBox="1"/>
              <p:nvPr/>
            </p:nvSpPr>
            <p:spPr>
              <a:xfrm>
                <a:off x="7188144" y="4222866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FN-1</a:t>
                </a:r>
                <a:endParaRPr lang="en-US" dirty="0"/>
              </a:p>
            </p:txBody>
          </p:sp>
        </p:grpSp>
        <p:cxnSp>
          <p:nvCxnSpPr>
            <p:cNvPr id="21" name="20 Conector recto"/>
            <p:cNvCxnSpPr/>
            <p:nvPr/>
          </p:nvCxnSpPr>
          <p:spPr>
            <a:xfrm>
              <a:off x="2586257" y="4293431"/>
              <a:ext cx="0" cy="1222949"/>
            </a:xfrm>
            <a:prstGeom prst="line">
              <a:avLst/>
            </a:prstGeom>
            <a:ln w="3175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/>
            <p:nvPr/>
          </p:nvCxnSpPr>
          <p:spPr>
            <a:xfrm>
              <a:off x="2586257" y="5516380"/>
              <a:ext cx="3154976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 flipV="1">
              <a:off x="5741233" y="4268448"/>
              <a:ext cx="0" cy="124793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031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19817"/>
            <a:ext cx="8596668" cy="830396"/>
          </a:xfrm>
        </p:spPr>
        <p:txBody>
          <a:bodyPr/>
          <a:lstStyle/>
          <a:p>
            <a:r>
              <a:rPr lang="es-ES" dirty="0" smtClean="0"/>
              <a:t>Algoritmos genéticos - Ejemplo</a:t>
            </a:r>
            <a:endParaRPr lang="es-ES" dirty="0"/>
          </a:p>
        </p:txBody>
      </p:sp>
      <p:sp>
        <p:nvSpPr>
          <p:cNvPr id="7" name="Shape 34"/>
          <p:cNvSpPr txBox="1">
            <a:spLocks/>
          </p:cNvSpPr>
          <p:nvPr/>
        </p:nvSpPr>
        <p:spPr>
          <a:xfrm>
            <a:off x="647354" y="977407"/>
            <a:ext cx="8882302" cy="80348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Función de fitness</a:t>
            </a:r>
            <a:endParaRPr lang="en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591068" y="1981702"/>
            <a:ext cx="10260961" cy="422422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s-ES" sz="2000" dirty="0" smtClean="0">
                <a:solidFill>
                  <a:srgbClr val="00B050"/>
                </a:solidFill>
              </a:rPr>
              <a:t>Calculamos el número de reinas en cada </a:t>
            </a:r>
            <a:r>
              <a:rPr lang="es-ES" sz="2000" dirty="0" err="1" smtClean="0">
                <a:solidFill>
                  <a:srgbClr val="00B050"/>
                </a:solidFill>
              </a:rPr>
              <a:t>diagional</a:t>
            </a:r>
            <a:endParaRPr lang="es-ES" sz="2000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s-ES" sz="20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 smtClean="0">
                <a:solidFill>
                  <a:srgbClr val="00B050"/>
                </a:solidFill>
              </a:rPr>
              <a:t>Tenemos dos tipos de diagonales (</a:t>
            </a:r>
            <a:r>
              <a:rPr lang="es-ES" dirty="0" err="1" smtClean="0">
                <a:solidFill>
                  <a:srgbClr val="00B050"/>
                </a:solidFill>
              </a:rPr>
              <a:t>diagonal_izquierda_derecha</a:t>
            </a:r>
            <a:r>
              <a:rPr lang="es-ES" dirty="0" smtClean="0">
                <a:solidFill>
                  <a:srgbClr val="00B050"/>
                </a:solidFill>
              </a:rPr>
              <a:t>, </a:t>
            </a:r>
            <a:r>
              <a:rPr lang="es-ES" dirty="0" err="1" smtClean="0">
                <a:solidFill>
                  <a:srgbClr val="00B050"/>
                </a:solidFill>
              </a:rPr>
              <a:t>diagonal_derecha_izquierda</a:t>
            </a:r>
            <a:r>
              <a:rPr lang="es-ES" dirty="0" smtClean="0">
                <a:solidFill>
                  <a:srgbClr val="00B050"/>
                </a:solidFill>
              </a:rPr>
              <a:t>).</a:t>
            </a:r>
            <a:endParaRPr lang="es-ES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19" y="2968053"/>
            <a:ext cx="3592515" cy="362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4968584" y="3902227"/>
            <a:ext cx="482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diagonal_izquierda_derecha</a:t>
            </a:r>
            <a:r>
              <a:rPr lang="en-US" dirty="0" smtClean="0">
                <a:solidFill>
                  <a:srgbClr val="00B0F0"/>
                </a:solidFill>
              </a:rPr>
              <a:t> = </a:t>
            </a:r>
            <a:r>
              <a:rPr lang="en-US" dirty="0" smtClean="0"/>
              <a:t>fila + </a:t>
            </a:r>
            <a:r>
              <a:rPr lang="en-US" dirty="0" err="1" smtClean="0"/>
              <a:t>columna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7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19817"/>
            <a:ext cx="8596668" cy="830396"/>
          </a:xfrm>
        </p:spPr>
        <p:txBody>
          <a:bodyPr/>
          <a:lstStyle/>
          <a:p>
            <a:r>
              <a:rPr lang="es-ES" dirty="0" smtClean="0"/>
              <a:t>Algoritmos genéticos - Ejemplo</a:t>
            </a:r>
            <a:endParaRPr lang="es-ES" dirty="0"/>
          </a:p>
        </p:txBody>
      </p:sp>
      <p:sp>
        <p:nvSpPr>
          <p:cNvPr id="7" name="Shape 34"/>
          <p:cNvSpPr txBox="1">
            <a:spLocks/>
          </p:cNvSpPr>
          <p:nvPr/>
        </p:nvSpPr>
        <p:spPr>
          <a:xfrm>
            <a:off x="647354" y="977407"/>
            <a:ext cx="8882302" cy="80348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Función de fitness</a:t>
            </a:r>
            <a:endParaRPr lang="en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591068" y="1981702"/>
            <a:ext cx="10260961" cy="422422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s-ES" sz="2000" dirty="0" smtClean="0">
                <a:solidFill>
                  <a:srgbClr val="00B050"/>
                </a:solidFill>
              </a:rPr>
              <a:t>Calculamos el número de reinas en cada </a:t>
            </a:r>
            <a:r>
              <a:rPr lang="es-ES" sz="2000" dirty="0" err="1" smtClean="0">
                <a:solidFill>
                  <a:srgbClr val="00B050"/>
                </a:solidFill>
              </a:rPr>
              <a:t>diagional</a:t>
            </a:r>
            <a:endParaRPr lang="es-ES" sz="2000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s-ES" sz="20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 smtClean="0">
                <a:solidFill>
                  <a:srgbClr val="00B050"/>
                </a:solidFill>
              </a:rPr>
              <a:t>Tenemos dos tipos de diagonales (</a:t>
            </a:r>
            <a:r>
              <a:rPr lang="es-ES" dirty="0" err="1" smtClean="0">
                <a:solidFill>
                  <a:srgbClr val="00B050"/>
                </a:solidFill>
              </a:rPr>
              <a:t>diagonal_izquierda_derecha</a:t>
            </a:r>
            <a:r>
              <a:rPr lang="es-ES" dirty="0" smtClean="0">
                <a:solidFill>
                  <a:srgbClr val="00B050"/>
                </a:solidFill>
              </a:rPr>
              <a:t>, </a:t>
            </a:r>
            <a:r>
              <a:rPr lang="es-ES" dirty="0" err="1" smtClean="0">
                <a:solidFill>
                  <a:srgbClr val="00B050"/>
                </a:solidFill>
              </a:rPr>
              <a:t>diagonal_derecha_izquierda</a:t>
            </a:r>
            <a:r>
              <a:rPr lang="es-ES" dirty="0" smtClean="0">
                <a:solidFill>
                  <a:srgbClr val="00B050"/>
                </a:solidFill>
              </a:rPr>
              <a:t>).</a:t>
            </a:r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968584" y="390222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diagonal_derecha_izquierda</a:t>
            </a:r>
            <a:r>
              <a:rPr lang="en-US" dirty="0" smtClean="0">
                <a:solidFill>
                  <a:srgbClr val="00B0F0"/>
                </a:solidFill>
              </a:rPr>
              <a:t> = </a:t>
            </a:r>
            <a:r>
              <a:rPr lang="en-US" dirty="0" smtClean="0"/>
              <a:t>size-1-columna+fila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07" y="2983043"/>
            <a:ext cx="3622230" cy="365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45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19817"/>
            <a:ext cx="8596668" cy="830396"/>
          </a:xfrm>
        </p:spPr>
        <p:txBody>
          <a:bodyPr/>
          <a:lstStyle/>
          <a:p>
            <a:r>
              <a:rPr lang="es-ES" dirty="0" smtClean="0"/>
              <a:t>Algoritmos genéticos - Ejemplo</a:t>
            </a:r>
            <a:endParaRPr lang="es-ES" dirty="0"/>
          </a:p>
        </p:txBody>
      </p:sp>
      <p:sp>
        <p:nvSpPr>
          <p:cNvPr id="7" name="Shape 34"/>
          <p:cNvSpPr txBox="1">
            <a:spLocks/>
          </p:cNvSpPr>
          <p:nvPr/>
        </p:nvSpPr>
        <p:spPr>
          <a:xfrm>
            <a:off x="647354" y="977407"/>
            <a:ext cx="8882302" cy="80348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Función de fitness</a:t>
            </a:r>
            <a:endParaRPr lang="en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388" y="1825867"/>
            <a:ext cx="8318119" cy="475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37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19817"/>
            <a:ext cx="8596668" cy="830396"/>
          </a:xfrm>
        </p:spPr>
        <p:txBody>
          <a:bodyPr/>
          <a:lstStyle/>
          <a:p>
            <a:r>
              <a:rPr lang="es-ES" dirty="0" smtClean="0"/>
              <a:t>Algoritmos genéticos - Ejemplo</a:t>
            </a:r>
            <a:endParaRPr lang="es-ES" dirty="0"/>
          </a:p>
        </p:txBody>
      </p:sp>
      <p:sp>
        <p:nvSpPr>
          <p:cNvPr id="7" name="Shape 34"/>
          <p:cNvSpPr txBox="1">
            <a:spLocks/>
          </p:cNvSpPr>
          <p:nvPr/>
        </p:nvSpPr>
        <p:spPr>
          <a:xfrm>
            <a:off x="647354" y="977407"/>
            <a:ext cx="8882302" cy="80348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Algoritmo genético</a:t>
            </a:r>
            <a:endParaRPr lang="en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6" y="2173574"/>
            <a:ext cx="11313479" cy="323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23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19817"/>
            <a:ext cx="8596668" cy="830396"/>
          </a:xfrm>
        </p:spPr>
        <p:txBody>
          <a:bodyPr/>
          <a:lstStyle/>
          <a:p>
            <a:r>
              <a:rPr lang="es-ES" dirty="0" smtClean="0"/>
              <a:t>Algoritmos genéticos - Ejemplo</a:t>
            </a:r>
            <a:endParaRPr lang="es-ES" dirty="0"/>
          </a:p>
        </p:txBody>
      </p:sp>
      <p:sp>
        <p:nvSpPr>
          <p:cNvPr id="7" name="Shape 34"/>
          <p:cNvSpPr txBox="1">
            <a:spLocks/>
          </p:cNvSpPr>
          <p:nvPr/>
        </p:nvSpPr>
        <p:spPr>
          <a:xfrm>
            <a:off x="647354" y="977407"/>
            <a:ext cx="8882302" cy="80348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Algoritmo genético</a:t>
            </a:r>
            <a:endParaRPr lang="en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04" y="1825866"/>
            <a:ext cx="9415076" cy="295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71" y="4923487"/>
            <a:ext cx="4147592" cy="171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10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19817"/>
            <a:ext cx="8596668" cy="830396"/>
          </a:xfrm>
        </p:spPr>
        <p:txBody>
          <a:bodyPr/>
          <a:lstStyle/>
          <a:p>
            <a:r>
              <a:rPr lang="es-ES" dirty="0" smtClean="0"/>
              <a:t>Algoritmos genéticos - Ejemplo</a:t>
            </a:r>
            <a:endParaRPr lang="es-ES" dirty="0"/>
          </a:p>
        </p:txBody>
      </p:sp>
      <p:sp>
        <p:nvSpPr>
          <p:cNvPr id="7" name="Shape 34"/>
          <p:cNvSpPr txBox="1">
            <a:spLocks/>
          </p:cNvSpPr>
          <p:nvPr/>
        </p:nvSpPr>
        <p:spPr>
          <a:xfrm>
            <a:off x="647354" y="977407"/>
            <a:ext cx="8882302" cy="80348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Solución</a:t>
            </a:r>
            <a:endParaRPr lang="en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108" y="1765905"/>
            <a:ext cx="6314285" cy="485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09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92200" y="5761101"/>
            <a:ext cx="7766936" cy="109689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s-ES" sz="8000" b="1" dirty="0" smtClean="0">
                <a:solidFill>
                  <a:schemeClr val="tx1"/>
                </a:solidFill>
              </a:rPr>
              <a:t>Daniel Gutiérrez Reina, </a:t>
            </a:r>
            <a:r>
              <a:rPr lang="es-ES" sz="8000" b="1" dirty="0" smtClean="0">
                <a:hlinkClick r:id="rId2"/>
              </a:rPr>
              <a:t>dgutierrezreina@us.es</a:t>
            </a:r>
            <a:endParaRPr lang="es-ES" sz="8000" b="1" dirty="0" smtClean="0"/>
          </a:p>
          <a:p>
            <a:pPr algn="l"/>
            <a:endParaRPr lang="es-ES" sz="8000" b="1" dirty="0" smtClean="0"/>
          </a:p>
          <a:p>
            <a:pPr algn="ctr"/>
            <a:endParaRPr lang="es-ES" sz="4500" b="1" dirty="0" smtClean="0"/>
          </a:p>
          <a:p>
            <a:pPr algn="l"/>
            <a:r>
              <a:rPr lang="es-ES" sz="6400" b="1" dirty="0" smtClean="0"/>
              <a:t> </a:t>
            </a:r>
          </a:p>
          <a:p>
            <a:pPr algn="l"/>
            <a:endParaRPr lang="es-ES" dirty="0" smtClean="0"/>
          </a:p>
          <a:p>
            <a:pPr algn="l"/>
            <a:endParaRPr lang="es-ES" dirty="0" smtClean="0"/>
          </a:p>
          <a:p>
            <a:pPr algn="l"/>
            <a:endParaRPr lang="es-E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23" y="1958306"/>
            <a:ext cx="6407457" cy="34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7724286" y="1310656"/>
            <a:ext cx="2437562" cy="3795988"/>
            <a:chOff x="6372200" y="970885"/>
            <a:chExt cx="2006858" cy="3234769"/>
          </a:xfrm>
        </p:grpSpPr>
        <p:pic>
          <p:nvPicPr>
            <p:cNvPr id="9" name="Picture 2" descr="Image result for Pyth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417" y="970885"/>
              <a:ext cx="1728192" cy="1728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Image result for Machine Learni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2381910"/>
              <a:ext cx="2006858" cy="1823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ítulo 1"/>
          <p:cNvSpPr txBox="1">
            <a:spLocks/>
          </p:cNvSpPr>
          <p:nvPr/>
        </p:nvSpPr>
        <p:spPr>
          <a:xfrm>
            <a:off x="857216" y="495343"/>
            <a:ext cx="8596668" cy="8303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i="1" dirty="0" smtClean="0"/>
              <a:t>¿¿Hay ganas de más?? 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8744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Conceptos básicos de optimización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0298" y="2173190"/>
            <a:ext cx="8596668" cy="132854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400" dirty="0" smtClean="0"/>
              <a:t>Espacio que contiene el conjunto de soluciones posibles a un problema de optimización – </a:t>
            </a:r>
            <a:r>
              <a:rPr lang="es-ES" sz="2400" u="sng" dirty="0" smtClean="0"/>
              <a:t>Óptimo local/global</a:t>
            </a:r>
            <a:endParaRPr lang="es-ES" sz="2000" u="sng" dirty="0"/>
          </a:p>
        </p:txBody>
      </p:sp>
      <p:sp>
        <p:nvSpPr>
          <p:cNvPr id="7" name="Shape 34"/>
          <p:cNvSpPr txBox="1">
            <a:spLocks/>
          </p:cNvSpPr>
          <p:nvPr/>
        </p:nvSpPr>
        <p:spPr>
          <a:xfrm>
            <a:off x="1178024" y="1369700"/>
            <a:ext cx="5492937" cy="80348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Espacio de búsqueda</a:t>
            </a:r>
            <a:endParaRPr lang="en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385" y="3307897"/>
            <a:ext cx="57150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5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637256"/>
            <a:ext cx="8596668" cy="1320800"/>
          </a:xfrm>
        </p:spPr>
        <p:txBody>
          <a:bodyPr/>
          <a:lstStyle/>
          <a:p>
            <a:r>
              <a:rPr lang="es-ES" b="1" dirty="0" smtClean="0"/>
              <a:t>Módulos del Curso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7374" y="1728607"/>
            <a:ext cx="10625250" cy="4201580"/>
          </a:xfrm>
        </p:spPr>
        <p:txBody>
          <a:bodyPr>
            <a:normAutofit fontScale="92500" lnSpcReduction="10000"/>
          </a:bodyPr>
          <a:lstStyle/>
          <a:p>
            <a:r>
              <a:rPr lang="es-ES" sz="2800" b="1" u="sng" dirty="0" smtClean="0">
                <a:solidFill>
                  <a:schemeClr val="accent2"/>
                </a:solidFill>
              </a:rPr>
              <a:t>Módulo I:</a:t>
            </a:r>
            <a:r>
              <a:rPr lang="es-ES" sz="2800" dirty="0" smtClean="0"/>
              <a:t> </a:t>
            </a:r>
            <a:r>
              <a:rPr lang="es-ES" sz="2800" dirty="0"/>
              <a:t> Conocimientos Básicos de Python y sus Módulos </a:t>
            </a:r>
            <a:r>
              <a:rPr lang="es-ES" sz="2800" dirty="0" smtClean="0"/>
              <a:t>Principales. (20 horas).</a:t>
            </a:r>
            <a:endParaRPr lang="es-ES" sz="2800" dirty="0"/>
          </a:p>
          <a:p>
            <a:endParaRPr lang="es-ES" sz="2400" b="1" u="sng" dirty="0" smtClean="0"/>
          </a:p>
          <a:p>
            <a:r>
              <a:rPr lang="es-ES" sz="2800" b="1" u="sng" dirty="0" smtClean="0">
                <a:solidFill>
                  <a:schemeClr val="accent2"/>
                </a:solidFill>
              </a:rPr>
              <a:t>Módulo 2</a:t>
            </a:r>
            <a:r>
              <a:rPr lang="es-ES" sz="2800" b="1" u="sng" dirty="0">
                <a:solidFill>
                  <a:schemeClr val="accent2"/>
                </a:solidFill>
              </a:rPr>
              <a:t>:</a:t>
            </a:r>
            <a:r>
              <a:rPr lang="es-ES" sz="2800" dirty="0"/>
              <a:t> Machine </a:t>
            </a:r>
            <a:r>
              <a:rPr lang="es-ES" sz="2800" dirty="0" err="1"/>
              <a:t>Learning</a:t>
            </a:r>
            <a:r>
              <a:rPr lang="es-ES" sz="2800" dirty="0"/>
              <a:t> en Python: Regresión, Clasificadores y </a:t>
            </a:r>
            <a:r>
              <a:rPr lang="es-ES" sz="2800" dirty="0" err="1" smtClean="0"/>
              <a:t>Clustering</a:t>
            </a:r>
            <a:r>
              <a:rPr lang="es-ES" sz="2800" dirty="0" smtClean="0"/>
              <a:t>. (20 horas).</a:t>
            </a:r>
          </a:p>
          <a:p>
            <a:endParaRPr lang="es-ES" sz="2400" dirty="0"/>
          </a:p>
          <a:p>
            <a:r>
              <a:rPr lang="es-ES" sz="2800" b="1" u="sng" dirty="0">
                <a:solidFill>
                  <a:schemeClr val="accent2"/>
                </a:solidFill>
              </a:rPr>
              <a:t>Módulo 3:</a:t>
            </a:r>
            <a:r>
              <a:rPr lang="es-ES" sz="2800" dirty="0">
                <a:solidFill>
                  <a:schemeClr val="accent2"/>
                </a:solidFill>
              </a:rPr>
              <a:t> </a:t>
            </a:r>
            <a:r>
              <a:rPr lang="es-ES" sz="2800" dirty="0"/>
              <a:t>Técnicas de Optimización en </a:t>
            </a:r>
            <a:r>
              <a:rPr lang="es-ES" sz="2800" dirty="0" smtClean="0"/>
              <a:t>Python. (20 horas).</a:t>
            </a:r>
          </a:p>
          <a:p>
            <a:endParaRPr lang="es-ES" sz="2400" dirty="0"/>
          </a:p>
          <a:p>
            <a:r>
              <a:rPr lang="es-ES" sz="3000" b="1" u="sng" dirty="0">
                <a:solidFill>
                  <a:schemeClr val="accent2"/>
                </a:solidFill>
              </a:rPr>
              <a:t>Módulo 4:</a:t>
            </a:r>
            <a:r>
              <a:rPr lang="es-ES" sz="3000" dirty="0" smtClean="0"/>
              <a:t> </a:t>
            </a:r>
            <a:r>
              <a:rPr lang="es-ES" sz="3000" dirty="0"/>
              <a:t>Aplicaciones</a:t>
            </a:r>
            <a:r>
              <a:rPr lang="es-ES" sz="3000" dirty="0" smtClean="0"/>
              <a:t>. (20 horas).</a:t>
            </a:r>
            <a:endParaRPr lang="es-ES" sz="3000" dirty="0"/>
          </a:p>
          <a:p>
            <a:pPr marL="0" indent="0">
              <a:buNone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11544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395" y="637256"/>
            <a:ext cx="8596668" cy="1320800"/>
          </a:xfrm>
        </p:spPr>
        <p:txBody>
          <a:bodyPr/>
          <a:lstStyle/>
          <a:p>
            <a:r>
              <a:rPr lang="es-ES" b="1" dirty="0" smtClean="0"/>
              <a:t>Módulo I: Conceptos básico Python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79" y="1543987"/>
            <a:ext cx="10988626" cy="4137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5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2485" y="742186"/>
            <a:ext cx="8596668" cy="1320800"/>
          </a:xfrm>
        </p:spPr>
        <p:txBody>
          <a:bodyPr/>
          <a:lstStyle/>
          <a:p>
            <a:r>
              <a:rPr lang="es-ES" b="1" dirty="0" smtClean="0"/>
              <a:t>Módulo 2: Machine </a:t>
            </a:r>
            <a:r>
              <a:rPr lang="es-ES" b="1" dirty="0" err="1" smtClean="0"/>
              <a:t>Learning</a:t>
            </a:r>
            <a:endParaRPr lang="es-E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27" y="2086833"/>
            <a:ext cx="11422107" cy="196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0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2485" y="742186"/>
            <a:ext cx="8596668" cy="1320800"/>
          </a:xfrm>
        </p:spPr>
        <p:txBody>
          <a:bodyPr/>
          <a:lstStyle/>
          <a:p>
            <a:r>
              <a:rPr lang="es-ES" b="1" dirty="0" smtClean="0"/>
              <a:t>Módulo 3: Optimización</a:t>
            </a:r>
            <a:endParaRPr lang="es-E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75" y="1843556"/>
            <a:ext cx="10872456" cy="332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156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2485" y="742186"/>
            <a:ext cx="8596668" cy="1320800"/>
          </a:xfrm>
        </p:spPr>
        <p:txBody>
          <a:bodyPr/>
          <a:lstStyle/>
          <a:p>
            <a:r>
              <a:rPr lang="es-ES" b="1" dirty="0" smtClean="0"/>
              <a:t>Módulo 4: Aplicaciones</a:t>
            </a:r>
            <a:endParaRPr lang="es-E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38" y="2398270"/>
            <a:ext cx="9702550" cy="211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74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637256"/>
            <a:ext cx="8596668" cy="1320800"/>
          </a:xfrm>
        </p:spPr>
        <p:txBody>
          <a:bodyPr/>
          <a:lstStyle/>
          <a:p>
            <a:r>
              <a:rPr lang="es-ES" b="1" dirty="0" smtClean="0"/>
              <a:t>Horarios (Septiembre y Octubre)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28606"/>
            <a:ext cx="9785800" cy="4357401"/>
          </a:xfrm>
        </p:spPr>
        <p:txBody>
          <a:bodyPr>
            <a:normAutofit fontScale="85000" lnSpcReduction="20000"/>
          </a:bodyPr>
          <a:lstStyle/>
          <a:p>
            <a:r>
              <a:rPr lang="es-ES" sz="2800" b="1" u="sng" dirty="0" smtClean="0">
                <a:solidFill>
                  <a:schemeClr val="accent2"/>
                </a:solidFill>
              </a:rPr>
              <a:t>Módulo 1:</a:t>
            </a:r>
            <a:r>
              <a:rPr lang="es-ES" sz="2800" dirty="0" smtClean="0"/>
              <a:t> </a:t>
            </a:r>
            <a:r>
              <a:rPr lang="es-ES" sz="2800" dirty="0"/>
              <a:t> 13/09/2017 - </a:t>
            </a:r>
            <a:r>
              <a:rPr lang="es-ES" sz="2800" dirty="0" smtClean="0"/>
              <a:t>21/09/2017, Miércoles, Jueves y Viernes de 16:00 – 20:00 horas.</a:t>
            </a:r>
            <a:endParaRPr lang="es-ES" sz="2800" dirty="0"/>
          </a:p>
          <a:p>
            <a:endParaRPr lang="es-ES" sz="2400" b="1" u="sng" dirty="0" smtClean="0"/>
          </a:p>
          <a:p>
            <a:r>
              <a:rPr lang="es-ES" sz="2800" b="1" u="sng" dirty="0">
                <a:solidFill>
                  <a:schemeClr val="accent2"/>
                </a:solidFill>
              </a:rPr>
              <a:t>Módulo </a:t>
            </a:r>
            <a:r>
              <a:rPr lang="es-ES" sz="2800" b="1" u="sng" dirty="0" smtClean="0">
                <a:solidFill>
                  <a:schemeClr val="accent2"/>
                </a:solidFill>
              </a:rPr>
              <a:t>2:</a:t>
            </a:r>
            <a:r>
              <a:rPr lang="es-ES" sz="2800" dirty="0" smtClean="0"/>
              <a:t> </a:t>
            </a:r>
            <a:r>
              <a:rPr lang="es-ES" sz="2800" dirty="0"/>
              <a:t> 22/09/2017 - 04/10/2017, Miércoles, Jueves y Viernes de 16:00 – 20:00 horas</a:t>
            </a:r>
            <a:r>
              <a:rPr lang="es-ES" sz="2800" dirty="0" smtClean="0"/>
              <a:t>.</a:t>
            </a:r>
          </a:p>
          <a:p>
            <a:endParaRPr lang="es-ES" sz="2800" dirty="0"/>
          </a:p>
          <a:p>
            <a:r>
              <a:rPr lang="es-ES" sz="2800" b="1" u="sng" dirty="0">
                <a:solidFill>
                  <a:schemeClr val="accent2"/>
                </a:solidFill>
              </a:rPr>
              <a:t>Módulo </a:t>
            </a:r>
            <a:r>
              <a:rPr lang="es-ES" sz="2800" b="1" u="sng" dirty="0" smtClean="0">
                <a:solidFill>
                  <a:schemeClr val="accent2"/>
                </a:solidFill>
              </a:rPr>
              <a:t>3:</a:t>
            </a:r>
            <a:r>
              <a:rPr lang="es-ES" sz="2800" dirty="0" smtClean="0"/>
              <a:t> </a:t>
            </a:r>
            <a:r>
              <a:rPr lang="es-ES" sz="2800" dirty="0"/>
              <a:t> 05/10/2017 - 18/10/2017, Miércoles, Jueves y Viernes de 16:00 – 20:00 horas</a:t>
            </a:r>
            <a:r>
              <a:rPr lang="es-ES" sz="2800" dirty="0" smtClean="0"/>
              <a:t>.</a:t>
            </a:r>
          </a:p>
          <a:p>
            <a:endParaRPr lang="es-ES" sz="2800" dirty="0"/>
          </a:p>
          <a:p>
            <a:r>
              <a:rPr lang="es-ES" sz="2800" b="1" u="sng" dirty="0">
                <a:solidFill>
                  <a:schemeClr val="accent2"/>
                </a:solidFill>
              </a:rPr>
              <a:t>Módulo 4</a:t>
            </a:r>
            <a:r>
              <a:rPr lang="es-ES" sz="2800" b="1" u="sng" dirty="0" smtClean="0">
                <a:solidFill>
                  <a:schemeClr val="accent2"/>
                </a:solidFill>
              </a:rPr>
              <a:t>:</a:t>
            </a:r>
            <a:r>
              <a:rPr lang="es-ES" sz="2800" dirty="0">
                <a:solidFill>
                  <a:schemeClr val="accent2"/>
                </a:solidFill>
              </a:rPr>
              <a:t> </a:t>
            </a:r>
            <a:r>
              <a:rPr lang="es-ES" sz="2800" dirty="0"/>
              <a:t>19/10/2017 - </a:t>
            </a:r>
            <a:r>
              <a:rPr lang="es-ES" sz="2800" dirty="0" smtClean="0"/>
              <a:t>27/10/2017, </a:t>
            </a:r>
            <a:r>
              <a:rPr lang="es-ES" sz="2800" dirty="0"/>
              <a:t>Miércoles, Jueves y Viernes de 16:00 – 20:00 horas.</a:t>
            </a:r>
          </a:p>
          <a:p>
            <a:endParaRPr lang="es-ES" sz="2800" dirty="0"/>
          </a:p>
          <a:p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416005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637256"/>
            <a:ext cx="8596668" cy="1320800"/>
          </a:xfrm>
        </p:spPr>
        <p:txBody>
          <a:bodyPr/>
          <a:lstStyle/>
          <a:p>
            <a:r>
              <a:rPr lang="es-ES" b="1" dirty="0" smtClean="0"/>
              <a:t>Fechas importantes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28607"/>
            <a:ext cx="9321105" cy="3278108"/>
          </a:xfrm>
        </p:spPr>
        <p:txBody>
          <a:bodyPr>
            <a:normAutofit fontScale="85000" lnSpcReduction="20000"/>
          </a:bodyPr>
          <a:lstStyle/>
          <a:p>
            <a:r>
              <a:rPr lang="es-ES" sz="2800" b="1" u="sng" dirty="0" smtClean="0">
                <a:solidFill>
                  <a:schemeClr val="accent2"/>
                </a:solidFill>
              </a:rPr>
              <a:t>Preinscripción:</a:t>
            </a:r>
            <a:r>
              <a:rPr lang="es-ES" sz="2800" dirty="0" smtClean="0"/>
              <a:t> </a:t>
            </a:r>
            <a:r>
              <a:rPr lang="es-ES" sz="2800" dirty="0"/>
              <a:t> </a:t>
            </a:r>
            <a:r>
              <a:rPr lang="es-ES" sz="2800" dirty="0" smtClean="0"/>
              <a:t>Abierto hasta el 20 Junio.</a:t>
            </a:r>
            <a:endParaRPr lang="es-ES" sz="2800" dirty="0"/>
          </a:p>
          <a:p>
            <a:endParaRPr lang="es-ES" sz="2400" b="1" u="sng" dirty="0" smtClean="0"/>
          </a:p>
          <a:p>
            <a:r>
              <a:rPr lang="es-ES" sz="2800" b="1" u="sng" dirty="0" smtClean="0">
                <a:solidFill>
                  <a:schemeClr val="accent2"/>
                </a:solidFill>
              </a:rPr>
              <a:t>Matrícula:</a:t>
            </a:r>
            <a:r>
              <a:rPr lang="es-ES" sz="2800" dirty="0" smtClean="0">
                <a:solidFill>
                  <a:schemeClr val="accent2"/>
                </a:solidFill>
              </a:rPr>
              <a:t> </a:t>
            </a:r>
            <a:r>
              <a:rPr lang="es-ES" sz="2800" dirty="0"/>
              <a:t>Del 1 al 20 de Junio</a:t>
            </a:r>
            <a:r>
              <a:rPr lang="es-ES" sz="2800" dirty="0" smtClean="0"/>
              <a:t>.</a:t>
            </a:r>
          </a:p>
          <a:p>
            <a:endParaRPr lang="es-ES" sz="2800" dirty="0"/>
          </a:p>
          <a:p>
            <a:r>
              <a:rPr lang="es-ES" sz="2800" b="1" dirty="0">
                <a:solidFill>
                  <a:srgbClr val="00B050"/>
                </a:solidFill>
              </a:rPr>
              <a:t>¿Cómo lo hago?</a:t>
            </a:r>
          </a:p>
          <a:p>
            <a:pPr marL="0" indent="0">
              <a:buNone/>
            </a:pPr>
            <a:endParaRPr lang="es-ES" sz="32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ES" sz="2400" dirty="0">
                <a:solidFill>
                  <a:srgbClr val="00B050"/>
                </a:solidFill>
                <a:hlinkClick r:id="rId2"/>
              </a:rPr>
              <a:t>http://www.cfp.us.es/cursos/fc/python-machine-learning-optimizacion-y-aplicaciones/3315</a:t>
            </a:r>
            <a:endParaRPr lang="es-ES" sz="2400" dirty="0">
              <a:solidFill>
                <a:srgbClr val="00B050"/>
              </a:solidFill>
            </a:endParaRPr>
          </a:p>
          <a:p>
            <a:endParaRPr lang="es-ES" sz="2800" dirty="0"/>
          </a:p>
          <a:p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3312826" y="5343914"/>
            <a:ext cx="415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PLAZAS LIMITADAS!!!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3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02564"/>
            <a:ext cx="8596668" cy="1320800"/>
          </a:xfrm>
        </p:spPr>
        <p:txBody>
          <a:bodyPr/>
          <a:lstStyle/>
          <a:p>
            <a:r>
              <a:rPr lang="es-ES" dirty="0"/>
              <a:t>Conceptos básicos de </a:t>
            </a:r>
            <a:r>
              <a:rPr lang="es-ES" dirty="0" smtClean="0"/>
              <a:t>optimización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5020" y="2016814"/>
            <a:ext cx="10140195" cy="3927764"/>
          </a:xfrm>
        </p:spPr>
        <p:txBody>
          <a:bodyPr>
            <a:noAutofit/>
          </a:bodyPr>
          <a:lstStyle/>
          <a:p>
            <a:pPr algn="just"/>
            <a:r>
              <a:rPr lang="es-ES" sz="2400" b="1" i="1" u="sng" dirty="0" smtClean="0">
                <a:solidFill>
                  <a:srgbClr val="92D050"/>
                </a:solidFill>
              </a:rPr>
              <a:t>Fuerza bruta:</a:t>
            </a:r>
            <a:r>
              <a:rPr lang="es-ES" sz="2400" dirty="0" smtClean="0">
                <a:solidFill>
                  <a:srgbClr val="92D050"/>
                </a:solidFill>
              </a:rPr>
              <a:t> </a:t>
            </a:r>
            <a:r>
              <a:rPr lang="es-ES" sz="2400" dirty="0" smtClean="0"/>
              <a:t>Evaluar todas las posibles soluciones. Poco eficiente computacionalmente o imposible. Muy ineficiente y poco práctico. </a:t>
            </a:r>
            <a:endParaRPr lang="es-ES" sz="2400" dirty="0"/>
          </a:p>
          <a:p>
            <a:pPr algn="just"/>
            <a:r>
              <a:rPr lang="es-ES" sz="2400" b="1" i="1" u="sng" dirty="0">
                <a:solidFill>
                  <a:srgbClr val="92D050"/>
                </a:solidFill>
              </a:rPr>
              <a:t>Búsqueda </a:t>
            </a:r>
            <a:r>
              <a:rPr lang="es-ES" sz="2400" b="1" i="1" u="sng" dirty="0" smtClean="0">
                <a:solidFill>
                  <a:srgbClr val="92D050"/>
                </a:solidFill>
              </a:rPr>
              <a:t>aleatoria:</a:t>
            </a:r>
            <a:r>
              <a:rPr lang="es-ES" sz="2400" dirty="0" smtClean="0">
                <a:solidFill>
                  <a:srgbClr val="92D050"/>
                </a:solidFill>
              </a:rPr>
              <a:t> </a:t>
            </a:r>
            <a:r>
              <a:rPr lang="es-ES" sz="2400" dirty="0" smtClean="0"/>
              <a:t>Búsqueda aleatoria sin ninguna guía. No garantiza soluciones óptimas, ni </a:t>
            </a:r>
            <a:r>
              <a:rPr lang="es-ES" sz="2400" dirty="0" err="1" smtClean="0"/>
              <a:t>quasi</a:t>
            </a:r>
            <a:r>
              <a:rPr lang="es-ES" sz="2400" dirty="0" smtClean="0"/>
              <a:t>-óptimas. Simplemente reduzco el número de evaluaciones.</a:t>
            </a:r>
            <a:endParaRPr lang="es-ES" sz="2400" dirty="0"/>
          </a:p>
          <a:p>
            <a:pPr algn="just"/>
            <a:r>
              <a:rPr lang="en-US" sz="2400" b="1" i="1" u="sng" dirty="0" err="1">
                <a:solidFill>
                  <a:srgbClr val="92D050"/>
                </a:solidFill>
              </a:rPr>
              <a:t>Técnicas</a:t>
            </a:r>
            <a:r>
              <a:rPr lang="en-US" sz="2400" b="1" i="1" u="sng" dirty="0">
                <a:solidFill>
                  <a:srgbClr val="92D050"/>
                </a:solidFill>
              </a:rPr>
              <a:t> </a:t>
            </a:r>
            <a:r>
              <a:rPr lang="en-US" sz="2400" b="1" i="1" u="sng" dirty="0" err="1">
                <a:solidFill>
                  <a:srgbClr val="92D050"/>
                </a:solidFill>
              </a:rPr>
              <a:t>basadas</a:t>
            </a:r>
            <a:r>
              <a:rPr lang="en-US" sz="2400" b="1" i="1" u="sng" dirty="0">
                <a:solidFill>
                  <a:srgbClr val="92D050"/>
                </a:solidFill>
              </a:rPr>
              <a:t> </a:t>
            </a:r>
            <a:r>
              <a:rPr lang="en-US" sz="2400" b="1" i="1" u="sng" dirty="0" err="1">
                <a:solidFill>
                  <a:srgbClr val="92D050"/>
                </a:solidFill>
              </a:rPr>
              <a:t>en</a:t>
            </a:r>
            <a:r>
              <a:rPr lang="en-US" sz="2400" b="1" i="1" u="sng" dirty="0">
                <a:solidFill>
                  <a:srgbClr val="92D050"/>
                </a:solidFill>
              </a:rPr>
              <a:t> </a:t>
            </a:r>
            <a:r>
              <a:rPr lang="en-US" sz="2400" b="1" i="1" u="sng" dirty="0" err="1">
                <a:solidFill>
                  <a:srgbClr val="92D050"/>
                </a:solidFill>
              </a:rPr>
              <a:t>gradiente</a:t>
            </a:r>
            <a:r>
              <a:rPr lang="en-US" sz="2400" b="1" i="1" u="sng" dirty="0">
                <a:solidFill>
                  <a:srgbClr val="92D050"/>
                </a:solidFill>
              </a:rPr>
              <a:t>: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s-ES" sz="2400" dirty="0"/>
              <a:t>R</a:t>
            </a:r>
            <a:r>
              <a:rPr lang="es-ES" sz="2400" dirty="0" smtClean="0"/>
              <a:t>equiere la existencia de derivadas; búsqueda local- problema de óptimos locales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/>
            <a:r>
              <a:rPr lang="en-US" sz="2400" b="1" i="1" u="sng" dirty="0" err="1">
                <a:solidFill>
                  <a:srgbClr val="92D050"/>
                </a:solidFill>
              </a:rPr>
              <a:t>Algoritmos</a:t>
            </a:r>
            <a:r>
              <a:rPr lang="en-US" sz="2400" b="1" i="1" u="sng" dirty="0">
                <a:solidFill>
                  <a:srgbClr val="92D050"/>
                </a:solidFill>
              </a:rPr>
              <a:t> meta </a:t>
            </a:r>
            <a:r>
              <a:rPr lang="en-US" sz="2400" b="1" i="1" u="sng" dirty="0" err="1">
                <a:solidFill>
                  <a:srgbClr val="92D050"/>
                </a:solidFill>
              </a:rPr>
              <a:t>heurísticos</a:t>
            </a:r>
            <a:r>
              <a:rPr lang="en-US" sz="2400" b="1" i="1" u="sng" dirty="0">
                <a:solidFill>
                  <a:srgbClr val="92D050"/>
                </a:solidFill>
              </a:rPr>
              <a:t>: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err="1" smtClean="0"/>
              <a:t>Tenemos</a:t>
            </a:r>
            <a:r>
              <a:rPr lang="en-US" sz="2400" dirty="0" smtClean="0"/>
              <a:t> que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capaces</a:t>
            </a:r>
            <a:r>
              <a:rPr lang="en-US" sz="2400" dirty="0" smtClean="0"/>
              <a:t> de </a:t>
            </a:r>
            <a:r>
              <a:rPr lang="en-US" sz="2400" dirty="0" err="1" smtClean="0"/>
              <a:t>evaluar</a:t>
            </a:r>
            <a:r>
              <a:rPr lang="en-US" sz="2400" dirty="0" smtClean="0"/>
              <a:t> las </a:t>
            </a:r>
            <a:r>
              <a:rPr lang="en-US" sz="2400" dirty="0" err="1" smtClean="0"/>
              <a:t>soluciones</a:t>
            </a:r>
            <a:r>
              <a:rPr lang="en-US" sz="2400" dirty="0" smtClean="0"/>
              <a:t>. </a:t>
            </a:r>
            <a:r>
              <a:rPr lang="en-US" sz="2400" dirty="0" err="1" smtClean="0"/>
              <a:t>Medir</a:t>
            </a:r>
            <a:r>
              <a:rPr lang="en-US" sz="2400" dirty="0" smtClean="0"/>
              <a:t> la </a:t>
            </a:r>
            <a:r>
              <a:rPr lang="en-US" sz="2400" dirty="0" err="1" smtClean="0"/>
              <a:t>calidad</a:t>
            </a:r>
            <a:r>
              <a:rPr lang="en-US" sz="2400" dirty="0" smtClean="0"/>
              <a:t>. No hay </a:t>
            </a:r>
            <a:r>
              <a:rPr lang="en-US" sz="2400" dirty="0" err="1" smtClean="0"/>
              <a:t>garantías</a:t>
            </a:r>
            <a:r>
              <a:rPr lang="en-US" sz="2400" dirty="0" smtClean="0"/>
              <a:t> de </a:t>
            </a:r>
            <a:r>
              <a:rPr lang="en-US" sz="2400" dirty="0" err="1" smtClean="0"/>
              <a:t>obtener</a:t>
            </a:r>
            <a:r>
              <a:rPr lang="en-US" sz="2400" dirty="0" smtClean="0"/>
              <a:t> el </a:t>
            </a:r>
            <a:r>
              <a:rPr lang="en-US" sz="2400" dirty="0" err="1" smtClean="0"/>
              <a:t>óptimo</a:t>
            </a:r>
            <a:r>
              <a:rPr lang="en-US" sz="2400" dirty="0" smtClean="0"/>
              <a:t>.</a:t>
            </a:r>
            <a:r>
              <a:rPr lang="en-US" sz="2400" b="1" u="sng" dirty="0" smtClean="0"/>
              <a:t> </a:t>
            </a:r>
            <a:endParaRPr lang="en-US" sz="2400" b="1" u="sng" dirty="0"/>
          </a:p>
          <a:p>
            <a:pPr algn="just"/>
            <a:endParaRPr lang="es-ES" sz="2400" dirty="0" smtClean="0"/>
          </a:p>
        </p:txBody>
      </p:sp>
      <p:sp>
        <p:nvSpPr>
          <p:cNvPr id="7" name="Shape 34"/>
          <p:cNvSpPr txBox="1">
            <a:spLocks/>
          </p:cNvSpPr>
          <p:nvPr/>
        </p:nvSpPr>
        <p:spPr>
          <a:xfrm>
            <a:off x="677334" y="990134"/>
            <a:ext cx="8882302" cy="80348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¿Cómo resolver un problema de optimización?</a:t>
            </a:r>
            <a:endParaRPr lang="en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24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básicos de </a:t>
            </a:r>
            <a:r>
              <a:rPr lang="es-ES" dirty="0" smtClean="0"/>
              <a:t>optimización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223845"/>
            <a:ext cx="10157443" cy="4159701"/>
          </a:xfrm>
        </p:spPr>
        <p:txBody>
          <a:bodyPr>
            <a:noAutofit/>
          </a:bodyPr>
          <a:lstStyle/>
          <a:p>
            <a:pPr algn="just"/>
            <a:r>
              <a:rPr lang="es-ES" sz="2400" dirty="0" smtClean="0"/>
              <a:t>Lo que nos han enseñado en las clases de cálculo (Aquellos maravillosos años en el instituto).</a:t>
            </a:r>
          </a:p>
          <a:p>
            <a:pPr marL="0" indent="0" algn="just">
              <a:buNone/>
            </a:pPr>
            <a:endParaRPr lang="es-ES" sz="800" dirty="0"/>
          </a:p>
          <a:p>
            <a:pPr algn="just"/>
            <a:r>
              <a:rPr lang="es-ES" sz="2400" dirty="0" smtClean="0"/>
              <a:t>1) Cálculo de los puntos críticos </a:t>
            </a:r>
            <a:r>
              <a:rPr lang="es-ES" sz="2400" dirty="0" smtClean="0">
                <a:sym typeface="Wingdings" panose="05000000000000000000" pitchFamily="2" charset="2"/>
              </a:rPr>
              <a:t> Primera derivada e igualamos a 0</a:t>
            </a:r>
            <a:r>
              <a:rPr lang="es-ES" sz="2400" dirty="0">
                <a:sym typeface="Wingdings" panose="05000000000000000000" pitchFamily="2" charset="2"/>
              </a:rPr>
              <a:t>:</a:t>
            </a:r>
            <a:r>
              <a:rPr lang="es-ES" sz="2400" dirty="0" smtClean="0"/>
              <a:t> </a:t>
            </a:r>
            <a:r>
              <a:rPr lang="es-ES" sz="2400" i="1" dirty="0" smtClean="0">
                <a:solidFill>
                  <a:srgbClr val="FF0000"/>
                </a:solidFill>
              </a:rPr>
              <a:t>x1 tal que</a:t>
            </a:r>
            <a:r>
              <a:rPr lang="es-ES" sz="24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sz="2400" b="1" i="1" dirty="0" smtClean="0">
                <a:solidFill>
                  <a:srgbClr val="FF0000"/>
                </a:solidFill>
              </a:rPr>
              <a:t>f’(x1) = 0</a:t>
            </a:r>
            <a:r>
              <a:rPr lang="es-ES" sz="2400" b="1" dirty="0" smtClean="0"/>
              <a:t>.</a:t>
            </a:r>
          </a:p>
          <a:p>
            <a:pPr algn="just"/>
            <a:endParaRPr lang="es-ES" sz="800" dirty="0"/>
          </a:p>
          <a:p>
            <a:pPr algn="just"/>
            <a:r>
              <a:rPr lang="en-US" sz="2400" dirty="0" smtClean="0"/>
              <a:t>2) </a:t>
            </a:r>
            <a:r>
              <a:rPr lang="es-ES" sz="2400" dirty="0" smtClean="0"/>
              <a:t>Puntos de inflexión </a:t>
            </a:r>
            <a:r>
              <a:rPr lang="es-ES" sz="2400" dirty="0" smtClean="0">
                <a:sym typeface="Wingdings" panose="05000000000000000000" pitchFamily="2" charset="2"/>
              </a:rPr>
              <a:t> Segunda derivada y evaluábamos los puntos críticos:</a:t>
            </a:r>
            <a:r>
              <a:rPr lang="es-ES" sz="2400" b="1" dirty="0" smtClean="0">
                <a:sym typeface="Wingdings" panose="05000000000000000000" pitchFamily="2" charset="2"/>
              </a:rPr>
              <a:t> </a:t>
            </a:r>
            <a:r>
              <a:rPr lang="es-ES" sz="24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f’’(x1) &gt; 0 </a:t>
            </a:r>
            <a:r>
              <a:rPr lang="es-ES" sz="24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mínimo </a:t>
            </a:r>
            <a:r>
              <a:rPr lang="es-ES" sz="2400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ó</a:t>
            </a:r>
            <a:r>
              <a:rPr lang="es-ES" sz="24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sz="24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f’’(x1) &lt; 0 </a:t>
            </a:r>
            <a:r>
              <a:rPr lang="es-ES" sz="24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máximo relativos</a:t>
            </a:r>
            <a:r>
              <a:rPr lang="es-ES" sz="2400" dirty="0" smtClean="0">
                <a:sym typeface="Wingdings" panose="05000000000000000000" pitchFamily="2" charset="2"/>
              </a:rPr>
              <a:t>.</a:t>
            </a:r>
          </a:p>
          <a:p>
            <a:pPr algn="just"/>
            <a:endParaRPr lang="es-ES" sz="2400" dirty="0">
              <a:sym typeface="Wingdings" panose="05000000000000000000" pitchFamily="2" charset="2"/>
            </a:endParaRPr>
          </a:p>
          <a:p>
            <a:pPr algn="just"/>
            <a:r>
              <a:rPr lang="es-ES" sz="2400" dirty="0" smtClean="0">
                <a:sym typeface="Wingdings" panose="05000000000000000000" pitchFamily="2" charset="2"/>
              </a:rPr>
              <a:t>Método de Newton.</a:t>
            </a:r>
          </a:p>
          <a:p>
            <a:pPr algn="just"/>
            <a:endParaRPr lang="es-ES" sz="2400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s-ES" sz="2400" dirty="0" smtClean="0">
                <a:sym typeface="Wingdings" panose="05000000000000000000" pitchFamily="2" charset="2"/>
              </a:rPr>
              <a:t> </a:t>
            </a:r>
            <a:r>
              <a:rPr lang="es-ES" sz="2400" dirty="0" smtClean="0"/>
              <a:t>  </a:t>
            </a:r>
            <a:endParaRPr lang="es-ES" sz="2400" dirty="0"/>
          </a:p>
          <a:p>
            <a:pPr algn="just"/>
            <a:endParaRPr lang="es-ES" sz="2400" dirty="0"/>
          </a:p>
          <a:p>
            <a:pPr algn="just"/>
            <a:endParaRPr lang="es-ES" sz="2400" dirty="0" smtClean="0"/>
          </a:p>
          <a:p>
            <a:pPr algn="just"/>
            <a:endParaRPr lang="en-US" sz="800" dirty="0"/>
          </a:p>
          <a:p>
            <a:pPr algn="just"/>
            <a:endParaRPr lang="en-US" sz="2400" dirty="0"/>
          </a:p>
          <a:p>
            <a:pPr algn="just"/>
            <a:endParaRPr lang="es-ES" sz="2400" dirty="0" smtClean="0"/>
          </a:p>
        </p:txBody>
      </p:sp>
      <p:sp>
        <p:nvSpPr>
          <p:cNvPr id="7" name="Shape 34"/>
          <p:cNvSpPr txBox="1">
            <a:spLocks/>
          </p:cNvSpPr>
          <p:nvPr/>
        </p:nvSpPr>
        <p:spPr>
          <a:xfrm>
            <a:off x="677334" y="1283435"/>
            <a:ext cx="8882302" cy="80348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Métodos de optimización basados en gradientes</a:t>
            </a:r>
            <a:endParaRPr lang="en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6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básicos de </a:t>
            </a:r>
            <a:r>
              <a:rPr lang="es-ES" dirty="0" smtClean="0"/>
              <a:t>optimización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223845"/>
            <a:ext cx="10157443" cy="4159701"/>
          </a:xfrm>
        </p:spPr>
        <p:txBody>
          <a:bodyPr>
            <a:noAutofit/>
          </a:bodyPr>
          <a:lstStyle/>
          <a:p>
            <a:pPr algn="just"/>
            <a:r>
              <a:rPr lang="es-ES" sz="2400" dirty="0">
                <a:sym typeface="Wingdings" panose="05000000000000000000" pitchFamily="2" charset="2"/>
              </a:rPr>
              <a:t>Funciones con múltiples </a:t>
            </a:r>
            <a:r>
              <a:rPr lang="es-ES" sz="2400" dirty="0" smtClean="0">
                <a:sym typeface="Wingdings" panose="05000000000000000000" pitchFamily="2" charset="2"/>
              </a:rPr>
              <a:t>variables</a:t>
            </a:r>
          </a:p>
          <a:p>
            <a:pPr algn="just"/>
            <a:r>
              <a:rPr lang="es-ES" sz="2400" dirty="0" smtClean="0">
                <a:sym typeface="Wingdings" panose="05000000000000000000" pitchFamily="2" charset="2"/>
              </a:rPr>
              <a:t>Matrices </a:t>
            </a:r>
            <a:r>
              <a:rPr lang="es-ES" sz="2400" dirty="0" err="1" smtClean="0">
                <a:sym typeface="Wingdings" panose="05000000000000000000" pitchFamily="2" charset="2"/>
              </a:rPr>
              <a:t>Hessianas</a:t>
            </a:r>
            <a:r>
              <a:rPr lang="es-ES" sz="2400" dirty="0" smtClean="0">
                <a:sym typeface="Wingdings" panose="05000000000000000000" pitchFamily="2" charset="2"/>
              </a:rPr>
              <a:t>  Segundas derivadas parciales. </a:t>
            </a:r>
            <a:r>
              <a:rPr lang="es-ES" sz="2400" dirty="0" smtClean="0"/>
              <a:t> </a:t>
            </a:r>
            <a:endParaRPr lang="es-ES" sz="2400" dirty="0">
              <a:sym typeface="Wingdings" panose="05000000000000000000" pitchFamily="2" charset="2"/>
            </a:endParaRPr>
          </a:p>
          <a:p>
            <a:pPr algn="just"/>
            <a:r>
              <a:rPr lang="es-ES" sz="2400" dirty="0" smtClean="0">
                <a:sym typeface="Wingdings" panose="05000000000000000000" pitchFamily="2" charset="2"/>
              </a:rPr>
              <a:t>Multiplicadores de </a:t>
            </a:r>
            <a:r>
              <a:rPr lang="es-ES" sz="2400" dirty="0" err="1" smtClean="0">
                <a:sym typeface="Wingdings" panose="05000000000000000000" pitchFamily="2" charset="2"/>
              </a:rPr>
              <a:t>Lagrange</a:t>
            </a:r>
            <a:r>
              <a:rPr lang="es-ES" sz="2400" dirty="0" smtClean="0">
                <a:sym typeface="Wingdings" panose="05000000000000000000" pitchFamily="2" charset="2"/>
              </a:rPr>
              <a:t>. Optimización con restricciones.</a:t>
            </a:r>
          </a:p>
          <a:p>
            <a:pPr algn="just"/>
            <a:endParaRPr lang="es-ES" sz="2400" dirty="0" smtClean="0"/>
          </a:p>
          <a:p>
            <a:pPr algn="just"/>
            <a:r>
              <a:rPr lang="es-ES" sz="2400" dirty="0" smtClean="0">
                <a:solidFill>
                  <a:srgbClr val="FF0000"/>
                </a:solidFill>
              </a:rPr>
              <a:t>SIEMPRE TENEMOS QUE CALCULAR LAS DERIVADAS!!!!</a:t>
            </a:r>
          </a:p>
          <a:p>
            <a:pPr algn="just"/>
            <a:r>
              <a:rPr lang="es-ES" sz="2400" dirty="0" smtClean="0">
                <a:solidFill>
                  <a:schemeClr val="accent2"/>
                </a:solidFill>
              </a:rPr>
              <a:t>¿Es siempre posible?</a:t>
            </a:r>
          </a:p>
          <a:p>
            <a:pPr lvl="1" algn="just"/>
            <a:r>
              <a:rPr lang="es-ES" sz="2200" dirty="0" smtClean="0"/>
              <a:t>No tenemos la función matemática.</a:t>
            </a:r>
          </a:p>
          <a:p>
            <a:pPr lvl="1" algn="just"/>
            <a:r>
              <a:rPr lang="es-ES" sz="2200" dirty="0" smtClean="0"/>
              <a:t>Dimensiones del problema muy grandes.</a:t>
            </a:r>
          </a:p>
          <a:p>
            <a:pPr lvl="1" algn="just"/>
            <a:r>
              <a:rPr lang="es-ES" sz="2200" b="1" i="1" dirty="0" smtClean="0"/>
              <a:t>¿Queremos el óptimo global o nos vale con </a:t>
            </a:r>
            <a:r>
              <a:rPr lang="es-ES" sz="2200" b="1" i="1" u="sng" dirty="0" smtClean="0"/>
              <a:t>una buena solución</a:t>
            </a:r>
            <a:r>
              <a:rPr lang="es-ES" sz="2200" b="1" i="1" dirty="0" smtClean="0"/>
              <a:t>?</a:t>
            </a:r>
          </a:p>
          <a:p>
            <a:pPr algn="just"/>
            <a:endParaRPr lang="es-ES" sz="2400" dirty="0"/>
          </a:p>
          <a:p>
            <a:pPr algn="just"/>
            <a:endParaRPr lang="es-ES" sz="2400" dirty="0" smtClean="0"/>
          </a:p>
          <a:p>
            <a:pPr algn="just"/>
            <a:endParaRPr lang="en-US" sz="800" dirty="0"/>
          </a:p>
          <a:p>
            <a:pPr algn="just"/>
            <a:endParaRPr lang="en-US" sz="2400" dirty="0"/>
          </a:p>
          <a:p>
            <a:pPr algn="just"/>
            <a:endParaRPr lang="es-ES" sz="2400" dirty="0" smtClean="0"/>
          </a:p>
        </p:txBody>
      </p:sp>
      <p:sp>
        <p:nvSpPr>
          <p:cNvPr id="7" name="Shape 34"/>
          <p:cNvSpPr txBox="1">
            <a:spLocks/>
          </p:cNvSpPr>
          <p:nvPr/>
        </p:nvSpPr>
        <p:spPr>
          <a:xfrm>
            <a:off x="677334" y="1283435"/>
            <a:ext cx="8882302" cy="80348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Métodos de optimización basados en gradientes</a:t>
            </a:r>
            <a:endParaRPr lang="en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963" y="2108250"/>
            <a:ext cx="2018580" cy="69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8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0396"/>
          </a:xfrm>
        </p:spPr>
        <p:txBody>
          <a:bodyPr/>
          <a:lstStyle/>
          <a:p>
            <a:r>
              <a:rPr lang="es-ES" dirty="0" smtClean="0"/>
              <a:t>Algoritmos genéticos</a:t>
            </a:r>
            <a:endParaRPr lang="es-ES" dirty="0"/>
          </a:p>
        </p:txBody>
      </p:sp>
      <p:sp>
        <p:nvSpPr>
          <p:cNvPr id="7" name="Shape 34"/>
          <p:cNvSpPr txBox="1">
            <a:spLocks/>
          </p:cNvSpPr>
          <p:nvPr/>
        </p:nvSpPr>
        <p:spPr>
          <a:xfrm>
            <a:off x="677334" y="1369700"/>
            <a:ext cx="8882302" cy="80348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Definición</a:t>
            </a:r>
            <a:endParaRPr lang="en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677334" y="2400300"/>
            <a:ext cx="8882302" cy="12758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400" dirty="0" smtClean="0"/>
              <a:t>Los </a:t>
            </a:r>
            <a:r>
              <a:rPr lang="es-ES" sz="2400" dirty="0" err="1" smtClean="0"/>
              <a:t>GAs</a:t>
            </a:r>
            <a:r>
              <a:rPr lang="es-ES" sz="2400" dirty="0" smtClean="0"/>
              <a:t> son métodos de búsqueda probabilísticos inspirados en los mecanismos de selección natural y la genética en la búsqueda de los óptimos globales.</a:t>
            </a:r>
          </a:p>
        </p:txBody>
      </p:sp>
      <p:pic>
        <p:nvPicPr>
          <p:cNvPr id="6148" name="Picture 4" descr="http://www.bdamian.com.ar/genetic/css/img/ad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973" y="3594261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contenido 2"/>
          <p:cNvSpPr txBox="1">
            <a:spLocks/>
          </p:cNvSpPr>
          <p:nvPr/>
        </p:nvSpPr>
        <p:spPr>
          <a:xfrm>
            <a:off x="406653" y="3880868"/>
            <a:ext cx="7072320" cy="2133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ES" sz="2200" dirty="0" smtClean="0"/>
              <a:t>Las soluciones que mejor se adaptan al entorno (problema) sobreviven</a:t>
            </a:r>
          </a:p>
          <a:p>
            <a:pPr lvl="1"/>
            <a:r>
              <a:rPr lang="en-US" sz="2200" dirty="0" smtClean="0"/>
              <a:t>Idea original de John Holland </a:t>
            </a:r>
            <a:r>
              <a:rPr lang="en-US" sz="2200" dirty="0" err="1" smtClean="0"/>
              <a:t>en</a:t>
            </a:r>
            <a:r>
              <a:rPr lang="en-US" sz="2200" dirty="0" smtClean="0"/>
              <a:t> </a:t>
            </a:r>
            <a:r>
              <a:rPr lang="en-US" sz="2200" dirty="0" err="1" smtClean="0"/>
              <a:t>los</a:t>
            </a:r>
            <a:r>
              <a:rPr lang="en-US" sz="2200" dirty="0" smtClean="0"/>
              <a:t> 70’s.</a:t>
            </a:r>
          </a:p>
          <a:p>
            <a:pPr marL="0" indent="0" algn="ctr">
              <a:buFont typeface="Wingdings 3" charset="2"/>
              <a:buNone/>
            </a:pPr>
            <a:r>
              <a:rPr lang="en-US" sz="2000" dirty="0" smtClean="0"/>
              <a:t>[“Adaptation in natural systems”, by J. Holland, 1975]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328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0396"/>
          </a:xfrm>
        </p:spPr>
        <p:txBody>
          <a:bodyPr/>
          <a:lstStyle/>
          <a:p>
            <a:r>
              <a:rPr lang="es-ES" dirty="0" smtClean="0"/>
              <a:t>Algoritmos genéticos</a:t>
            </a:r>
            <a:endParaRPr lang="es-ES" dirty="0"/>
          </a:p>
        </p:txBody>
      </p:sp>
      <p:sp>
        <p:nvSpPr>
          <p:cNvPr id="7" name="Shape 34"/>
          <p:cNvSpPr txBox="1">
            <a:spLocks/>
          </p:cNvSpPr>
          <p:nvPr/>
        </p:nvSpPr>
        <p:spPr>
          <a:xfrm>
            <a:off x="677334" y="1179917"/>
            <a:ext cx="8882302" cy="80348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Idea global de los GAs</a:t>
            </a:r>
            <a:endParaRPr lang="en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0" y="2165278"/>
            <a:ext cx="10600653" cy="2133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s-ES" sz="2200" b="1" dirty="0" smtClean="0"/>
              <a:t>Población de individuos o posible soluciones que evolucionan a lo largo de un número de generaciones, creándose mejores individuos mediante operaciones genéticas (cruce y mutación).</a:t>
            </a:r>
            <a:endParaRPr lang="en-US" sz="2000" b="1" dirty="0"/>
          </a:p>
        </p:txBody>
      </p:sp>
      <p:pic>
        <p:nvPicPr>
          <p:cNvPr id="6" name="0 Image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30" b="21412"/>
          <a:stretch/>
        </p:blipFill>
        <p:spPr bwMode="auto">
          <a:xfrm>
            <a:off x="1409075" y="3351871"/>
            <a:ext cx="7869836" cy="33487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626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0396"/>
          </a:xfrm>
        </p:spPr>
        <p:txBody>
          <a:bodyPr/>
          <a:lstStyle/>
          <a:p>
            <a:r>
              <a:rPr lang="es-ES" dirty="0" smtClean="0"/>
              <a:t>Algoritmos genéticos</a:t>
            </a:r>
            <a:endParaRPr lang="es-ES" dirty="0"/>
          </a:p>
        </p:txBody>
      </p:sp>
      <p:sp>
        <p:nvSpPr>
          <p:cNvPr id="7" name="Shape 34"/>
          <p:cNvSpPr txBox="1">
            <a:spLocks/>
          </p:cNvSpPr>
          <p:nvPr/>
        </p:nvSpPr>
        <p:spPr>
          <a:xfrm>
            <a:off x="677334" y="1369700"/>
            <a:ext cx="8882302" cy="80348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Características principales</a:t>
            </a:r>
            <a:endParaRPr lang="en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608322" y="2400300"/>
            <a:ext cx="9432824" cy="4156364"/>
          </a:xfrm>
        </p:spPr>
        <p:txBody>
          <a:bodyPr>
            <a:noAutofit/>
          </a:bodyPr>
          <a:lstStyle/>
          <a:p>
            <a:pPr algn="just"/>
            <a:r>
              <a:rPr lang="es-ES" sz="2400" dirty="0" err="1" smtClean="0"/>
              <a:t>GAs</a:t>
            </a:r>
            <a:r>
              <a:rPr lang="es-ES" sz="2400" dirty="0" smtClean="0"/>
              <a:t> son algoritmos de inteligencia computacional que permiten resolver problemas de optimización.</a:t>
            </a:r>
          </a:p>
          <a:p>
            <a:pPr algn="just"/>
            <a:endParaRPr lang="es-ES" sz="800" dirty="0" smtClean="0"/>
          </a:p>
          <a:p>
            <a:pPr algn="just"/>
            <a:r>
              <a:rPr lang="es-ES" sz="2400" dirty="0" err="1" smtClean="0"/>
              <a:t>GAs</a:t>
            </a:r>
            <a:r>
              <a:rPr lang="es-ES" sz="2400" dirty="0" smtClean="0"/>
              <a:t> utilizan métodos heurísticos, basados en probabilidad (no son métodos exactos). </a:t>
            </a:r>
            <a:r>
              <a:rPr lang="es-ES" sz="2400" i="1" dirty="0" smtClean="0">
                <a:solidFill>
                  <a:srgbClr val="FF0000"/>
                </a:solidFill>
              </a:rPr>
              <a:t>Pero sí podemos obtener buenas soluciones!! En muchos casos ni sabes el óptimo.</a:t>
            </a:r>
          </a:p>
          <a:p>
            <a:pPr algn="just"/>
            <a:endParaRPr lang="es-ES" sz="800" dirty="0" smtClean="0"/>
          </a:p>
          <a:p>
            <a:pPr algn="just"/>
            <a:r>
              <a:rPr lang="es-ES" sz="2400" dirty="0" err="1" smtClean="0"/>
              <a:t>GAs</a:t>
            </a:r>
            <a:r>
              <a:rPr lang="es-ES" sz="2400" dirty="0" smtClean="0"/>
              <a:t> son computacionalmente intensivos. </a:t>
            </a:r>
            <a:r>
              <a:rPr lang="es-ES" sz="2400" b="1" i="1" dirty="0" smtClean="0">
                <a:solidFill>
                  <a:srgbClr val="FF0000"/>
                </a:solidFill>
              </a:rPr>
              <a:t>Ojo con esto!!</a:t>
            </a:r>
          </a:p>
          <a:p>
            <a:pPr algn="just"/>
            <a:endParaRPr lang="en-US" sz="800" dirty="0"/>
          </a:p>
          <a:p>
            <a:pPr algn="just"/>
            <a:r>
              <a:rPr lang="es-ES" sz="2400" dirty="0" err="1" smtClean="0"/>
              <a:t>GAs</a:t>
            </a:r>
            <a:r>
              <a:rPr lang="es-ES" sz="2400" dirty="0" smtClean="0"/>
              <a:t> inspirados en la teoría de evolución de las especies. </a:t>
            </a:r>
            <a:r>
              <a:rPr lang="es-ES" sz="2400" i="1" dirty="0" smtClean="0">
                <a:solidFill>
                  <a:srgbClr val="FF0000"/>
                </a:solidFill>
              </a:rPr>
              <a:t>Darwin!!</a:t>
            </a:r>
            <a:endParaRPr lang="es-E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9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20899</TotalTime>
  <Words>1406</Words>
  <Application>Microsoft Office PowerPoint</Application>
  <PresentationFormat>Personalizado</PresentationFormat>
  <Paragraphs>223</Paragraphs>
  <Slides>36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Faceta</vt:lpstr>
      <vt:lpstr>Presentación de PowerPoint</vt:lpstr>
      <vt:lpstr>Conceptos básicos de optimización</vt:lpstr>
      <vt:lpstr>Conceptos básicos de optimización</vt:lpstr>
      <vt:lpstr>Conceptos básicos de optimización</vt:lpstr>
      <vt:lpstr>Conceptos básicos de optimización</vt:lpstr>
      <vt:lpstr>Conceptos básicos de optimización</vt:lpstr>
      <vt:lpstr>Algoritmos genéticos</vt:lpstr>
      <vt:lpstr>Algoritmos genéticos</vt:lpstr>
      <vt:lpstr>Algoritmos genéticos</vt:lpstr>
      <vt:lpstr>Algoritmos genéticos</vt:lpstr>
      <vt:lpstr>Algoritmos genéticos - Ejemplo</vt:lpstr>
      <vt:lpstr>Algoritmos genéticos - Ejemplo</vt:lpstr>
      <vt:lpstr>DEAP: Distributed Evolutionary Algorithm in Python</vt:lpstr>
      <vt:lpstr>Script: Nqueens.py</vt:lpstr>
      <vt:lpstr>Representación del Individuo</vt:lpstr>
      <vt:lpstr>Definición del problema</vt:lpstr>
      <vt:lpstr>Registro de funciones </vt:lpstr>
      <vt:lpstr>Toolbox</vt:lpstr>
      <vt:lpstr>Las herramientas Tools</vt:lpstr>
      <vt:lpstr>Algoritmos genéticos - Ejemplo</vt:lpstr>
      <vt:lpstr>Algoritmos genéticos - Ejemplo</vt:lpstr>
      <vt:lpstr>Algoritmos genéticos - Ejemplo</vt:lpstr>
      <vt:lpstr>Algoritmos genéticos - Ejemplo</vt:lpstr>
      <vt:lpstr>Algoritmos genéticos - Ejemplo</vt:lpstr>
      <vt:lpstr>Algoritmos genéticos - Ejemplo</vt:lpstr>
      <vt:lpstr>Algoritmos genéticos - Ejemplo</vt:lpstr>
      <vt:lpstr>Algoritmos genéticos - Ejemplo</vt:lpstr>
      <vt:lpstr>Algoritmos genéticos - Ejemplo</vt:lpstr>
      <vt:lpstr>Presentación de PowerPoint</vt:lpstr>
      <vt:lpstr>Módulos del Curso</vt:lpstr>
      <vt:lpstr>Módulo I: Conceptos básico Python</vt:lpstr>
      <vt:lpstr>Módulo 2: Machine Learning</vt:lpstr>
      <vt:lpstr>Módulo 3: Optimización</vt:lpstr>
      <vt:lpstr>Módulo 4: Aplicaciones</vt:lpstr>
      <vt:lpstr>Horarios (Septiembre y Octubre)</vt:lpstr>
      <vt:lpstr>Fechas importantes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Y APLICACIÓN DE TÉCNICAS DE OPTIMIZACIÓN BASADAS EN INTELIGENCIA COMPUTACIONAL EN PYTHON</dc:title>
  <dc:creator>dany</dc:creator>
  <cp:lastModifiedBy>dany</cp:lastModifiedBy>
  <cp:revision>920</cp:revision>
  <dcterms:created xsi:type="dcterms:W3CDTF">2015-10-01T16:18:09Z</dcterms:created>
  <dcterms:modified xsi:type="dcterms:W3CDTF">2017-05-30T10:32:54Z</dcterms:modified>
</cp:coreProperties>
</file>