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8" r:id="rId3"/>
    <p:sldId id="259" r:id="rId4"/>
    <p:sldId id="262" r:id="rId5"/>
    <p:sldId id="261" r:id="rId6"/>
    <p:sldId id="264" r:id="rId7"/>
    <p:sldId id="263" r:id="rId8"/>
    <p:sldId id="267" r:id="rId9"/>
    <p:sldId id="268" r:id="rId10"/>
    <p:sldId id="271" r:id="rId11"/>
    <p:sldId id="270" r:id="rId12"/>
    <p:sldId id="272" r:id="rId13"/>
    <p:sldId id="273" r:id="rId14"/>
    <p:sldId id="265" r:id="rId15"/>
    <p:sldId id="274" r:id="rId16"/>
    <p:sldId id="278" r:id="rId17"/>
    <p:sldId id="276" r:id="rId18"/>
    <p:sldId id="279" r:id="rId19"/>
    <p:sldId id="275" r:id="rId20"/>
    <p:sldId id="282" r:id="rId21"/>
    <p:sldId id="284" r:id="rId22"/>
    <p:sldId id="283" r:id="rId23"/>
    <p:sldId id="285" r:id="rId24"/>
    <p:sldId id="281" r:id="rId25"/>
  </p:sldIdLst>
  <p:sldSz cx="9144000" cy="5143500" type="screen16x9"/>
  <p:notesSz cx="6858000" cy="9144000"/>
  <p:embeddedFontLst>
    <p:embeddedFont>
      <p:font typeface="Montserra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snapToGrid="0">
      <p:cViewPr varScale="1">
        <p:scale>
          <a:sx n="126" d="100"/>
          <a:sy n="126" d="100"/>
        </p:scale>
        <p:origin x="187"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3384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03450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66406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9269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7341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4891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7937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4658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0651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01652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1127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89125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0842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48160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5823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0118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7890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9965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1839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463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7712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0081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1994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smtClean="0">
                <a:solidFill>
                  <a:srgbClr val="CC0000"/>
                </a:solidFill>
                <a:latin typeface="Montserrat"/>
                <a:ea typeface="Montserrat"/>
                <a:cs typeface="Montserrat"/>
                <a:sym typeface="Montserrat"/>
              </a:rPr>
              <a:t>Capstone Project - 2</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smtClean="0">
                <a:solidFill>
                  <a:schemeClr val="lt1"/>
                </a:solidFill>
                <a:latin typeface="Montserrat"/>
                <a:ea typeface="Montserrat"/>
                <a:cs typeface="Montserrat"/>
                <a:sym typeface="Montserrat"/>
              </a:rPr>
              <a:t>Bike Sharing Demand Prediction</a:t>
            </a:r>
            <a:br>
              <a:rPr lang="en-GB" sz="3600" b="1" dirty="0" smtClean="0">
                <a:solidFill>
                  <a:schemeClr val="lt1"/>
                </a:solidFill>
                <a:latin typeface="Montserrat"/>
                <a:ea typeface="Montserrat"/>
                <a:cs typeface="Montserrat"/>
                <a:sym typeface="Montserrat"/>
              </a:rPr>
            </a:br>
            <a:r>
              <a:rPr lang="en-GB" sz="3600" b="1" dirty="0" smtClean="0">
                <a:solidFill>
                  <a:schemeClr val="lt1"/>
                </a:solidFill>
                <a:latin typeface="Montserrat"/>
                <a:ea typeface="Montserrat"/>
                <a:cs typeface="Montserrat"/>
                <a:sym typeface="Montserrat"/>
              </a:rPr>
              <a:t/>
            </a:r>
            <a:br>
              <a:rPr lang="en-GB" sz="3600" b="1" dirty="0" smtClean="0">
                <a:solidFill>
                  <a:schemeClr val="lt1"/>
                </a:solidFill>
                <a:latin typeface="Montserrat"/>
                <a:ea typeface="Montserrat"/>
                <a:cs typeface="Montserrat"/>
                <a:sym typeface="Montserrat"/>
              </a:rPr>
            </a:br>
            <a:r>
              <a:rPr lang="en-GB" sz="1600" b="1" dirty="0" smtClean="0">
                <a:solidFill>
                  <a:schemeClr val="lt1"/>
                </a:solidFill>
                <a:latin typeface="Montserrat"/>
                <a:ea typeface="Montserrat"/>
                <a:cs typeface="Montserrat"/>
                <a:sym typeface="Montserrat"/>
              </a:rPr>
              <a:t>By-</a:t>
            </a:r>
            <a:r>
              <a:rPr lang="en-GB" sz="1600" b="1" dirty="0" err="1" smtClean="0">
                <a:solidFill>
                  <a:schemeClr val="lt1"/>
                </a:solidFill>
                <a:latin typeface="Montserrat"/>
                <a:ea typeface="Montserrat"/>
                <a:cs typeface="Montserrat"/>
                <a:sym typeface="Montserrat"/>
              </a:rPr>
              <a:t>Dany</a:t>
            </a:r>
            <a:r>
              <a:rPr lang="en-GB" sz="1600" b="1" dirty="0" smtClean="0">
                <a:solidFill>
                  <a:schemeClr val="lt1"/>
                </a:solidFill>
                <a:latin typeface="Montserrat"/>
                <a:ea typeface="Montserrat"/>
                <a:cs typeface="Montserrat"/>
                <a:sym typeface="Montserrat"/>
              </a:rPr>
              <a:t> </a:t>
            </a:r>
            <a:r>
              <a:rPr lang="en-GB" sz="1600" b="1" dirty="0" err="1" smtClean="0">
                <a:solidFill>
                  <a:schemeClr val="lt1"/>
                </a:solidFill>
                <a:latin typeface="Montserrat"/>
                <a:ea typeface="Montserrat"/>
                <a:cs typeface="Montserrat"/>
                <a:sym typeface="Montserrat"/>
              </a:rPr>
              <a:t>Chitturi</a:t>
            </a:r>
            <a:r>
              <a:rPr lang="en-GB" sz="3600" b="1" dirty="0" smtClean="0">
                <a:solidFill>
                  <a:schemeClr val="lt1"/>
                </a:solidFill>
                <a:latin typeface="Montserrat"/>
                <a:ea typeface="Montserrat"/>
                <a:cs typeface="Montserrat"/>
                <a:sym typeface="Montserrat"/>
              </a:rPr>
              <a:t/>
            </a:r>
            <a:br>
              <a:rPr lang="en-GB" sz="3600" b="1" dirty="0" smtClean="0">
                <a:solidFill>
                  <a:schemeClr val="lt1"/>
                </a:solidFill>
                <a:latin typeface="Montserrat"/>
                <a:ea typeface="Montserrat"/>
                <a:cs typeface="Montserrat"/>
                <a:sym typeface="Montserrat"/>
              </a:rPr>
            </a:b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48846" y="270973"/>
            <a:ext cx="2803973" cy="477054"/>
          </a:xfrm>
          <a:prstGeom prst="rect">
            <a:avLst/>
          </a:prstGeom>
          <a:noFill/>
        </p:spPr>
        <p:txBody>
          <a:bodyPr wrap="none" rtlCol="0">
            <a:spAutoFit/>
          </a:bodyPr>
          <a:lstStyle/>
          <a:p>
            <a:r>
              <a:rPr lang="en-US" sz="2500" b="1" dirty="0" smtClean="0">
                <a:solidFill>
                  <a:schemeClr val="tx1"/>
                </a:solidFill>
                <a:latin typeface="Montserrat" panose="020B0604020202020204" charset="0"/>
              </a:rPr>
              <a:t>EDA  </a:t>
            </a:r>
            <a:r>
              <a:rPr lang="en-US" sz="2200" b="1" dirty="0" smtClean="0">
                <a:solidFill>
                  <a:schemeClr val="tx1"/>
                </a:solidFill>
                <a:latin typeface="Montserrat" panose="020B0604020202020204" charset="0"/>
              </a:rPr>
              <a:t>(continued)</a:t>
            </a:r>
            <a:endParaRPr lang="en-US" sz="2200" b="1" dirty="0">
              <a:solidFill>
                <a:schemeClr val="tx1"/>
              </a:solidFill>
              <a:latin typeface="Montserrat" panose="020B0604020202020204" charset="0"/>
            </a:endParaRPr>
          </a:p>
        </p:txBody>
      </p:sp>
      <p:sp>
        <p:nvSpPr>
          <p:cNvPr id="4" name="TextBox 3"/>
          <p:cNvSpPr txBox="1"/>
          <p:nvPr/>
        </p:nvSpPr>
        <p:spPr>
          <a:xfrm>
            <a:off x="252483" y="1555845"/>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sp>
        <p:nvSpPr>
          <p:cNvPr id="9" name="TextBox 8"/>
          <p:cNvSpPr txBox="1"/>
          <p:nvPr/>
        </p:nvSpPr>
        <p:spPr>
          <a:xfrm>
            <a:off x="0" y="4409620"/>
            <a:ext cx="9144000" cy="1384995"/>
          </a:xfrm>
          <a:prstGeom prst="rect">
            <a:avLst/>
          </a:prstGeom>
          <a:noFill/>
        </p:spPr>
        <p:txBody>
          <a:bodyPr wrap="square" rtlCol="0">
            <a:spAutoFit/>
          </a:bodyPr>
          <a:lstStyle/>
          <a:p>
            <a:r>
              <a:rPr lang="en-US" dirty="0" smtClean="0">
                <a:solidFill>
                  <a:schemeClr val="bg1"/>
                </a:solidFill>
              </a:rPr>
              <a:t>• </a:t>
            </a:r>
            <a:r>
              <a:rPr lang="en-US" dirty="0" smtClean="0">
                <a:solidFill>
                  <a:schemeClr val="bg1"/>
                </a:solidFill>
                <a:latin typeface="Montserrat" panose="020B0604020202020204" charset="0"/>
              </a:rPr>
              <a:t>Demand</a:t>
            </a:r>
            <a:r>
              <a:rPr lang="en-US" dirty="0">
                <a:solidFill>
                  <a:schemeClr val="bg1"/>
                </a:solidFill>
                <a:latin typeface="Montserrat" panose="020B0604020202020204" charset="0"/>
              </a:rPr>
              <a:t> is high during </a:t>
            </a:r>
            <a:r>
              <a:rPr lang="en-US" dirty="0" smtClean="0">
                <a:solidFill>
                  <a:schemeClr val="bg1"/>
                </a:solidFill>
                <a:latin typeface="Montserrat" panose="020B0604020202020204" charset="0"/>
              </a:rPr>
              <a:t>weekdays, But during weekends the number of bike rents is more between </a:t>
            </a: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12.00 to 16.00 </a:t>
            </a:r>
            <a:r>
              <a:rPr lang="en-US" dirty="0" err="1" smtClean="0">
                <a:solidFill>
                  <a:schemeClr val="bg1"/>
                </a:solidFill>
                <a:latin typeface="Montserrat" panose="020B0604020202020204" charset="0"/>
              </a:rPr>
              <a:t>hrs</a:t>
            </a:r>
            <a:r>
              <a:rPr lang="en-US" dirty="0" smtClean="0">
                <a:solidFill>
                  <a:schemeClr val="bg1"/>
                </a:solidFill>
                <a:latin typeface="Montserrat" panose="020B0604020202020204" charset="0"/>
              </a:rPr>
              <a:t> than weekdays. On day to day basis, the trend </a:t>
            </a:r>
            <a:r>
              <a:rPr lang="en-US" dirty="0">
                <a:solidFill>
                  <a:schemeClr val="bg1"/>
                </a:solidFill>
                <a:latin typeface="Montserrat" panose="020B0604020202020204" charset="0"/>
              </a:rPr>
              <a:t>of bike rents is almost similar with </a:t>
            </a:r>
            <a:r>
              <a:rPr lang="en-US" dirty="0" smtClean="0">
                <a:solidFill>
                  <a:schemeClr val="bg1"/>
                </a:solidFill>
                <a:latin typeface="Montserrat" panose="020B0604020202020204" charset="0"/>
              </a:rPr>
              <a:t>  </a:t>
            </a: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slight </a:t>
            </a:r>
            <a:r>
              <a:rPr lang="en-US" dirty="0">
                <a:solidFill>
                  <a:schemeClr val="bg1"/>
                </a:solidFill>
                <a:latin typeface="Montserrat" panose="020B0604020202020204" charset="0"/>
              </a:rPr>
              <a:t>peaking demands on Thursday while drops on </a:t>
            </a:r>
            <a:r>
              <a:rPr lang="en-US" dirty="0" smtClean="0">
                <a:solidFill>
                  <a:schemeClr val="bg1"/>
                </a:solidFill>
                <a:latin typeface="Montserrat" panose="020B0604020202020204" charset="0"/>
              </a:rPr>
              <a:t> Sunday</a:t>
            </a:r>
            <a:r>
              <a:rPr lang="en-US" dirty="0">
                <a:solidFill>
                  <a:schemeClr val="bg1"/>
                </a:solidFill>
                <a:latin typeface="Montserrat" panose="020B0604020202020204" charset="0"/>
              </a:rPr>
              <a:t>.</a:t>
            </a:r>
          </a:p>
          <a:p>
            <a:r>
              <a:rPr lang="en-US" dirty="0"/>
              <a:t/>
            </a:r>
            <a:br>
              <a:rPr lang="en-US" dirty="0"/>
            </a:br>
            <a:endParaRPr lang="en-US" dirty="0"/>
          </a:p>
          <a:p>
            <a:endParaRPr lang="en-US" dirty="0"/>
          </a:p>
        </p:txBody>
      </p:sp>
      <p:pic>
        <p:nvPicPr>
          <p:cNvPr id="3" name="Picture 2"/>
          <p:cNvPicPr>
            <a:picLocks noChangeAspect="1"/>
          </p:cNvPicPr>
          <p:nvPr/>
        </p:nvPicPr>
        <p:blipFill>
          <a:blip r:embed="rId3"/>
          <a:stretch>
            <a:fillRect/>
          </a:stretch>
        </p:blipFill>
        <p:spPr>
          <a:xfrm>
            <a:off x="72667" y="725340"/>
            <a:ext cx="8998665" cy="3616001"/>
          </a:xfrm>
          <a:prstGeom prst="rect">
            <a:avLst/>
          </a:prstGeom>
        </p:spPr>
      </p:pic>
    </p:spTree>
    <p:extLst>
      <p:ext uri="{BB962C8B-B14F-4D97-AF65-F5344CB8AC3E}">
        <p14:creationId xmlns:p14="http://schemas.microsoft.com/office/powerpoint/2010/main" val="1685347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48846" y="270973"/>
            <a:ext cx="2803973" cy="477054"/>
          </a:xfrm>
          <a:prstGeom prst="rect">
            <a:avLst/>
          </a:prstGeom>
          <a:noFill/>
        </p:spPr>
        <p:txBody>
          <a:bodyPr wrap="none" rtlCol="0">
            <a:spAutoFit/>
          </a:bodyPr>
          <a:lstStyle/>
          <a:p>
            <a:r>
              <a:rPr lang="en-US" sz="2500" b="1" dirty="0" smtClean="0">
                <a:solidFill>
                  <a:schemeClr val="tx1"/>
                </a:solidFill>
                <a:latin typeface="Montserrat" panose="020B0604020202020204" charset="0"/>
              </a:rPr>
              <a:t>EDA  </a:t>
            </a:r>
            <a:r>
              <a:rPr lang="en-US" sz="2200" b="1" dirty="0" smtClean="0">
                <a:solidFill>
                  <a:schemeClr val="tx1"/>
                </a:solidFill>
                <a:latin typeface="Montserrat" panose="020B0604020202020204" charset="0"/>
              </a:rPr>
              <a:t>(continued)</a:t>
            </a:r>
            <a:endParaRPr lang="en-US" sz="2200" b="1" dirty="0">
              <a:solidFill>
                <a:schemeClr val="tx1"/>
              </a:solidFill>
              <a:latin typeface="Montserrat" panose="020B0604020202020204" charset="0"/>
            </a:endParaRPr>
          </a:p>
        </p:txBody>
      </p:sp>
      <p:sp>
        <p:nvSpPr>
          <p:cNvPr id="4" name="TextBox 3"/>
          <p:cNvSpPr txBox="1"/>
          <p:nvPr/>
        </p:nvSpPr>
        <p:spPr>
          <a:xfrm>
            <a:off x="252483" y="1555845"/>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pic>
        <p:nvPicPr>
          <p:cNvPr id="8" name="Picture 7"/>
          <p:cNvPicPr>
            <a:picLocks noChangeAspect="1"/>
          </p:cNvPicPr>
          <p:nvPr/>
        </p:nvPicPr>
        <p:blipFill>
          <a:blip r:embed="rId3"/>
          <a:stretch>
            <a:fillRect/>
          </a:stretch>
        </p:blipFill>
        <p:spPr>
          <a:xfrm>
            <a:off x="138007" y="784046"/>
            <a:ext cx="8867986" cy="3510254"/>
          </a:xfrm>
          <a:prstGeom prst="rect">
            <a:avLst/>
          </a:prstGeom>
        </p:spPr>
      </p:pic>
      <p:sp>
        <p:nvSpPr>
          <p:cNvPr id="9" name="TextBox 8"/>
          <p:cNvSpPr txBox="1"/>
          <p:nvPr/>
        </p:nvSpPr>
        <p:spPr>
          <a:xfrm>
            <a:off x="0" y="4242982"/>
            <a:ext cx="9144000" cy="1169551"/>
          </a:xfrm>
          <a:prstGeom prst="rect">
            <a:avLst/>
          </a:prstGeom>
          <a:noFill/>
        </p:spPr>
        <p:txBody>
          <a:bodyPr wrap="square" rtlCol="0">
            <a:spAutoFit/>
          </a:bodyPr>
          <a:lstStyle/>
          <a:p>
            <a:endParaRPr lang="en-US" dirty="0" smtClean="0"/>
          </a:p>
          <a:p>
            <a:r>
              <a:rPr lang="en-US" b="1" dirty="0" smtClean="0">
                <a:solidFill>
                  <a:schemeClr val="bg1"/>
                </a:solidFill>
                <a:latin typeface="Montserrat" panose="020B0604020202020204" charset="0"/>
              </a:rPr>
              <a:t>• </a:t>
            </a:r>
            <a:r>
              <a:rPr lang="en-US" dirty="0" smtClean="0">
                <a:solidFill>
                  <a:schemeClr val="bg1"/>
                </a:solidFill>
                <a:latin typeface="Montserrat" panose="020B0604020202020204" charset="0"/>
              </a:rPr>
              <a:t>The number of bike rents peaked at 8’o clock in the morning and 6’o clock in the evening, this   </a:t>
            </a: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may</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be</a:t>
            </a:r>
            <a:r>
              <a:rPr lang="en-US" dirty="0">
                <a:solidFill>
                  <a:schemeClr val="bg1"/>
                </a:solidFill>
                <a:latin typeface="Montserrat" panose="020B0604020202020204" charset="0"/>
              </a:rPr>
              <a:t> because of employees who go to work in the morning and return from work in the evening</a:t>
            </a:r>
          </a:p>
          <a:p>
            <a:endParaRPr lang="en-US" dirty="0">
              <a:solidFill>
                <a:schemeClr val="bg1"/>
              </a:solidFill>
              <a:latin typeface="Montserrat" panose="020B0604020202020204" charset="0"/>
            </a:endParaRPr>
          </a:p>
          <a:p>
            <a:endParaRPr lang="en-US" dirty="0"/>
          </a:p>
        </p:txBody>
      </p:sp>
    </p:spTree>
    <p:extLst>
      <p:ext uri="{BB962C8B-B14F-4D97-AF65-F5344CB8AC3E}">
        <p14:creationId xmlns:p14="http://schemas.microsoft.com/office/powerpoint/2010/main" val="352716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48846" y="270973"/>
            <a:ext cx="2803973" cy="477054"/>
          </a:xfrm>
          <a:prstGeom prst="rect">
            <a:avLst/>
          </a:prstGeom>
          <a:noFill/>
        </p:spPr>
        <p:txBody>
          <a:bodyPr wrap="none" rtlCol="0">
            <a:spAutoFit/>
          </a:bodyPr>
          <a:lstStyle/>
          <a:p>
            <a:r>
              <a:rPr lang="en-US" sz="2500" b="1" dirty="0" smtClean="0">
                <a:solidFill>
                  <a:schemeClr val="tx1"/>
                </a:solidFill>
                <a:latin typeface="Montserrat" panose="020B0604020202020204" charset="0"/>
              </a:rPr>
              <a:t>EDA  </a:t>
            </a:r>
            <a:r>
              <a:rPr lang="en-US" sz="2200" b="1" dirty="0" smtClean="0">
                <a:solidFill>
                  <a:schemeClr val="tx1"/>
                </a:solidFill>
                <a:latin typeface="Montserrat" panose="020B0604020202020204" charset="0"/>
              </a:rPr>
              <a:t>(continued)</a:t>
            </a:r>
            <a:endParaRPr lang="en-US" sz="2200" b="1" dirty="0">
              <a:solidFill>
                <a:schemeClr val="tx1"/>
              </a:solidFill>
              <a:latin typeface="Montserrat" panose="020B0604020202020204" charset="0"/>
            </a:endParaRPr>
          </a:p>
        </p:txBody>
      </p:sp>
      <p:sp>
        <p:nvSpPr>
          <p:cNvPr id="4" name="TextBox 3"/>
          <p:cNvSpPr txBox="1"/>
          <p:nvPr/>
        </p:nvSpPr>
        <p:spPr>
          <a:xfrm>
            <a:off x="252483" y="1555845"/>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sp>
        <p:nvSpPr>
          <p:cNvPr id="9" name="TextBox 8"/>
          <p:cNvSpPr txBox="1"/>
          <p:nvPr/>
        </p:nvSpPr>
        <p:spPr>
          <a:xfrm>
            <a:off x="0" y="4242982"/>
            <a:ext cx="9144000" cy="738664"/>
          </a:xfrm>
          <a:prstGeom prst="rect">
            <a:avLst/>
          </a:prstGeom>
          <a:noFill/>
        </p:spPr>
        <p:txBody>
          <a:bodyPr wrap="square" rtlCol="0">
            <a:spAutoFit/>
          </a:bodyPr>
          <a:lstStyle/>
          <a:p>
            <a:endParaRPr lang="en-US" dirty="0" smtClean="0"/>
          </a:p>
          <a:p>
            <a:endParaRPr lang="en-US" dirty="0">
              <a:solidFill>
                <a:schemeClr val="bg1"/>
              </a:solidFill>
              <a:latin typeface="Montserrat" panose="020B0604020202020204" charset="0"/>
            </a:endParaRPr>
          </a:p>
          <a:p>
            <a:endParaRPr lang="en-US" dirty="0"/>
          </a:p>
        </p:txBody>
      </p:sp>
      <p:pic>
        <p:nvPicPr>
          <p:cNvPr id="5" name="Picture 4"/>
          <p:cNvPicPr>
            <a:picLocks noChangeAspect="1"/>
          </p:cNvPicPr>
          <p:nvPr/>
        </p:nvPicPr>
        <p:blipFill>
          <a:blip r:embed="rId3"/>
          <a:stretch>
            <a:fillRect/>
          </a:stretch>
        </p:blipFill>
        <p:spPr>
          <a:xfrm>
            <a:off x="-2820" y="986554"/>
            <a:ext cx="9171045" cy="2652879"/>
          </a:xfrm>
          <a:prstGeom prst="rect">
            <a:avLst/>
          </a:prstGeom>
        </p:spPr>
      </p:pic>
      <p:sp>
        <p:nvSpPr>
          <p:cNvPr id="6" name="TextBox 5"/>
          <p:cNvSpPr txBox="1"/>
          <p:nvPr/>
        </p:nvSpPr>
        <p:spPr>
          <a:xfrm>
            <a:off x="0" y="3817246"/>
            <a:ext cx="9144000" cy="1384995"/>
          </a:xfrm>
          <a:prstGeom prst="rect">
            <a:avLst/>
          </a:prstGeom>
          <a:noFill/>
        </p:spPr>
        <p:txBody>
          <a:bodyPr wrap="square" rtlCol="0">
            <a:spAutoFit/>
          </a:bodyPr>
          <a:lstStyle/>
          <a:p>
            <a:r>
              <a:rPr lang="en-US" b="1" dirty="0" smtClean="0">
                <a:solidFill>
                  <a:schemeClr val="bg1"/>
                </a:solidFill>
                <a:latin typeface="Montserrat" panose="020B0604020202020204" charset="0"/>
              </a:rPr>
              <a:t>• </a:t>
            </a:r>
            <a:r>
              <a:rPr lang="en-US" dirty="0" smtClean="0">
                <a:solidFill>
                  <a:schemeClr val="bg1"/>
                </a:solidFill>
                <a:latin typeface="Montserrat" panose="020B0604020202020204" charset="0"/>
              </a:rPr>
              <a:t>The 1st plot shows that Rented Bike Bookings and Solar Radiation are positively correlated. From  </a:t>
            </a: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the 2</a:t>
            </a:r>
            <a:r>
              <a:rPr lang="en-US" baseline="30000" dirty="0" smtClean="0">
                <a:solidFill>
                  <a:schemeClr val="bg1"/>
                </a:solidFill>
                <a:latin typeface="Montserrat" panose="020B0604020202020204" charset="0"/>
              </a:rPr>
              <a:t>nd</a:t>
            </a:r>
            <a:r>
              <a:rPr lang="en-US" dirty="0" smtClean="0">
                <a:solidFill>
                  <a:schemeClr val="bg1"/>
                </a:solidFill>
                <a:latin typeface="Montserrat" panose="020B0604020202020204" charset="0"/>
              </a:rPr>
              <a:t> plot we can see that in general, more people tend to prefer biking at moderate to high </a:t>
            </a: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temperatures. however, if the temperature is too hot there is a slight decline in  rental bike </a:t>
            </a: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bookings. </a:t>
            </a:r>
            <a:r>
              <a:rPr lang="en-US" dirty="0">
                <a:solidFill>
                  <a:schemeClr val="bg1"/>
                </a:solidFill>
                <a:latin typeface="Montserrat" panose="020B0604020202020204" charset="0"/>
              </a:rPr>
              <a:t>The bike </a:t>
            </a:r>
            <a:r>
              <a:rPr lang="en-US" dirty="0" smtClean="0">
                <a:solidFill>
                  <a:schemeClr val="bg1"/>
                </a:solidFill>
                <a:latin typeface="Montserrat" panose="020B0604020202020204" charset="0"/>
              </a:rPr>
              <a:t>counts </a:t>
            </a:r>
            <a:r>
              <a:rPr lang="en-US" dirty="0">
                <a:solidFill>
                  <a:schemeClr val="bg1"/>
                </a:solidFill>
                <a:latin typeface="Montserrat" panose="020B0604020202020204" charset="0"/>
              </a:rPr>
              <a:t>peak in the afternoon </a:t>
            </a:r>
            <a:r>
              <a:rPr lang="en-US" dirty="0" smtClean="0">
                <a:solidFill>
                  <a:schemeClr val="bg1"/>
                </a:solidFill>
                <a:latin typeface="Montserrat" panose="020B0604020202020204" charset="0"/>
              </a:rPr>
              <a:t>when </a:t>
            </a:r>
            <a:r>
              <a:rPr lang="en-US" dirty="0">
                <a:solidFill>
                  <a:schemeClr val="bg1"/>
                </a:solidFill>
                <a:latin typeface="Montserrat" panose="020B0604020202020204" charset="0"/>
              </a:rPr>
              <a:t>temperature is the highest, with the most </a:t>
            </a:r>
            <a:endParaRPr lang="en-US" dirty="0" smtClean="0">
              <a:solidFill>
                <a:schemeClr val="bg1"/>
              </a:solidFill>
              <a:latin typeface="Montserrat" panose="020B0604020202020204" charset="0"/>
            </a:endParaRP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visibility and least humidity</a:t>
            </a:r>
          </a:p>
          <a:p>
            <a:endParaRPr lang="en-US" b="1" dirty="0">
              <a:solidFill>
                <a:schemeClr val="bg1"/>
              </a:solidFill>
              <a:latin typeface="Montserrat" panose="020B0604020202020204" charset="0"/>
            </a:endParaRPr>
          </a:p>
        </p:txBody>
      </p:sp>
    </p:spTree>
    <p:extLst>
      <p:ext uri="{BB962C8B-B14F-4D97-AF65-F5344CB8AC3E}">
        <p14:creationId xmlns:p14="http://schemas.microsoft.com/office/powerpoint/2010/main" val="3307360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48846" y="270973"/>
            <a:ext cx="2803973" cy="477054"/>
          </a:xfrm>
          <a:prstGeom prst="rect">
            <a:avLst/>
          </a:prstGeom>
          <a:noFill/>
        </p:spPr>
        <p:txBody>
          <a:bodyPr wrap="none" rtlCol="0">
            <a:spAutoFit/>
          </a:bodyPr>
          <a:lstStyle/>
          <a:p>
            <a:r>
              <a:rPr lang="en-US" sz="2500" b="1" dirty="0" smtClean="0">
                <a:solidFill>
                  <a:schemeClr val="tx1"/>
                </a:solidFill>
                <a:latin typeface="Montserrat" panose="020B0604020202020204" charset="0"/>
              </a:rPr>
              <a:t>EDA  </a:t>
            </a:r>
            <a:r>
              <a:rPr lang="en-US" sz="2200" b="1" dirty="0" smtClean="0">
                <a:solidFill>
                  <a:schemeClr val="tx1"/>
                </a:solidFill>
                <a:latin typeface="Montserrat" panose="020B0604020202020204" charset="0"/>
              </a:rPr>
              <a:t>(continued)</a:t>
            </a:r>
            <a:endParaRPr lang="en-US" sz="2200" b="1" dirty="0">
              <a:solidFill>
                <a:schemeClr val="tx1"/>
              </a:solidFill>
              <a:latin typeface="Montserrat" panose="020B0604020202020204" charset="0"/>
            </a:endParaRPr>
          </a:p>
        </p:txBody>
      </p:sp>
      <p:sp>
        <p:nvSpPr>
          <p:cNvPr id="4" name="TextBox 3"/>
          <p:cNvSpPr txBox="1"/>
          <p:nvPr/>
        </p:nvSpPr>
        <p:spPr>
          <a:xfrm>
            <a:off x="252483" y="1555845"/>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sp>
        <p:nvSpPr>
          <p:cNvPr id="9" name="TextBox 8"/>
          <p:cNvSpPr txBox="1"/>
          <p:nvPr/>
        </p:nvSpPr>
        <p:spPr>
          <a:xfrm>
            <a:off x="0" y="4242982"/>
            <a:ext cx="9144000" cy="738664"/>
          </a:xfrm>
          <a:prstGeom prst="rect">
            <a:avLst/>
          </a:prstGeom>
          <a:noFill/>
        </p:spPr>
        <p:txBody>
          <a:bodyPr wrap="square" rtlCol="0">
            <a:spAutoFit/>
          </a:bodyPr>
          <a:lstStyle/>
          <a:p>
            <a:endParaRPr lang="en-US" dirty="0" smtClean="0"/>
          </a:p>
          <a:p>
            <a:endParaRPr lang="en-US" dirty="0">
              <a:solidFill>
                <a:schemeClr val="bg1"/>
              </a:solidFill>
              <a:latin typeface="Montserrat" panose="020B0604020202020204" charset="0"/>
            </a:endParaRPr>
          </a:p>
          <a:p>
            <a:endParaRPr lang="en-US" dirty="0"/>
          </a:p>
        </p:txBody>
      </p:sp>
      <p:pic>
        <p:nvPicPr>
          <p:cNvPr id="3" name="Picture 2"/>
          <p:cNvPicPr>
            <a:picLocks noChangeAspect="1"/>
          </p:cNvPicPr>
          <p:nvPr/>
        </p:nvPicPr>
        <p:blipFill>
          <a:blip r:embed="rId3"/>
          <a:stretch>
            <a:fillRect/>
          </a:stretch>
        </p:blipFill>
        <p:spPr>
          <a:xfrm>
            <a:off x="0" y="986554"/>
            <a:ext cx="9144000" cy="2701876"/>
          </a:xfrm>
          <a:prstGeom prst="rect">
            <a:avLst/>
          </a:prstGeom>
        </p:spPr>
      </p:pic>
      <p:sp>
        <p:nvSpPr>
          <p:cNvPr id="6" name="TextBox 5"/>
          <p:cNvSpPr txBox="1"/>
          <p:nvPr/>
        </p:nvSpPr>
        <p:spPr>
          <a:xfrm>
            <a:off x="-60556" y="4165484"/>
            <a:ext cx="9144000" cy="523220"/>
          </a:xfrm>
          <a:prstGeom prst="rect">
            <a:avLst/>
          </a:prstGeom>
          <a:noFill/>
        </p:spPr>
        <p:txBody>
          <a:bodyPr wrap="square" rtlCol="0">
            <a:spAutoFit/>
          </a:bodyPr>
          <a:lstStyle/>
          <a:p>
            <a:r>
              <a:rPr lang="en-US" dirty="0" smtClean="0">
                <a:solidFill>
                  <a:schemeClr val="bg1"/>
                </a:solidFill>
              </a:rPr>
              <a:t>• </a:t>
            </a:r>
            <a:r>
              <a:rPr lang="en-US" dirty="0" smtClean="0">
                <a:solidFill>
                  <a:schemeClr val="bg1"/>
                </a:solidFill>
                <a:latin typeface="Montserrat" panose="020B0604020202020204" charset="0"/>
              </a:rPr>
              <a:t>The </a:t>
            </a:r>
            <a:r>
              <a:rPr lang="en-US" dirty="0">
                <a:solidFill>
                  <a:schemeClr val="bg1"/>
                </a:solidFill>
                <a:latin typeface="Montserrat" panose="020B0604020202020204" charset="0"/>
              </a:rPr>
              <a:t>movement of snowfall </a:t>
            </a:r>
            <a:r>
              <a:rPr lang="en-US" dirty="0" smtClean="0">
                <a:solidFill>
                  <a:schemeClr val="bg1"/>
                </a:solidFill>
                <a:latin typeface="Montserrat" panose="020B0604020202020204" charset="0"/>
              </a:rPr>
              <a:t>and rainfall negatively correlates with rental bike bookings.</a:t>
            </a:r>
            <a:r>
              <a:rPr lang="en-US" dirty="0">
                <a:solidFill>
                  <a:schemeClr val="bg1"/>
                </a:solidFill>
                <a:latin typeface="Montserrat" panose="020B0604020202020204" charset="0"/>
              </a:rPr>
              <a:t> The bike </a:t>
            </a:r>
          </a:p>
          <a:p>
            <a:r>
              <a:rPr lang="en-US" dirty="0" smtClean="0">
                <a:solidFill>
                  <a:schemeClr val="bg1"/>
                </a:solidFill>
                <a:latin typeface="Montserrat" panose="020B0604020202020204" charset="0"/>
              </a:rPr>
              <a:t> counts </a:t>
            </a:r>
            <a:r>
              <a:rPr lang="en-US" dirty="0">
                <a:solidFill>
                  <a:schemeClr val="bg1"/>
                </a:solidFill>
                <a:latin typeface="Montserrat" panose="020B0604020202020204" charset="0"/>
              </a:rPr>
              <a:t>peak </a:t>
            </a:r>
            <a:r>
              <a:rPr lang="en-US" dirty="0" smtClean="0">
                <a:solidFill>
                  <a:schemeClr val="bg1"/>
                </a:solidFill>
                <a:latin typeface="Montserrat" panose="020B0604020202020204" charset="0"/>
              </a:rPr>
              <a:t>when there is minimal rainfall, minimal snowfall, and good </a:t>
            </a:r>
            <a:r>
              <a:rPr lang="en-US" dirty="0" err="1" smtClean="0">
                <a:solidFill>
                  <a:schemeClr val="bg1"/>
                </a:solidFill>
                <a:latin typeface="Montserrat" panose="020B0604020202020204" charset="0"/>
              </a:rPr>
              <a:t>windspeed</a:t>
            </a:r>
            <a:r>
              <a:rPr lang="en-US" dirty="0" smtClean="0">
                <a:solidFill>
                  <a:schemeClr val="bg1"/>
                </a:solidFill>
                <a:latin typeface="Montserrat" panose="020B0604020202020204" charset="0"/>
              </a:rPr>
              <a:t>.</a:t>
            </a:r>
          </a:p>
        </p:txBody>
      </p:sp>
    </p:spTree>
    <p:extLst>
      <p:ext uri="{BB962C8B-B14F-4D97-AF65-F5344CB8AC3E}">
        <p14:creationId xmlns:p14="http://schemas.microsoft.com/office/powerpoint/2010/main" val="3325434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52483" y="-12028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69557" y="404197"/>
            <a:ext cx="5755102" cy="477054"/>
          </a:xfrm>
          <a:prstGeom prst="rect">
            <a:avLst/>
          </a:prstGeom>
          <a:noFill/>
        </p:spPr>
        <p:txBody>
          <a:bodyPr wrap="none" rtlCol="0">
            <a:spAutoFit/>
          </a:bodyPr>
          <a:lstStyle/>
          <a:p>
            <a:r>
              <a:rPr lang="en-US" sz="2500" b="1" dirty="0" smtClean="0">
                <a:solidFill>
                  <a:schemeClr val="tx1"/>
                </a:solidFill>
                <a:latin typeface="Montserrat" panose="020B0604020202020204" charset="0"/>
              </a:rPr>
              <a:t>Preparing dataset </a:t>
            </a:r>
            <a:r>
              <a:rPr lang="en-US" sz="2500" b="1" dirty="0">
                <a:solidFill>
                  <a:schemeClr val="tx1"/>
                </a:solidFill>
                <a:latin typeface="Montserrat" panose="020B0604020202020204" charset="0"/>
              </a:rPr>
              <a:t>for </a:t>
            </a:r>
            <a:r>
              <a:rPr lang="en-US" sz="2500" b="1" dirty="0" smtClean="0">
                <a:solidFill>
                  <a:schemeClr val="tx1"/>
                </a:solidFill>
                <a:latin typeface="Montserrat" panose="020B0604020202020204" charset="0"/>
              </a:rPr>
              <a:t>modelling </a:t>
            </a:r>
            <a:endParaRPr lang="en-US" sz="2500" b="1" dirty="0">
              <a:solidFill>
                <a:schemeClr val="tx1"/>
              </a:solidFill>
              <a:latin typeface="Montserrat" panose="020B0604020202020204" charset="0"/>
            </a:endParaRPr>
          </a:p>
        </p:txBody>
      </p:sp>
      <p:sp>
        <p:nvSpPr>
          <p:cNvPr id="4" name="TextBox 3"/>
          <p:cNvSpPr txBox="1"/>
          <p:nvPr/>
        </p:nvSpPr>
        <p:spPr>
          <a:xfrm>
            <a:off x="252483" y="1555845"/>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2" y="929602"/>
            <a:ext cx="9151541" cy="2325362"/>
          </a:xfrm>
          <a:prstGeom prst="rect">
            <a:avLst/>
          </a:prstGeom>
        </p:spPr>
      </p:pic>
      <p:sp>
        <p:nvSpPr>
          <p:cNvPr id="5" name="TextBox 4"/>
          <p:cNvSpPr txBox="1"/>
          <p:nvPr/>
        </p:nvSpPr>
        <p:spPr>
          <a:xfrm>
            <a:off x="43246" y="3424338"/>
            <a:ext cx="9100754" cy="1600438"/>
          </a:xfrm>
          <a:prstGeom prst="rect">
            <a:avLst/>
          </a:prstGeom>
          <a:noFill/>
        </p:spPr>
        <p:txBody>
          <a:bodyPr wrap="square" rtlCol="0">
            <a:spAutoFit/>
          </a:bodyPr>
          <a:lstStyle/>
          <a:p>
            <a:pPr algn="just"/>
            <a:r>
              <a:rPr lang="en-US" b="1" dirty="0" err="1" smtClean="0">
                <a:solidFill>
                  <a:schemeClr val="bg1"/>
                </a:solidFill>
                <a:latin typeface="Montserrat" panose="020B0604020202020204" charset="0"/>
              </a:rPr>
              <a:t>Selected_features</a:t>
            </a:r>
            <a:r>
              <a:rPr lang="en-US" dirty="0" smtClean="0">
                <a:solidFill>
                  <a:schemeClr val="bg1"/>
                </a:solidFill>
                <a:latin typeface="Montserrat" panose="020B0604020202020204" charset="0"/>
              </a:rPr>
              <a:t>= Hour,</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Temperature</a:t>
            </a:r>
            <a:r>
              <a:rPr lang="en-US" dirty="0">
                <a:solidFill>
                  <a:schemeClr val="bg1"/>
                </a:solidFill>
                <a:latin typeface="Montserrat" panose="020B0604020202020204" charset="0"/>
              </a:rPr>
              <a:t>(°</a:t>
            </a:r>
            <a:r>
              <a:rPr lang="en-US" dirty="0" smtClean="0">
                <a:solidFill>
                  <a:schemeClr val="bg1"/>
                </a:solidFill>
                <a:latin typeface="Montserrat" panose="020B0604020202020204" charset="0"/>
              </a:rPr>
              <a:t>C), Humidity(%), Wind</a:t>
            </a:r>
            <a:r>
              <a:rPr lang="en-US" dirty="0">
                <a:solidFill>
                  <a:schemeClr val="bg1"/>
                </a:solidFill>
                <a:latin typeface="Montserrat" panose="020B0604020202020204" charset="0"/>
              </a:rPr>
              <a:t> speed (m/s</a:t>
            </a:r>
            <a:r>
              <a:rPr lang="en-US" dirty="0" smtClean="0">
                <a:solidFill>
                  <a:schemeClr val="bg1"/>
                </a:solidFill>
                <a:latin typeface="Montserrat" panose="020B0604020202020204" charset="0"/>
              </a:rPr>
              <a:t>),</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Visibility</a:t>
            </a:r>
            <a:r>
              <a:rPr lang="en-US" dirty="0">
                <a:solidFill>
                  <a:schemeClr val="bg1"/>
                </a:solidFill>
                <a:latin typeface="Montserrat" panose="020B0604020202020204" charset="0"/>
              </a:rPr>
              <a:t> (10m</a:t>
            </a:r>
            <a:r>
              <a:rPr lang="en-US" dirty="0" smtClean="0">
                <a:solidFill>
                  <a:schemeClr val="bg1"/>
                </a:solidFill>
                <a:latin typeface="Montserrat" panose="020B0604020202020204" charset="0"/>
              </a:rPr>
              <a:t>),         </a:t>
            </a:r>
          </a:p>
          <a:p>
            <a:pPr algn="just"/>
            <a:r>
              <a:rPr lang="en-US" dirty="0" smtClean="0">
                <a:solidFill>
                  <a:schemeClr val="bg1"/>
                </a:solidFill>
                <a:latin typeface="Montserrat" panose="020B0604020202020204" charset="0"/>
              </a:rPr>
              <a:t>Solar</a:t>
            </a:r>
            <a:r>
              <a:rPr lang="en-US" dirty="0">
                <a:solidFill>
                  <a:schemeClr val="bg1"/>
                </a:solidFill>
                <a:latin typeface="Montserrat" panose="020B0604020202020204" charset="0"/>
              </a:rPr>
              <a:t> Radiation (MJ/m2</a:t>
            </a:r>
            <a:r>
              <a:rPr lang="en-US" dirty="0" smtClean="0">
                <a:solidFill>
                  <a:schemeClr val="bg1"/>
                </a:solidFill>
                <a:latin typeface="Montserrat" panose="020B0604020202020204" charset="0"/>
              </a:rPr>
              <a:t>)‘,</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'Rainfall(mm)‘,</a:t>
            </a:r>
            <a:r>
              <a:rPr lang="en-US" dirty="0">
                <a:solidFill>
                  <a:schemeClr val="bg1"/>
                </a:solidFill>
                <a:latin typeface="Montserrat" panose="020B0604020202020204" charset="0"/>
              </a:rPr>
              <a:t> 'Snowfall (cm</a:t>
            </a:r>
            <a:r>
              <a:rPr lang="en-US" dirty="0" smtClean="0">
                <a:solidFill>
                  <a:schemeClr val="bg1"/>
                </a:solidFill>
                <a:latin typeface="Montserrat" panose="020B0604020202020204" charset="0"/>
              </a:rPr>
              <a:t>)‘,</a:t>
            </a:r>
            <a:r>
              <a:rPr lang="en-US" dirty="0">
                <a:solidFill>
                  <a:schemeClr val="bg1"/>
                </a:solidFill>
                <a:latin typeface="Montserrat" panose="020B0604020202020204" charset="0"/>
              </a:rPr>
              <a:t> 'Holiday', 'Functioning Day</a:t>
            </a:r>
            <a:r>
              <a:rPr lang="en-US" dirty="0" smtClean="0">
                <a:solidFill>
                  <a:schemeClr val="bg1"/>
                </a:solidFill>
                <a:latin typeface="Montserrat" panose="020B0604020202020204" charset="0"/>
              </a:rPr>
              <a:t>',</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'Month‘,</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'Year‘  ‘</a:t>
            </a:r>
            <a:r>
              <a:rPr lang="en-US" dirty="0" err="1" smtClean="0">
                <a:solidFill>
                  <a:schemeClr val="bg1"/>
                </a:solidFill>
                <a:latin typeface="Montserrat" panose="020B0604020202020204" charset="0"/>
              </a:rPr>
              <a:t>Seasons_Autumn</a:t>
            </a:r>
            <a:r>
              <a:rPr lang="en-US" dirty="0" smtClean="0">
                <a:solidFill>
                  <a:schemeClr val="bg1"/>
                </a:solidFill>
                <a:latin typeface="Montserrat" panose="020B0604020202020204" charset="0"/>
              </a:rPr>
              <a:t>‘,</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a:t>
            </a:r>
            <a:r>
              <a:rPr lang="en-US" dirty="0" err="1" smtClean="0">
                <a:solidFill>
                  <a:schemeClr val="bg1"/>
                </a:solidFill>
                <a:latin typeface="Montserrat" panose="020B0604020202020204" charset="0"/>
              </a:rPr>
              <a:t>Season_Spring</a:t>
            </a:r>
            <a:r>
              <a:rPr lang="en-US" dirty="0" smtClean="0">
                <a:solidFill>
                  <a:schemeClr val="bg1"/>
                </a:solidFill>
                <a:latin typeface="Montserrat" panose="020B0604020202020204" charset="0"/>
              </a:rPr>
              <a:t>‘,</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a:t>
            </a:r>
            <a:r>
              <a:rPr lang="en-US" dirty="0" err="1" smtClean="0">
                <a:solidFill>
                  <a:schemeClr val="bg1"/>
                </a:solidFill>
                <a:latin typeface="Montserrat" panose="020B0604020202020204" charset="0"/>
              </a:rPr>
              <a:t>Season_Summer</a:t>
            </a:r>
            <a:r>
              <a:rPr lang="en-US" dirty="0" smtClean="0">
                <a:solidFill>
                  <a:schemeClr val="bg1"/>
                </a:solidFill>
                <a:latin typeface="Montserrat" panose="020B0604020202020204" charset="0"/>
              </a:rPr>
              <a:t>',</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a:t>
            </a:r>
            <a:r>
              <a:rPr lang="en-US" dirty="0" err="1" smtClean="0">
                <a:solidFill>
                  <a:schemeClr val="bg1"/>
                </a:solidFill>
                <a:latin typeface="Montserrat" panose="020B0604020202020204" charset="0"/>
              </a:rPr>
              <a:t>Season_Winter</a:t>
            </a:r>
            <a:r>
              <a:rPr lang="en-US" dirty="0" smtClean="0">
                <a:solidFill>
                  <a:schemeClr val="bg1"/>
                </a:solidFill>
                <a:latin typeface="Montserrat" panose="020B0604020202020204" charset="0"/>
              </a:rPr>
              <a:t>‘,</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a:t>
            </a:r>
            <a:r>
              <a:rPr lang="en-US" dirty="0" err="1" smtClean="0">
                <a:solidFill>
                  <a:schemeClr val="bg1"/>
                </a:solidFill>
                <a:latin typeface="Montserrat" panose="020B0604020202020204" charset="0"/>
              </a:rPr>
              <a:t>Day_name_Friday</a:t>
            </a:r>
            <a:r>
              <a:rPr lang="en-US" dirty="0" smtClean="0">
                <a:solidFill>
                  <a:schemeClr val="bg1"/>
                </a:solidFill>
                <a:latin typeface="Montserrat" panose="020B0604020202020204" charset="0"/>
              </a:rPr>
              <a:t>‘,</a:t>
            </a:r>
            <a:endParaRPr lang="en-US" dirty="0">
              <a:solidFill>
                <a:schemeClr val="bg1"/>
              </a:solidFill>
              <a:latin typeface="Montserrat" panose="020B0604020202020204" charset="0"/>
            </a:endParaRPr>
          </a:p>
          <a:p>
            <a:pPr algn="just"/>
            <a:r>
              <a:rPr lang="en-US" dirty="0" smtClean="0">
                <a:solidFill>
                  <a:schemeClr val="bg1"/>
                </a:solidFill>
                <a:latin typeface="Montserrat" panose="020B0604020202020204" charset="0"/>
              </a:rPr>
              <a:t>'Day_name_Monday','Day_name_Saturday','Day_name_Sunday','Day_name_Thursday‘, ’</a:t>
            </a:r>
            <a:r>
              <a:rPr lang="en-US" dirty="0" err="1" smtClean="0">
                <a:solidFill>
                  <a:schemeClr val="bg1"/>
                </a:solidFill>
                <a:latin typeface="Montserrat" panose="020B0604020202020204" charset="0"/>
              </a:rPr>
              <a:t>Day_name_Tuesday</a:t>
            </a:r>
            <a:r>
              <a:rPr lang="en-US" dirty="0" smtClean="0">
                <a:solidFill>
                  <a:schemeClr val="bg1"/>
                </a:solidFill>
                <a:latin typeface="Montserrat" panose="020B0604020202020204" charset="0"/>
              </a:rPr>
              <a:t>‘ ,</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a:t>
            </a:r>
            <a:r>
              <a:rPr lang="en-US" dirty="0" err="1" smtClean="0">
                <a:solidFill>
                  <a:schemeClr val="bg1"/>
                </a:solidFill>
                <a:latin typeface="Montserrat" panose="020B0604020202020204" charset="0"/>
              </a:rPr>
              <a:t>Day_name_Wednesday</a:t>
            </a:r>
            <a:r>
              <a:rPr lang="en-US" dirty="0" smtClean="0">
                <a:solidFill>
                  <a:schemeClr val="bg1"/>
                </a:solidFill>
                <a:latin typeface="Montserrat" panose="020B0604020202020204" charset="0"/>
              </a:rPr>
              <a:t>‘.</a:t>
            </a:r>
          </a:p>
          <a:p>
            <a:pPr algn="just"/>
            <a:endParaRPr lang="en-US" dirty="0">
              <a:solidFill>
                <a:schemeClr val="bg1"/>
              </a:solidFill>
              <a:latin typeface="Montserrat" panose="020B0604020202020204" charset="0"/>
            </a:endParaRPr>
          </a:p>
          <a:p>
            <a:pPr algn="just"/>
            <a:r>
              <a:rPr lang="en-US" b="1" dirty="0" smtClean="0">
                <a:solidFill>
                  <a:schemeClr val="bg1"/>
                </a:solidFill>
                <a:latin typeface="Montserrat" panose="020B0604020202020204" charset="0"/>
              </a:rPr>
              <a:t>Train Set:- </a:t>
            </a:r>
            <a:r>
              <a:rPr lang="en-US" sz="1300" b="1" dirty="0" smtClean="0">
                <a:solidFill>
                  <a:schemeClr val="bg1"/>
                </a:solidFill>
                <a:latin typeface="Montserrat" panose="020B0604020202020204" charset="0"/>
              </a:rPr>
              <a:t>(7008, 23) </a:t>
            </a:r>
            <a:r>
              <a:rPr lang="en-US" b="1" dirty="0">
                <a:solidFill>
                  <a:schemeClr val="bg1"/>
                </a:solidFill>
                <a:latin typeface="Montserrat" panose="020B0604020202020204" charset="0"/>
              </a:rPr>
              <a:t>,</a:t>
            </a:r>
            <a:r>
              <a:rPr lang="en-US" b="1" dirty="0" smtClean="0">
                <a:solidFill>
                  <a:schemeClr val="bg1"/>
                </a:solidFill>
                <a:latin typeface="Montserrat" panose="020B0604020202020204" charset="0"/>
              </a:rPr>
              <a:t> Test Set:- </a:t>
            </a:r>
            <a:r>
              <a:rPr lang="en-US" sz="1300" b="1" dirty="0" smtClean="0">
                <a:solidFill>
                  <a:schemeClr val="bg1"/>
                </a:solidFill>
                <a:latin typeface="Montserrat" panose="020B0604020202020204" charset="0"/>
              </a:rPr>
              <a:t>(1752, 23) , Response:- Count of Rental bikes</a:t>
            </a:r>
            <a:endParaRPr lang="en-US" sz="1300" b="1" dirty="0">
              <a:solidFill>
                <a:schemeClr val="bg1"/>
              </a:solidFill>
              <a:latin typeface="Montserrat" panose="020B0604020202020204" charset="0"/>
            </a:endParaRPr>
          </a:p>
        </p:txBody>
      </p:sp>
    </p:spTree>
    <p:extLst>
      <p:ext uri="{BB962C8B-B14F-4D97-AF65-F5344CB8AC3E}">
        <p14:creationId xmlns:p14="http://schemas.microsoft.com/office/powerpoint/2010/main" val="825401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52483" y="-12028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69557" y="404197"/>
            <a:ext cx="5054589" cy="477054"/>
          </a:xfrm>
          <a:prstGeom prst="rect">
            <a:avLst/>
          </a:prstGeom>
          <a:noFill/>
        </p:spPr>
        <p:txBody>
          <a:bodyPr wrap="none" rtlCol="0">
            <a:spAutoFit/>
          </a:bodyPr>
          <a:lstStyle/>
          <a:p>
            <a:r>
              <a:rPr lang="en-US" sz="2500" b="1" dirty="0">
                <a:solidFill>
                  <a:schemeClr val="tx1"/>
                </a:solidFill>
                <a:latin typeface="Montserrat" panose="020B0604020202020204" charset="0"/>
              </a:rPr>
              <a:t>Model Building</a:t>
            </a:r>
            <a:r>
              <a:rPr lang="en-US" sz="2500" b="1" dirty="0" smtClean="0">
                <a:solidFill>
                  <a:schemeClr val="tx1"/>
                </a:solidFill>
                <a:latin typeface="Montserrat" panose="020B0604020202020204" charset="0"/>
              </a:rPr>
              <a:t> </a:t>
            </a:r>
            <a:r>
              <a:rPr lang="en-US" sz="2000" b="1" dirty="0" smtClean="0">
                <a:solidFill>
                  <a:schemeClr val="tx1"/>
                </a:solidFill>
                <a:latin typeface="Montserrat" panose="020B0604020202020204" charset="0"/>
              </a:rPr>
              <a:t>(Baseline Model)</a:t>
            </a:r>
            <a:endParaRPr lang="en-US" sz="2000" b="1" dirty="0">
              <a:solidFill>
                <a:schemeClr val="tx1"/>
              </a:solidFill>
              <a:latin typeface="Montserrat" panose="020B0604020202020204" charset="0"/>
            </a:endParaRPr>
          </a:p>
        </p:txBody>
      </p:sp>
      <p:sp>
        <p:nvSpPr>
          <p:cNvPr id="4" name="TextBox 3"/>
          <p:cNvSpPr txBox="1"/>
          <p:nvPr/>
        </p:nvSpPr>
        <p:spPr>
          <a:xfrm>
            <a:off x="252483" y="1555845"/>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pic>
        <p:nvPicPr>
          <p:cNvPr id="6" name="Picture 5"/>
          <p:cNvPicPr>
            <a:picLocks noChangeAspect="1"/>
          </p:cNvPicPr>
          <p:nvPr/>
        </p:nvPicPr>
        <p:blipFill>
          <a:blip r:embed="rId3"/>
          <a:stretch>
            <a:fillRect/>
          </a:stretch>
        </p:blipFill>
        <p:spPr>
          <a:xfrm>
            <a:off x="1235348" y="1555845"/>
            <a:ext cx="6455014" cy="2222793"/>
          </a:xfrm>
          <a:prstGeom prst="rect">
            <a:avLst/>
          </a:prstGeom>
        </p:spPr>
      </p:pic>
      <p:sp>
        <p:nvSpPr>
          <p:cNvPr id="3" name="Rectangle 2"/>
          <p:cNvSpPr/>
          <p:nvPr/>
        </p:nvSpPr>
        <p:spPr>
          <a:xfrm>
            <a:off x="169556" y="1259571"/>
            <a:ext cx="8860143" cy="346382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4310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52483" y="-12028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69557" y="404197"/>
            <a:ext cx="5500224" cy="477054"/>
          </a:xfrm>
          <a:prstGeom prst="rect">
            <a:avLst/>
          </a:prstGeom>
          <a:noFill/>
        </p:spPr>
        <p:txBody>
          <a:bodyPr wrap="none" rtlCol="0">
            <a:spAutoFit/>
          </a:bodyPr>
          <a:lstStyle/>
          <a:p>
            <a:r>
              <a:rPr lang="en-US" sz="2500" b="1" dirty="0">
                <a:solidFill>
                  <a:schemeClr val="tx1"/>
                </a:solidFill>
                <a:latin typeface="Montserrat" panose="020B0604020202020204" charset="0"/>
              </a:rPr>
              <a:t>Model </a:t>
            </a:r>
            <a:r>
              <a:rPr lang="en-US" sz="2500" b="1" dirty="0" smtClean="0">
                <a:solidFill>
                  <a:schemeClr val="tx1"/>
                </a:solidFill>
                <a:latin typeface="Montserrat" panose="020B0604020202020204" charset="0"/>
              </a:rPr>
              <a:t>Validation and Selection </a:t>
            </a:r>
            <a:endParaRPr lang="en-US" sz="2000" b="1" dirty="0">
              <a:solidFill>
                <a:schemeClr val="tx1"/>
              </a:solidFill>
              <a:latin typeface="Montserrat" panose="020B0604020202020204" charset="0"/>
            </a:endParaRPr>
          </a:p>
        </p:txBody>
      </p:sp>
      <p:sp>
        <p:nvSpPr>
          <p:cNvPr id="4" name="TextBox 3"/>
          <p:cNvSpPr txBox="1"/>
          <p:nvPr/>
        </p:nvSpPr>
        <p:spPr>
          <a:xfrm>
            <a:off x="252483" y="1729522"/>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pic>
        <p:nvPicPr>
          <p:cNvPr id="3" name="Picture 2"/>
          <p:cNvPicPr>
            <a:picLocks noChangeAspect="1"/>
          </p:cNvPicPr>
          <p:nvPr/>
        </p:nvPicPr>
        <p:blipFill>
          <a:blip r:embed="rId3"/>
          <a:stretch>
            <a:fillRect/>
          </a:stretch>
        </p:blipFill>
        <p:spPr>
          <a:xfrm>
            <a:off x="0" y="1101905"/>
            <a:ext cx="9000066" cy="2189902"/>
          </a:xfrm>
          <a:prstGeom prst="rect">
            <a:avLst/>
          </a:prstGeom>
        </p:spPr>
      </p:pic>
      <p:sp>
        <p:nvSpPr>
          <p:cNvPr id="5" name="TextBox 4"/>
          <p:cNvSpPr txBox="1"/>
          <p:nvPr/>
        </p:nvSpPr>
        <p:spPr>
          <a:xfrm>
            <a:off x="169557" y="3761186"/>
            <a:ext cx="9144000" cy="738664"/>
          </a:xfrm>
          <a:prstGeom prst="rect">
            <a:avLst/>
          </a:prstGeom>
          <a:noFill/>
        </p:spPr>
        <p:txBody>
          <a:bodyPr wrap="square" rtlCol="0">
            <a:spAutoFit/>
          </a:bodyPr>
          <a:lstStyle/>
          <a:p>
            <a:r>
              <a:rPr lang="en-US" b="1" dirty="0" smtClean="0">
                <a:solidFill>
                  <a:schemeClr val="bg1"/>
                </a:solidFill>
                <a:latin typeface="Montserrat" panose="020B0604020202020204" charset="0"/>
              </a:rPr>
              <a:t>Models Used: </a:t>
            </a:r>
            <a:r>
              <a:rPr lang="en-US" dirty="0" smtClean="0">
                <a:solidFill>
                  <a:schemeClr val="bg1"/>
                </a:solidFill>
                <a:latin typeface="Montserrat" panose="020B0604020202020204" charset="0"/>
              </a:rPr>
              <a:t>Linear Regression,</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Lasso</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Regression , Ridge</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Regression ,Decision Tree and Random Forest</a:t>
            </a:r>
            <a:endParaRPr lang="en-US" dirty="0">
              <a:solidFill>
                <a:schemeClr val="bg1"/>
              </a:solidFill>
              <a:latin typeface="Montserrat" panose="020B0604020202020204" charset="0"/>
            </a:endParaRPr>
          </a:p>
          <a:p>
            <a:endParaRPr lang="en-US" b="1" dirty="0">
              <a:solidFill>
                <a:schemeClr val="bg1"/>
              </a:solidFill>
              <a:latin typeface="Montserrat" panose="020B0604020202020204" charset="0"/>
            </a:endParaRPr>
          </a:p>
        </p:txBody>
      </p:sp>
      <p:sp>
        <p:nvSpPr>
          <p:cNvPr id="6" name="Rectangle 5"/>
          <p:cNvSpPr/>
          <p:nvPr/>
        </p:nvSpPr>
        <p:spPr>
          <a:xfrm>
            <a:off x="29634" y="1005234"/>
            <a:ext cx="9000065" cy="399671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381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52483" y="-12028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69557" y="404197"/>
            <a:ext cx="7136890" cy="477054"/>
          </a:xfrm>
          <a:prstGeom prst="rect">
            <a:avLst/>
          </a:prstGeom>
          <a:noFill/>
        </p:spPr>
        <p:txBody>
          <a:bodyPr wrap="none" rtlCol="0">
            <a:spAutoFit/>
          </a:bodyPr>
          <a:lstStyle/>
          <a:p>
            <a:r>
              <a:rPr lang="en-US" sz="2500" b="1" dirty="0">
                <a:solidFill>
                  <a:schemeClr val="tx1"/>
                </a:solidFill>
                <a:latin typeface="Montserrat" panose="020B0604020202020204" charset="0"/>
              </a:rPr>
              <a:t>Model </a:t>
            </a:r>
            <a:r>
              <a:rPr lang="en-US" sz="2500" b="1" dirty="0" smtClean="0">
                <a:solidFill>
                  <a:schemeClr val="tx1"/>
                </a:solidFill>
                <a:latin typeface="Montserrat" panose="020B0604020202020204" charset="0"/>
              </a:rPr>
              <a:t>Validation and Selection </a:t>
            </a:r>
            <a:r>
              <a:rPr lang="en-US" sz="2000" b="1" dirty="0" smtClean="0">
                <a:solidFill>
                  <a:schemeClr val="tx1"/>
                </a:solidFill>
                <a:latin typeface="Montserrat" panose="020B0604020202020204" charset="0"/>
              </a:rPr>
              <a:t>(continued) </a:t>
            </a:r>
            <a:endParaRPr lang="en-US" sz="2000" b="1" dirty="0">
              <a:solidFill>
                <a:schemeClr val="tx1"/>
              </a:solidFill>
              <a:latin typeface="Montserrat" panose="020B0604020202020204" charset="0"/>
            </a:endParaRPr>
          </a:p>
        </p:txBody>
      </p:sp>
      <p:sp>
        <p:nvSpPr>
          <p:cNvPr id="4" name="TextBox 3"/>
          <p:cNvSpPr txBox="1"/>
          <p:nvPr/>
        </p:nvSpPr>
        <p:spPr>
          <a:xfrm>
            <a:off x="252483" y="1555845"/>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sp>
        <p:nvSpPr>
          <p:cNvPr id="3" name="TextBox 2"/>
          <p:cNvSpPr txBox="1"/>
          <p:nvPr/>
        </p:nvSpPr>
        <p:spPr>
          <a:xfrm>
            <a:off x="169557" y="1082374"/>
            <a:ext cx="5895341" cy="2923877"/>
          </a:xfrm>
          <a:prstGeom prst="rect">
            <a:avLst/>
          </a:prstGeom>
          <a:noFill/>
        </p:spPr>
        <p:txBody>
          <a:bodyPr wrap="square" rtlCol="0">
            <a:spAutoFit/>
          </a:bodyPr>
          <a:lstStyle/>
          <a:p>
            <a:r>
              <a:rPr lang="en-US" sz="1500" b="1" dirty="0" smtClean="0">
                <a:solidFill>
                  <a:schemeClr val="tx1"/>
                </a:solidFill>
                <a:latin typeface="Montserrat" panose="020B0604020202020204" charset="0"/>
              </a:rPr>
              <a:t>Observation 1: </a:t>
            </a:r>
            <a:r>
              <a:rPr lang="en-US" dirty="0" smtClean="0">
                <a:solidFill>
                  <a:schemeClr val="bg1"/>
                </a:solidFill>
                <a:latin typeface="Montserrat" panose="020B0604020202020204" charset="0"/>
              </a:rPr>
              <a:t>As seen in the table above linear regression is not giving great results, Lasso had low R2 score than linear regression this is because of the shrinking of coefficients of some features to zero.</a:t>
            </a:r>
          </a:p>
          <a:p>
            <a:endParaRPr lang="en-US" b="1" dirty="0">
              <a:solidFill>
                <a:schemeClr val="tx1"/>
              </a:solidFill>
              <a:latin typeface="Montserrat" panose="020B0604020202020204" charset="0"/>
            </a:endParaRPr>
          </a:p>
          <a:p>
            <a:r>
              <a:rPr lang="en-US" sz="1500" b="1" dirty="0" smtClean="0">
                <a:solidFill>
                  <a:schemeClr val="tx1"/>
                </a:solidFill>
                <a:latin typeface="Montserrat" panose="020B0604020202020204" charset="0"/>
              </a:rPr>
              <a:t>Observation 2: </a:t>
            </a:r>
            <a:r>
              <a:rPr lang="en-US" dirty="0" smtClean="0">
                <a:solidFill>
                  <a:schemeClr val="bg1"/>
                </a:solidFill>
                <a:latin typeface="Montserrat" panose="020B0604020202020204" charset="0"/>
              </a:rPr>
              <a:t>Linear regression and Ridge regression performed equally in terms of R2 score</a:t>
            </a:r>
          </a:p>
          <a:p>
            <a:endParaRPr lang="en-US" dirty="0">
              <a:solidFill>
                <a:schemeClr val="bg1"/>
              </a:solidFill>
              <a:latin typeface="Montserrat" panose="020B0604020202020204" charset="0"/>
            </a:endParaRPr>
          </a:p>
          <a:p>
            <a:r>
              <a:rPr lang="en-US" b="1" dirty="0" smtClean="0">
                <a:solidFill>
                  <a:schemeClr val="tx1"/>
                </a:solidFill>
                <a:latin typeface="Montserrat" panose="020B0604020202020204" charset="0"/>
              </a:rPr>
              <a:t>Observation 3: </a:t>
            </a:r>
            <a:r>
              <a:rPr lang="en-US" dirty="0" smtClean="0">
                <a:solidFill>
                  <a:schemeClr val="bg1"/>
                </a:solidFill>
                <a:latin typeface="Montserrat" panose="020B0604020202020204" charset="0"/>
              </a:rPr>
              <a:t>The</a:t>
            </a:r>
            <a:r>
              <a:rPr lang="en-US" dirty="0">
                <a:solidFill>
                  <a:schemeClr val="bg1"/>
                </a:solidFill>
                <a:latin typeface="Montserrat" panose="020B0604020202020204" charset="0"/>
              </a:rPr>
              <a:t> Training </a:t>
            </a:r>
            <a:r>
              <a:rPr lang="en-US" dirty="0" smtClean="0">
                <a:solidFill>
                  <a:schemeClr val="bg1"/>
                </a:solidFill>
                <a:latin typeface="Montserrat" panose="020B0604020202020204" charset="0"/>
              </a:rPr>
              <a:t>R2 score</a:t>
            </a:r>
            <a:r>
              <a:rPr lang="en-US" dirty="0">
                <a:solidFill>
                  <a:schemeClr val="bg1"/>
                </a:solidFill>
                <a:latin typeface="Montserrat" panose="020B0604020202020204" charset="0"/>
              </a:rPr>
              <a:t> of Decision tree is </a:t>
            </a:r>
            <a:r>
              <a:rPr lang="en-US" dirty="0" smtClean="0">
                <a:solidFill>
                  <a:schemeClr val="bg1"/>
                </a:solidFill>
                <a:latin typeface="Montserrat" panose="020B0604020202020204" charset="0"/>
              </a:rPr>
              <a:t>1 ,</a:t>
            </a:r>
            <a:r>
              <a:rPr lang="en-US" dirty="0">
                <a:solidFill>
                  <a:schemeClr val="bg1"/>
                </a:solidFill>
                <a:latin typeface="Montserrat" panose="020B0604020202020204" charset="0"/>
              </a:rPr>
              <a:t> whereas the test </a:t>
            </a:r>
            <a:r>
              <a:rPr lang="en-US" dirty="0" smtClean="0">
                <a:solidFill>
                  <a:schemeClr val="bg1"/>
                </a:solidFill>
                <a:latin typeface="Montserrat" panose="020B0604020202020204" charset="0"/>
              </a:rPr>
              <a:t>R-squared</a:t>
            </a:r>
            <a:r>
              <a:rPr lang="en-US" dirty="0">
                <a:solidFill>
                  <a:schemeClr val="bg1"/>
                </a:solidFill>
                <a:latin typeface="Montserrat" panose="020B0604020202020204" charset="0"/>
              </a:rPr>
              <a:t> is </a:t>
            </a:r>
            <a:r>
              <a:rPr lang="en-US" dirty="0" smtClean="0">
                <a:solidFill>
                  <a:schemeClr val="bg1"/>
                </a:solidFill>
                <a:latin typeface="Montserrat" panose="020B0604020202020204" charset="0"/>
              </a:rPr>
              <a:t>0.82. So</a:t>
            </a:r>
            <a:r>
              <a:rPr lang="en-US" dirty="0">
                <a:solidFill>
                  <a:schemeClr val="bg1"/>
                </a:solidFill>
                <a:latin typeface="Montserrat" panose="020B0604020202020204" charset="0"/>
              </a:rPr>
              <a:t> we can </a:t>
            </a:r>
            <a:r>
              <a:rPr lang="en-US" dirty="0" smtClean="0">
                <a:solidFill>
                  <a:schemeClr val="bg1"/>
                </a:solidFill>
                <a:latin typeface="Montserrat" panose="020B0604020202020204" charset="0"/>
              </a:rPr>
              <a:t>say</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that</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the Decision Tree is overfitting the</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data.</a:t>
            </a:r>
            <a:endParaRPr lang="en-US" dirty="0">
              <a:solidFill>
                <a:schemeClr val="bg1"/>
              </a:solidFill>
              <a:latin typeface="Montserrat" panose="020B0604020202020204" charset="0"/>
            </a:endParaRPr>
          </a:p>
          <a:p>
            <a:endParaRPr lang="en-US" b="1" dirty="0" smtClean="0">
              <a:solidFill>
                <a:schemeClr val="tx1"/>
              </a:solidFill>
              <a:latin typeface="Montserrat" panose="020B0604020202020204" charset="0"/>
            </a:endParaRPr>
          </a:p>
          <a:p>
            <a:endParaRPr lang="en-US" b="1" dirty="0">
              <a:solidFill>
                <a:schemeClr val="tx1"/>
              </a:solidFill>
              <a:latin typeface="Montserrat"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6995" y="684245"/>
            <a:ext cx="3812845" cy="4142792"/>
          </a:xfrm>
          <a:prstGeom prst="rect">
            <a:avLst/>
          </a:prstGeom>
        </p:spPr>
      </p:pic>
    </p:spTree>
    <p:extLst>
      <p:ext uri="{BB962C8B-B14F-4D97-AF65-F5344CB8AC3E}">
        <p14:creationId xmlns:p14="http://schemas.microsoft.com/office/powerpoint/2010/main" val="843467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52483" y="-12028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69557" y="404197"/>
            <a:ext cx="7136890" cy="477054"/>
          </a:xfrm>
          <a:prstGeom prst="rect">
            <a:avLst/>
          </a:prstGeom>
          <a:noFill/>
        </p:spPr>
        <p:txBody>
          <a:bodyPr wrap="none" rtlCol="0">
            <a:spAutoFit/>
          </a:bodyPr>
          <a:lstStyle/>
          <a:p>
            <a:r>
              <a:rPr lang="en-US" sz="2500" b="1" dirty="0">
                <a:solidFill>
                  <a:schemeClr val="tx1"/>
                </a:solidFill>
                <a:latin typeface="Montserrat" panose="020B0604020202020204" charset="0"/>
              </a:rPr>
              <a:t>Model </a:t>
            </a:r>
            <a:r>
              <a:rPr lang="en-US" sz="2500" b="1" dirty="0" smtClean="0">
                <a:solidFill>
                  <a:schemeClr val="tx1"/>
                </a:solidFill>
                <a:latin typeface="Montserrat" panose="020B0604020202020204" charset="0"/>
              </a:rPr>
              <a:t>Validation and Selection </a:t>
            </a:r>
            <a:r>
              <a:rPr lang="en-US" sz="2000" b="1" dirty="0" smtClean="0">
                <a:solidFill>
                  <a:schemeClr val="tx1"/>
                </a:solidFill>
                <a:latin typeface="Montserrat" panose="020B0604020202020204" charset="0"/>
              </a:rPr>
              <a:t>(continued) </a:t>
            </a:r>
            <a:endParaRPr lang="en-US" sz="2000" b="1" dirty="0">
              <a:solidFill>
                <a:schemeClr val="tx1"/>
              </a:solidFill>
              <a:latin typeface="Montserrat" panose="020B0604020202020204" charset="0"/>
            </a:endParaRPr>
          </a:p>
        </p:txBody>
      </p:sp>
      <p:sp>
        <p:nvSpPr>
          <p:cNvPr id="4" name="TextBox 3"/>
          <p:cNvSpPr txBox="1"/>
          <p:nvPr/>
        </p:nvSpPr>
        <p:spPr>
          <a:xfrm>
            <a:off x="-12234" y="1195665"/>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sp>
        <p:nvSpPr>
          <p:cNvPr id="3" name="TextBox 2"/>
          <p:cNvSpPr txBox="1"/>
          <p:nvPr/>
        </p:nvSpPr>
        <p:spPr>
          <a:xfrm>
            <a:off x="169558" y="1344349"/>
            <a:ext cx="5267080" cy="1862048"/>
          </a:xfrm>
          <a:prstGeom prst="rect">
            <a:avLst/>
          </a:prstGeom>
          <a:noFill/>
        </p:spPr>
        <p:txBody>
          <a:bodyPr wrap="square" rtlCol="0">
            <a:spAutoFit/>
          </a:bodyPr>
          <a:lstStyle/>
          <a:p>
            <a:r>
              <a:rPr lang="en-US" sz="1500" b="1" dirty="0">
                <a:solidFill>
                  <a:schemeClr val="tx1"/>
                </a:solidFill>
                <a:latin typeface="Montserrat" panose="020B0604020202020204" charset="0"/>
              </a:rPr>
              <a:t>Observation </a:t>
            </a:r>
            <a:r>
              <a:rPr lang="en-US" sz="1500" b="1" dirty="0" smtClean="0">
                <a:solidFill>
                  <a:schemeClr val="tx1"/>
                </a:solidFill>
                <a:latin typeface="Montserrat" panose="020B0604020202020204" charset="0"/>
              </a:rPr>
              <a:t>4: </a:t>
            </a:r>
            <a:r>
              <a:rPr lang="en-US" dirty="0" smtClean="0">
                <a:solidFill>
                  <a:schemeClr val="bg1"/>
                </a:solidFill>
                <a:latin typeface="Montserrat" panose="020B0604020202020204" charset="0"/>
              </a:rPr>
              <a:t>Finally, The ensemble model Random Forest is performing very well with Train R2 Of 0.97 and Test R2 of 0.91</a:t>
            </a:r>
          </a:p>
          <a:p>
            <a:endParaRPr lang="en-US" dirty="0">
              <a:solidFill>
                <a:schemeClr val="bg1"/>
              </a:solidFill>
              <a:latin typeface="Montserrat" panose="020B0604020202020204" charset="0"/>
            </a:endParaRPr>
          </a:p>
          <a:p>
            <a:endParaRPr lang="en-US" sz="1500" b="1" dirty="0" smtClean="0">
              <a:solidFill>
                <a:schemeClr val="tx1"/>
              </a:solidFill>
              <a:latin typeface="Montserrat" panose="020B0604020202020204" charset="0"/>
            </a:endParaRPr>
          </a:p>
          <a:p>
            <a:r>
              <a:rPr lang="en-US" sz="1500" b="1" dirty="0" smtClean="0">
                <a:solidFill>
                  <a:schemeClr val="tx1"/>
                </a:solidFill>
                <a:latin typeface="Montserrat" panose="020B0604020202020204" charset="0"/>
              </a:rPr>
              <a:t>Observation 5: </a:t>
            </a:r>
            <a:r>
              <a:rPr lang="en-US" dirty="0" smtClean="0">
                <a:solidFill>
                  <a:schemeClr val="bg1"/>
                </a:solidFill>
                <a:latin typeface="Montserrat" panose="020B0604020202020204" charset="0"/>
              </a:rPr>
              <a:t>From the above observations, we concluded that we would choose our model from Random Forest </a:t>
            </a:r>
            <a:r>
              <a:rPr lang="en-US" dirty="0" err="1" smtClean="0">
                <a:solidFill>
                  <a:schemeClr val="bg1"/>
                </a:solidFill>
                <a:latin typeface="Montserrat" panose="020B0604020202020204" charset="0"/>
              </a:rPr>
              <a:t>Regressor</a:t>
            </a:r>
            <a:r>
              <a:rPr lang="en-US" dirty="0" smtClean="0">
                <a:solidFill>
                  <a:schemeClr val="bg1"/>
                </a:solidFill>
                <a:latin typeface="Montserrat" panose="020B0604020202020204" charset="0"/>
              </a:rPr>
              <a:t>.</a:t>
            </a:r>
            <a:endParaRPr lang="en-US" sz="1500" dirty="0">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224" y="827312"/>
            <a:ext cx="2695880" cy="4086031"/>
          </a:xfrm>
          <a:prstGeom prst="rect">
            <a:avLst/>
          </a:prstGeom>
        </p:spPr>
      </p:pic>
    </p:spTree>
    <p:extLst>
      <p:ext uri="{BB962C8B-B14F-4D97-AF65-F5344CB8AC3E}">
        <p14:creationId xmlns:p14="http://schemas.microsoft.com/office/powerpoint/2010/main" val="3066554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52483" y="-12028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69557" y="404197"/>
            <a:ext cx="8863324" cy="477054"/>
          </a:xfrm>
          <a:prstGeom prst="rect">
            <a:avLst/>
          </a:prstGeom>
          <a:noFill/>
        </p:spPr>
        <p:txBody>
          <a:bodyPr wrap="none" rtlCol="0">
            <a:spAutoFit/>
          </a:bodyPr>
          <a:lstStyle/>
          <a:p>
            <a:r>
              <a:rPr lang="en-US" sz="2500" b="1" dirty="0">
                <a:solidFill>
                  <a:schemeClr val="tx1"/>
                </a:solidFill>
                <a:latin typeface="Montserrat" panose="020B0604020202020204" charset="0"/>
              </a:rPr>
              <a:t>Model </a:t>
            </a:r>
            <a:r>
              <a:rPr lang="en-US" sz="2500" b="1" dirty="0" smtClean="0">
                <a:solidFill>
                  <a:schemeClr val="tx1"/>
                </a:solidFill>
                <a:latin typeface="Montserrat" panose="020B0604020202020204" charset="0"/>
              </a:rPr>
              <a:t>Validation and Selection </a:t>
            </a:r>
            <a:r>
              <a:rPr lang="en-US" sz="2000" b="1" dirty="0" smtClean="0">
                <a:solidFill>
                  <a:schemeClr val="tx1"/>
                </a:solidFill>
                <a:latin typeface="Montserrat" panose="020B0604020202020204" charset="0"/>
              </a:rPr>
              <a:t>(</a:t>
            </a:r>
            <a:r>
              <a:rPr lang="en-US" sz="2000" b="1" dirty="0" err="1" smtClean="0">
                <a:solidFill>
                  <a:schemeClr val="tx1"/>
                </a:solidFill>
                <a:latin typeface="Montserrat" panose="020B0604020202020204" charset="0"/>
              </a:rPr>
              <a:t>Hyperparameter</a:t>
            </a:r>
            <a:r>
              <a:rPr lang="en-US" sz="2000" b="1" dirty="0" smtClean="0">
                <a:solidFill>
                  <a:schemeClr val="tx1"/>
                </a:solidFill>
                <a:latin typeface="Montserrat" panose="020B0604020202020204" charset="0"/>
              </a:rPr>
              <a:t> tuned) </a:t>
            </a:r>
            <a:endParaRPr lang="en-US" sz="2000" b="1" dirty="0">
              <a:solidFill>
                <a:schemeClr val="tx1"/>
              </a:solidFill>
              <a:latin typeface="Montserrat" panose="020B0604020202020204" charset="0"/>
            </a:endParaRPr>
          </a:p>
        </p:txBody>
      </p:sp>
      <p:sp>
        <p:nvSpPr>
          <p:cNvPr id="4" name="TextBox 3"/>
          <p:cNvSpPr txBox="1"/>
          <p:nvPr/>
        </p:nvSpPr>
        <p:spPr>
          <a:xfrm>
            <a:off x="252483" y="1555845"/>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pic>
        <p:nvPicPr>
          <p:cNvPr id="3" name="Picture 2"/>
          <p:cNvPicPr>
            <a:picLocks noChangeAspect="1"/>
          </p:cNvPicPr>
          <p:nvPr/>
        </p:nvPicPr>
        <p:blipFill>
          <a:blip r:embed="rId3"/>
          <a:stretch>
            <a:fillRect/>
          </a:stretch>
        </p:blipFill>
        <p:spPr>
          <a:xfrm>
            <a:off x="0" y="941807"/>
            <a:ext cx="9144000" cy="4102532"/>
          </a:xfrm>
          <a:prstGeom prst="rect">
            <a:avLst/>
          </a:prstGeom>
        </p:spPr>
      </p:pic>
      <p:sp>
        <p:nvSpPr>
          <p:cNvPr id="5" name="Rectangle 4"/>
          <p:cNvSpPr/>
          <p:nvPr/>
        </p:nvSpPr>
        <p:spPr>
          <a:xfrm>
            <a:off x="121113" y="941807"/>
            <a:ext cx="8994694" cy="410253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7483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247176" y="609775"/>
            <a:ext cx="4604146" cy="477054"/>
          </a:xfrm>
          <a:prstGeom prst="rect">
            <a:avLst/>
          </a:prstGeom>
          <a:noFill/>
        </p:spPr>
        <p:txBody>
          <a:bodyPr wrap="none" rtlCol="0">
            <a:spAutoFit/>
          </a:bodyPr>
          <a:lstStyle/>
          <a:p>
            <a:r>
              <a:rPr lang="en-US" sz="2500" b="1" dirty="0" smtClean="0">
                <a:solidFill>
                  <a:schemeClr val="tx1"/>
                </a:solidFill>
                <a:latin typeface="Montserrat" panose="020B0604020202020204" charset="0"/>
              </a:rPr>
              <a:t>Let’s Catch The Defaulters</a:t>
            </a:r>
            <a:endParaRPr lang="en-US" sz="2500" b="1" dirty="0">
              <a:solidFill>
                <a:schemeClr val="tx1"/>
              </a:solidFill>
              <a:latin typeface="Montserrat" panose="020B0604020202020204" charset="0"/>
            </a:endParaRPr>
          </a:p>
        </p:txBody>
      </p:sp>
      <p:sp>
        <p:nvSpPr>
          <p:cNvPr id="3" name="TextBox 2"/>
          <p:cNvSpPr txBox="1"/>
          <p:nvPr/>
        </p:nvSpPr>
        <p:spPr>
          <a:xfrm>
            <a:off x="315750" y="1313584"/>
            <a:ext cx="4891083" cy="2246769"/>
          </a:xfrm>
          <a:prstGeom prst="rect">
            <a:avLst/>
          </a:prstGeom>
          <a:noFill/>
        </p:spPr>
        <p:txBody>
          <a:bodyPr wrap="none" rtlCol="0">
            <a:spAutoFit/>
          </a:bodyPr>
          <a:lstStyle/>
          <a:p>
            <a:r>
              <a:rPr lang="en-US" sz="2000" b="1" dirty="0" smtClean="0">
                <a:solidFill>
                  <a:schemeClr val="accent5">
                    <a:lumMod val="50000"/>
                  </a:schemeClr>
                </a:solidFill>
                <a:latin typeface="Montserrat" panose="020B0604020202020204" charset="0"/>
              </a:rPr>
              <a:t>1.   Defining problem statement</a:t>
            </a:r>
          </a:p>
          <a:p>
            <a:r>
              <a:rPr lang="en-US" sz="2000" b="1" dirty="0" smtClean="0">
                <a:solidFill>
                  <a:schemeClr val="accent5">
                    <a:lumMod val="50000"/>
                  </a:schemeClr>
                </a:solidFill>
                <a:latin typeface="Montserrat" panose="020B0604020202020204" charset="0"/>
              </a:rPr>
              <a:t>2.  Exploratory Data Analysis</a:t>
            </a:r>
          </a:p>
          <a:p>
            <a:r>
              <a:rPr lang="en-US" sz="2000" b="1" dirty="0" smtClean="0">
                <a:solidFill>
                  <a:schemeClr val="accent5">
                    <a:lumMod val="50000"/>
                  </a:schemeClr>
                </a:solidFill>
                <a:latin typeface="Montserrat" panose="020B0604020202020204" charset="0"/>
              </a:rPr>
              <a:t>3.  Feature engineering</a:t>
            </a:r>
          </a:p>
          <a:p>
            <a:r>
              <a:rPr lang="en-US" sz="2000" b="1" dirty="0" smtClean="0">
                <a:solidFill>
                  <a:schemeClr val="accent5">
                    <a:lumMod val="50000"/>
                  </a:schemeClr>
                </a:solidFill>
                <a:latin typeface="Montserrat" panose="020B0604020202020204" charset="0"/>
              </a:rPr>
              <a:t>4.  Preparing dataset for modelling</a:t>
            </a:r>
          </a:p>
          <a:p>
            <a:r>
              <a:rPr lang="en-US" sz="2000" b="1" dirty="0" smtClean="0">
                <a:solidFill>
                  <a:schemeClr val="accent5">
                    <a:lumMod val="50000"/>
                  </a:schemeClr>
                </a:solidFill>
                <a:latin typeface="Montserrat" panose="020B0604020202020204" charset="0"/>
              </a:rPr>
              <a:t>5.  Model Building</a:t>
            </a:r>
          </a:p>
          <a:p>
            <a:r>
              <a:rPr lang="en-US" sz="2000" b="1" dirty="0" smtClean="0">
                <a:solidFill>
                  <a:schemeClr val="accent5">
                    <a:lumMod val="50000"/>
                  </a:schemeClr>
                </a:solidFill>
                <a:latin typeface="Montserrat" panose="020B0604020202020204" charset="0"/>
              </a:rPr>
              <a:t>6.  </a:t>
            </a:r>
            <a:r>
              <a:rPr lang="en-US" sz="2000" b="1" dirty="0" err="1" smtClean="0">
                <a:solidFill>
                  <a:schemeClr val="accent5">
                    <a:lumMod val="50000"/>
                  </a:schemeClr>
                </a:solidFill>
                <a:latin typeface="Montserrat" panose="020B0604020202020204" charset="0"/>
              </a:rPr>
              <a:t>Hyperparameter</a:t>
            </a:r>
            <a:r>
              <a:rPr lang="en-US" sz="2000" b="1" dirty="0" smtClean="0">
                <a:solidFill>
                  <a:schemeClr val="accent5">
                    <a:lumMod val="50000"/>
                  </a:schemeClr>
                </a:solidFill>
                <a:latin typeface="Montserrat" panose="020B0604020202020204" charset="0"/>
              </a:rPr>
              <a:t> tuning</a:t>
            </a:r>
          </a:p>
          <a:p>
            <a:r>
              <a:rPr lang="en-US" sz="2000" b="1" dirty="0" smtClean="0">
                <a:solidFill>
                  <a:schemeClr val="accent5">
                    <a:lumMod val="50000"/>
                  </a:schemeClr>
                </a:solidFill>
                <a:latin typeface="Montserrat" panose="020B0604020202020204" charset="0"/>
              </a:rPr>
              <a:t>7.  Model validation and Selection</a:t>
            </a:r>
            <a:endParaRPr lang="en-US" sz="2000" b="1" dirty="0">
              <a:solidFill>
                <a:schemeClr val="accent5">
                  <a:lumMod val="50000"/>
                </a:schemeClr>
              </a:solidFill>
              <a:latin typeface="Montserrat" panose="020B0604020202020204" charset="0"/>
            </a:endParaRPr>
          </a:p>
        </p:txBody>
      </p:sp>
    </p:spTree>
    <p:extLst>
      <p:ext uri="{BB962C8B-B14F-4D97-AF65-F5344CB8AC3E}">
        <p14:creationId xmlns:p14="http://schemas.microsoft.com/office/powerpoint/2010/main" val="1905527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52483" y="-12028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69557" y="404197"/>
            <a:ext cx="7136890" cy="477054"/>
          </a:xfrm>
          <a:prstGeom prst="rect">
            <a:avLst/>
          </a:prstGeom>
          <a:noFill/>
        </p:spPr>
        <p:txBody>
          <a:bodyPr wrap="none" rtlCol="0">
            <a:spAutoFit/>
          </a:bodyPr>
          <a:lstStyle/>
          <a:p>
            <a:r>
              <a:rPr lang="en-US" sz="2500" b="1" dirty="0">
                <a:solidFill>
                  <a:schemeClr val="tx1"/>
                </a:solidFill>
                <a:latin typeface="Montserrat" panose="020B0604020202020204" charset="0"/>
              </a:rPr>
              <a:t>Model </a:t>
            </a:r>
            <a:r>
              <a:rPr lang="en-US" sz="2500" b="1" dirty="0" smtClean="0">
                <a:solidFill>
                  <a:schemeClr val="tx1"/>
                </a:solidFill>
                <a:latin typeface="Montserrat" panose="020B0604020202020204" charset="0"/>
              </a:rPr>
              <a:t>Validation and Selection </a:t>
            </a:r>
            <a:r>
              <a:rPr lang="en-US" sz="2000" b="1" dirty="0" smtClean="0">
                <a:solidFill>
                  <a:schemeClr val="tx1"/>
                </a:solidFill>
                <a:latin typeface="Montserrat" panose="020B0604020202020204" charset="0"/>
              </a:rPr>
              <a:t>(continued) </a:t>
            </a:r>
            <a:endParaRPr lang="en-US" sz="2000" b="1" dirty="0">
              <a:solidFill>
                <a:schemeClr val="tx1"/>
              </a:solidFill>
              <a:latin typeface="Montserrat" panose="020B0604020202020204" charset="0"/>
            </a:endParaRPr>
          </a:p>
        </p:txBody>
      </p:sp>
      <p:sp>
        <p:nvSpPr>
          <p:cNvPr id="4" name="TextBox 3"/>
          <p:cNvSpPr txBox="1"/>
          <p:nvPr/>
        </p:nvSpPr>
        <p:spPr>
          <a:xfrm>
            <a:off x="252483" y="1555845"/>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sp>
        <p:nvSpPr>
          <p:cNvPr id="3" name="TextBox 2"/>
          <p:cNvSpPr txBox="1"/>
          <p:nvPr/>
        </p:nvSpPr>
        <p:spPr>
          <a:xfrm>
            <a:off x="169557" y="1097956"/>
            <a:ext cx="4921325" cy="3539430"/>
          </a:xfrm>
          <a:prstGeom prst="rect">
            <a:avLst/>
          </a:prstGeom>
          <a:noFill/>
        </p:spPr>
        <p:txBody>
          <a:bodyPr wrap="square" rtlCol="0">
            <a:spAutoFit/>
          </a:bodyPr>
          <a:lstStyle/>
          <a:p>
            <a:r>
              <a:rPr lang="en-US" dirty="0" smtClean="0">
                <a:solidFill>
                  <a:schemeClr val="bg1"/>
                </a:solidFill>
                <a:latin typeface="Montserrat" panose="020B0604020202020204" charset="0"/>
              </a:rPr>
              <a:t>We had chosen Random Forest </a:t>
            </a:r>
            <a:r>
              <a:rPr lang="en-US" dirty="0" err="1" smtClean="0">
                <a:solidFill>
                  <a:schemeClr val="bg1"/>
                </a:solidFill>
                <a:latin typeface="Montserrat" panose="020B0604020202020204" charset="0"/>
              </a:rPr>
              <a:t>Regressor</a:t>
            </a:r>
            <a:r>
              <a:rPr lang="en-US" dirty="0" smtClean="0">
                <a:solidFill>
                  <a:schemeClr val="bg1"/>
                </a:solidFill>
                <a:latin typeface="Montserrat" panose="020B0604020202020204" charset="0"/>
              </a:rPr>
              <a:t> for our prediction, and the best </a:t>
            </a:r>
            <a:r>
              <a:rPr lang="en-US" dirty="0" err="1" smtClean="0">
                <a:solidFill>
                  <a:schemeClr val="bg1"/>
                </a:solidFill>
                <a:latin typeface="Montserrat" panose="020B0604020202020204" charset="0"/>
              </a:rPr>
              <a:t>hyperparameters</a:t>
            </a:r>
            <a:r>
              <a:rPr lang="en-US" dirty="0" smtClean="0">
                <a:solidFill>
                  <a:schemeClr val="bg1"/>
                </a:solidFill>
                <a:latin typeface="Montserrat" panose="020B0604020202020204" charset="0"/>
              </a:rPr>
              <a:t> obtained are </a:t>
            </a:r>
            <a:r>
              <a:rPr lang="en-US" dirty="0" smtClean="0">
                <a:solidFill>
                  <a:schemeClr val="bg1"/>
                </a:solidFill>
                <a:latin typeface="Montserrat" panose="020B0604020202020204" charset="0"/>
              </a:rPr>
              <a:t>below</a:t>
            </a:r>
            <a:r>
              <a:rPr lang="en-US" dirty="0" smtClean="0">
                <a:solidFill>
                  <a:schemeClr val="bg1"/>
                </a:solidFill>
                <a:latin typeface="Montserrat" panose="020B0604020202020204" charset="0"/>
              </a:rPr>
              <a:t>.</a:t>
            </a:r>
          </a:p>
          <a:p>
            <a:endParaRPr lang="en-US" dirty="0" smtClean="0">
              <a:solidFill>
                <a:schemeClr val="bg1"/>
              </a:solidFill>
              <a:latin typeface="Montserrat" panose="020B0604020202020204" charset="0"/>
            </a:endParaRPr>
          </a:p>
          <a:p>
            <a:r>
              <a:rPr lang="en-US" dirty="0" err="1" smtClean="0">
                <a:solidFill>
                  <a:schemeClr val="bg1"/>
                </a:solidFill>
                <a:latin typeface="Montserrat" panose="020B0604020202020204" charset="0"/>
              </a:rPr>
              <a:t>n_estimators</a:t>
            </a:r>
            <a:r>
              <a:rPr lang="en-US" dirty="0" smtClean="0">
                <a:solidFill>
                  <a:schemeClr val="bg1"/>
                </a:solidFill>
                <a:latin typeface="Montserrat" panose="020B0604020202020204" charset="0"/>
              </a:rPr>
              <a:t>= 250</a:t>
            </a:r>
          </a:p>
          <a:p>
            <a:r>
              <a:rPr lang="en-US" dirty="0">
                <a:solidFill>
                  <a:schemeClr val="bg1"/>
                </a:solidFill>
                <a:latin typeface="Montserrat" panose="020B0604020202020204" charset="0"/>
              </a:rPr>
              <a:t>c</a:t>
            </a:r>
            <a:r>
              <a:rPr lang="en-US" dirty="0" smtClean="0">
                <a:solidFill>
                  <a:schemeClr val="bg1"/>
                </a:solidFill>
                <a:latin typeface="Montserrat" panose="020B0604020202020204" charset="0"/>
              </a:rPr>
              <a:t>riterion</a:t>
            </a:r>
            <a:r>
              <a:rPr lang="en-US" i="1" dirty="0" smtClean="0">
                <a:solidFill>
                  <a:schemeClr val="bg1"/>
                </a:solidFill>
                <a:latin typeface="Montserrat" panose="020B0604020202020204" charset="0"/>
              </a:rPr>
              <a:t> = </a:t>
            </a:r>
            <a:r>
              <a:rPr lang="en-US" dirty="0" smtClean="0">
                <a:solidFill>
                  <a:schemeClr val="bg1"/>
                </a:solidFill>
                <a:latin typeface="Montserrat" panose="020B0604020202020204" charset="0"/>
              </a:rPr>
              <a:t>”</a:t>
            </a:r>
            <a:r>
              <a:rPr lang="en-US" dirty="0" err="1">
                <a:solidFill>
                  <a:schemeClr val="bg1"/>
                </a:solidFill>
                <a:latin typeface="Montserrat" panose="020B0604020202020204" charset="0"/>
              </a:rPr>
              <a:t>squared_error</a:t>
            </a:r>
            <a:r>
              <a:rPr lang="en-US" dirty="0">
                <a:solidFill>
                  <a:schemeClr val="bg1"/>
                </a:solidFill>
                <a:latin typeface="Montserrat" panose="020B0604020202020204" charset="0"/>
              </a:rPr>
              <a:t>”</a:t>
            </a:r>
            <a:endParaRPr lang="en-US" dirty="0" smtClean="0">
              <a:solidFill>
                <a:schemeClr val="bg1"/>
              </a:solidFill>
              <a:latin typeface="Montserrat" panose="020B0604020202020204" charset="0"/>
            </a:endParaRPr>
          </a:p>
          <a:p>
            <a:r>
              <a:rPr lang="en-US" dirty="0" err="1" smtClean="0">
                <a:solidFill>
                  <a:schemeClr val="bg1"/>
                </a:solidFill>
                <a:latin typeface="Montserrat" panose="020B0604020202020204" charset="0"/>
              </a:rPr>
              <a:t>max_depth</a:t>
            </a:r>
            <a:r>
              <a:rPr lang="en-US" dirty="0" smtClean="0">
                <a:solidFill>
                  <a:schemeClr val="bg1"/>
                </a:solidFill>
                <a:latin typeface="Montserrat" panose="020B0604020202020204" charset="0"/>
              </a:rPr>
              <a:t>= 25</a:t>
            </a:r>
          </a:p>
          <a:p>
            <a:r>
              <a:rPr lang="en-US" dirty="0" err="1" smtClean="0">
                <a:solidFill>
                  <a:schemeClr val="bg1"/>
                </a:solidFill>
                <a:latin typeface="Montserrat" panose="020B0604020202020204" charset="0"/>
              </a:rPr>
              <a:t>max_features</a:t>
            </a:r>
            <a:r>
              <a:rPr lang="en-US" dirty="0" smtClean="0">
                <a:solidFill>
                  <a:schemeClr val="bg1"/>
                </a:solidFill>
                <a:latin typeface="Montserrat" panose="020B0604020202020204" charset="0"/>
              </a:rPr>
              <a:t>= 18</a:t>
            </a:r>
          </a:p>
          <a:p>
            <a:r>
              <a:rPr lang="en-US" dirty="0" err="1" smtClean="0">
                <a:solidFill>
                  <a:schemeClr val="bg1"/>
                </a:solidFill>
                <a:latin typeface="Montserrat" panose="020B0604020202020204" charset="0"/>
              </a:rPr>
              <a:t>min_samples_split</a:t>
            </a:r>
            <a:r>
              <a:rPr lang="en-US" dirty="0" smtClean="0">
                <a:solidFill>
                  <a:schemeClr val="bg1"/>
                </a:solidFill>
                <a:latin typeface="Montserrat" panose="020B0604020202020204" charset="0"/>
              </a:rPr>
              <a:t>= 10</a:t>
            </a:r>
          </a:p>
          <a:p>
            <a:r>
              <a:rPr lang="en-US" dirty="0" err="1" smtClean="0">
                <a:solidFill>
                  <a:schemeClr val="bg1"/>
                </a:solidFill>
                <a:latin typeface="Montserrat" panose="020B0604020202020204" charset="0"/>
              </a:rPr>
              <a:t>max_leaf_nodes</a:t>
            </a:r>
            <a:r>
              <a:rPr lang="en-US" dirty="0" smtClean="0">
                <a:solidFill>
                  <a:schemeClr val="bg1"/>
                </a:solidFill>
                <a:latin typeface="Montserrat" panose="020B0604020202020204" charset="0"/>
              </a:rPr>
              <a:t> = None</a:t>
            </a:r>
          </a:p>
          <a:p>
            <a:r>
              <a:rPr lang="en-US" dirty="0" err="1" smtClean="0">
                <a:solidFill>
                  <a:schemeClr val="bg1"/>
                </a:solidFill>
                <a:latin typeface="Montserrat" panose="020B0604020202020204" charset="0"/>
              </a:rPr>
              <a:t>Max_samples</a:t>
            </a:r>
            <a:r>
              <a:rPr lang="en-US" dirty="0" smtClean="0">
                <a:solidFill>
                  <a:schemeClr val="bg1"/>
                </a:solidFill>
                <a:latin typeface="Montserrat" panose="020B0604020202020204" charset="0"/>
              </a:rPr>
              <a:t> = None</a:t>
            </a:r>
          </a:p>
          <a:p>
            <a:r>
              <a:rPr lang="en-US" dirty="0" err="1" smtClean="0">
                <a:solidFill>
                  <a:schemeClr val="bg1"/>
                </a:solidFill>
                <a:latin typeface="Montserrat" panose="020B0604020202020204" charset="0"/>
              </a:rPr>
              <a:t>min_impurity_decrease</a:t>
            </a:r>
            <a:r>
              <a:rPr lang="en-US" dirty="0" smtClean="0">
                <a:solidFill>
                  <a:schemeClr val="bg1"/>
                </a:solidFill>
                <a:latin typeface="Montserrat" panose="020B0604020202020204" charset="0"/>
              </a:rPr>
              <a:t> = 0.0</a:t>
            </a:r>
          </a:p>
          <a:p>
            <a:r>
              <a:rPr lang="en-US" dirty="0" err="1" smtClean="0">
                <a:solidFill>
                  <a:schemeClr val="bg1"/>
                </a:solidFill>
                <a:latin typeface="Montserrat" panose="020B0604020202020204" charset="0"/>
              </a:rPr>
              <a:t>min_samples_leaf</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1</a:t>
            </a:r>
          </a:p>
          <a:p>
            <a:r>
              <a:rPr lang="en-US" dirty="0" err="1" smtClean="0">
                <a:solidFill>
                  <a:schemeClr val="bg1"/>
                </a:solidFill>
                <a:latin typeface="Montserrat" panose="020B0604020202020204" charset="0"/>
              </a:rPr>
              <a:t>min_samples_split</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2</a:t>
            </a:r>
          </a:p>
          <a:p>
            <a:r>
              <a:rPr lang="en-US" dirty="0" err="1" smtClean="0">
                <a:solidFill>
                  <a:schemeClr val="bg1"/>
                </a:solidFill>
                <a:latin typeface="Montserrat" panose="020B0604020202020204" charset="0"/>
              </a:rPr>
              <a:t>min_weight_fraction_leaf</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0.0</a:t>
            </a:r>
            <a:endParaRPr lang="en-US" dirty="0">
              <a:solidFill>
                <a:schemeClr val="bg1"/>
              </a:solidFill>
              <a:latin typeface="Montserrat" panose="020B0604020202020204" charset="0"/>
            </a:endParaRPr>
          </a:p>
          <a:p>
            <a:endParaRPr lang="en-US" dirty="0">
              <a:solidFill>
                <a:schemeClr val="bg1"/>
              </a:solidFill>
              <a:latin typeface="Montserrat"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808" y="1199015"/>
            <a:ext cx="3855892" cy="3148927"/>
          </a:xfrm>
          <a:prstGeom prst="rect">
            <a:avLst/>
          </a:prstGeom>
        </p:spPr>
      </p:pic>
    </p:spTree>
    <p:extLst>
      <p:ext uri="{BB962C8B-B14F-4D97-AF65-F5344CB8AC3E}">
        <p14:creationId xmlns:p14="http://schemas.microsoft.com/office/powerpoint/2010/main" val="634802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52483" y="-12028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69557" y="404197"/>
            <a:ext cx="3167855" cy="477054"/>
          </a:xfrm>
          <a:prstGeom prst="rect">
            <a:avLst/>
          </a:prstGeom>
          <a:noFill/>
        </p:spPr>
        <p:txBody>
          <a:bodyPr wrap="none" rtlCol="0">
            <a:spAutoFit/>
          </a:bodyPr>
          <a:lstStyle/>
          <a:p>
            <a:r>
              <a:rPr lang="en-US" sz="2500" b="1" dirty="0">
                <a:solidFill>
                  <a:schemeClr val="tx1"/>
                </a:solidFill>
                <a:latin typeface="Montserrat" panose="020B0604020202020204" charset="0"/>
              </a:rPr>
              <a:t>Model </a:t>
            </a:r>
            <a:r>
              <a:rPr lang="en-US" sz="2500" b="1" dirty="0" smtClean="0">
                <a:solidFill>
                  <a:schemeClr val="tx1"/>
                </a:solidFill>
                <a:latin typeface="Montserrat" panose="020B0604020202020204" charset="0"/>
              </a:rPr>
              <a:t>Evaluation </a:t>
            </a:r>
            <a:endParaRPr lang="en-US" sz="2500" b="1" dirty="0">
              <a:solidFill>
                <a:schemeClr val="tx1"/>
              </a:solidFill>
              <a:latin typeface="Montserrat" panose="020B0604020202020204" charset="0"/>
            </a:endParaRPr>
          </a:p>
        </p:txBody>
      </p:sp>
      <p:sp>
        <p:nvSpPr>
          <p:cNvPr id="4" name="TextBox 3"/>
          <p:cNvSpPr txBox="1"/>
          <p:nvPr/>
        </p:nvSpPr>
        <p:spPr>
          <a:xfrm>
            <a:off x="252483" y="1555845"/>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sp>
        <p:nvSpPr>
          <p:cNvPr id="5" name="Rectangle 4"/>
          <p:cNvSpPr/>
          <p:nvPr/>
        </p:nvSpPr>
        <p:spPr>
          <a:xfrm>
            <a:off x="81127" y="2181458"/>
            <a:ext cx="4266815" cy="242687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252483" y="2239131"/>
            <a:ext cx="3821102" cy="2315148"/>
          </a:xfrm>
          <a:prstGeom prst="rect">
            <a:avLst/>
          </a:prstGeom>
        </p:spPr>
      </p:pic>
      <p:sp>
        <p:nvSpPr>
          <p:cNvPr id="7" name="TextBox 6"/>
          <p:cNvSpPr txBox="1"/>
          <p:nvPr/>
        </p:nvSpPr>
        <p:spPr>
          <a:xfrm>
            <a:off x="3191318" y="940386"/>
            <a:ext cx="2042547" cy="369332"/>
          </a:xfrm>
          <a:prstGeom prst="rect">
            <a:avLst/>
          </a:prstGeom>
          <a:noFill/>
        </p:spPr>
        <p:txBody>
          <a:bodyPr wrap="none" rtlCol="0">
            <a:spAutoFit/>
          </a:bodyPr>
          <a:lstStyle/>
          <a:p>
            <a:r>
              <a:rPr lang="en-US" sz="1800" b="1" dirty="0" smtClean="0">
                <a:solidFill>
                  <a:schemeClr val="bg1"/>
                </a:solidFill>
                <a:latin typeface="Montserrat" panose="020B0604020202020204" charset="0"/>
              </a:rPr>
              <a:t>Random Forest</a:t>
            </a:r>
            <a:endParaRPr lang="en-US" sz="1800" b="1" dirty="0">
              <a:solidFill>
                <a:schemeClr val="bg1"/>
              </a:solidFill>
              <a:latin typeface="Montserrat" panose="020B0604020202020204" charset="0"/>
            </a:endParaRPr>
          </a:p>
        </p:txBody>
      </p:sp>
      <p:sp>
        <p:nvSpPr>
          <p:cNvPr id="8" name="Down Arrow 7"/>
          <p:cNvSpPr/>
          <p:nvPr/>
        </p:nvSpPr>
        <p:spPr>
          <a:xfrm>
            <a:off x="4024101" y="1309718"/>
            <a:ext cx="484632" cy="57527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stretch>
            <a:fillRect/>
          </a:stretch>
        </p:blipFill>
        <p:spPr>
          <a:xfrm>
            <a:off x="4444361" y="2105402"/>
            <a:ext cx="4585339" cy="2714083"/>
          </a:xfrm>
          <a:prstGeom prst="rect">
            <a:avLst/>
          </a:prstGeom>
        </p:spPr>
      </p:pic>
      <p:sp>
        <p:nvSpPr>
          <p:cNvPr id="12" name="Rectangle 11"/>
          <p:cNvSpPr/>
          <p:nvPr/>
        </p:nvSpPr>
        <p:spPr>
          <a:xfrm>
            <a:off x="4444361" y="2102381"/>
            <a:ext cx="4657250" cy="2717103"/>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9309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52483" y="-12028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p:cNvSpPr txBox="1"/>
          <p:nvPr/>
        </p:nvSpPr>
        <p:spPr>
          <a:xfrm>
            <a:off x="169557" y="1452899"/>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3999" cy="5143500"/>
          </a:xfrm>
          <a:prstGeom prst="rect">
            <a:avLst/>
          </a:prstGeom>
        </p:spPr>
      </p:pic>
    </p:spTree>
    <p:extLst>
      <p:ext uri="{BB962C8B-B14F-4D97-AF65-F5344CB8AC3E}">
        <p14:creationId xmlns:p14="http://schemas.microsoft.com/office/powerpoint/2010/main" val="1182723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52483" y="-12028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99835" y="177438"/>
            <a:ext cx="2125903" cy="477054"/>
          </a:xfrm>
          <a:prstGeom prst="rect">
            <a:avLst/>
          </a:prstGeom>
          <a:noFill/>
        </p:spPr>
        <p:txBody>
          <a:bodyPr wrap="none" rtlCol="0">
            <a:spAutoFit/>
          </a:bodyPr>
          <a:lstStyle/>
          <a:p>
            <a:r>
              <a:rPr lang="en-US" sz="2500" b="1" dirty="0" smtClean="0">
                <a:solidFill>
                  <a:schemeClr val="tx1"/>
                </a:solidFill>
                <a:latin typeface="Montserrat" panose="020B0604020202020204" charset="0"/>
              </a:rPr>
              <a:t>Conclusion</a:t>
            </a:r>
            <a:r>
              <a:rPr lang="en-US" sz="2000" b="1" dirty="0" smtClean="0">
                <a:solidFill>
                  <a:schemeClr val="tx1"/>
                </a:solidFill>
                <a:latin typeface="Montserrat" panose="020B0604020202020204" charset="0"/>
              </a:rPr>
              <a:t> </a:t>
            </a:r>
            <a:endParaRPr lang="en-US" sz="2000" b="1" dirty="0">
              <a:solidFill>
                <a:schemeClr val="tx1"/>
              </a:solidFill>
              <a:latin typeface="Montserrat" panose="020B0604020202020204" charset="0"/>
            </a:endParaRPr>
          </a:p>
        </p:txBody>
      </p:sp>
      <p:sp>
        <p:nvSpPr>
          <p:cNvPr id="4" name="TextBox 3"/>
          <p:cNvSpPr txBox="1"/>
          <p:nvPr/>
        </p:nvSpPr>
        <p:spPr>
          <a:xfrm>
            <a:off x="252483" y="1555845"/>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sp>
        <p:nvSpPr>
          <p:cNvPr id="3" name="TextBox 2"/>
          <p:cNvSpPr txBox="1"/>
          <p:nvPr/>
        </p:nvSpPr>
        <p:spPr>
          <a:xfrm>
            <a:off x="69091" y="361465"/>
            <a:ext cx="9144000" cy="4616648"/>
          </a:xfrm>
          <a:prstGeom prst="rect">
            <a:avLst/>
          </a:prstGeom>
          <a:noFill/>
        </p:spPr>
        <p:txBody>
          <a:bodyPr wrap="square" rtlCol="0">
            <a:spAutoFit/>
          </a:bodyPr>
          <a:lstStyle/>
          <a:p>
            <a:endParaRPr lang="en-US" b="1" dirty="0" smtClean="0">
              <a:solidFill>
                <a:schemeClr val="bg1"/>
              </a:solidFill>
              <a:latin typeface="Montserrat" panose="020B0604020202020204" charset="0"/>
            </a:endParaRPr>
          </a:p>
          <a:p>
            <a:r>
              <a:rPr lang="en-US" b="1" dirty="0" smtClean="0">
                <a:solidFill>
                  <a:schemeClr val="bg1"/>
                </a:solidFill>
                <a:latin typeface="Montserrat" panose="020B0604020202020204" charset="0"/>
              </a:rPr>
              <a:t>•  </a:t>
            </a:r>
            <a:r>
              <a:rPr lang="en-US" dirty="0">
                <a:solidFill>
                  <a:schemeClr val="bg1"/>
                </a:solidFill>
                <a:latin typeface="Montserrat" panose="020B0604020202020204" charset="0"/>
              </a:rPr>
              <a:t>O</a:t>
            </a:r>
            <a:r>
              <a:rPr lang="en-US" dirty="0" smtClean="0">
                <a:solidFill>
                  <a:schemeClr val="bg1"/>
                </a:solidFill>
                <a:latin typeface="Montserrat" panose="020B0604020202020204" charset="0"/>
              </a:rPr>
              <a:t>n an hourly </a:t>
            </a:r>
            <a:r>
              <a:rPr lang="en-US" dirty="0">
                <a:solidFill>
                  <a:schemeClr val="bg1"/>
                </a:solidFill>
                <a:latin typeface="Montserrat" panose="020B0604020202020204" charset="0"/>
              </a:rPr>
              <a:t>basis, the bike counts peak in the afternoon (from 15.00 to 20.00). There are two peak </a:t>
            </a:r>
            <a:endParaRPr lang="en-US" dirty="0" smtClean="0">
              <a:solidFill>
                <a:schemeClr val="bg1"/>
              </a:solidFill>
              <a:latin typeface="Montserrat" panose="020B0604020202020204" charset="0"/>
            </a:endParaRP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a:t>
            </a:r>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occurrences</a:t>
            </a:r>
            <a:r>
              <a:rPr lang="en-US" dirty="0">
                <a:solidFill>
                  <a:schemeClr val="bg1"/>
                </a:solidFill>
                <a:latin typeface="Montserrat" panose="020B0604020202020204" charset="0"/>
              </a:rPr>
              <a:t>, at 8.00 and </a:t>
            </a:r>
            <a:r>
              <a:rPr lang="en-US" dirty="0" smtClean="0">
                <a:solidFill>
                  <a:schemeClr val="bg1"/>
                </a:solidFill>
                <a:latin typeface="Montserrat" panose="020B0604020202020204" charset="0"/>
              </a:rPr>
              <a:t> </a:t>
            </a:r>
            <a:r>
              <a:rPr lang="en-US" dirty="0">
                <a:solidFill>
                  <a:schemeClr val="bg1"/>
                </a:solidFill>
                <a:latin typeface="Montserrat" panose="020B0604020202020204" charset="0"/>
              </a:rPr>
              <a:t>18.00, which </a:t>
            </a:r>
            <a:r>
              <a:rPr lang="en-US" dirty="0" smtClean="0">
                <a:solidFill>
                  <a:schemeClr val="bg1"/>
                </a:solidFill>
                <a:latin typeface="Montserrat" panose="020B0604020202020204" charset="0"/>
              </a:rPr>
              <a:t>are </a:t>
            </a:r>
            <a:r>
              <a:rPr lang="en-US" dirty="0">
                <a:solidFill>
                  <a:schemeClr val="bg1"/>
                </a:solidFill>
                <a:latin typeface="Montserrat" panose="020B0604020202020204" charset="0"/>
              </a:rPr>
              <a:t>most likely to be caused by workers going to </a:t>
            </a:r>
            <a:r>
              <a:rPr lang="en-US" dirty="0" smtClean="0">
                <a:solidFill>
                  <a:schemeClr val="bg1"/>
                </a:solidFill>
                <a:latin typeface="Montserrat" panose="020B0604020202020204" charset="0"/>
              </a:rPr>
              <a:t>the office </a:t>
            </a:r>
            <a:r>
              <a:rPr lang="en-US" dirty="0">
                <a:solidFill>
                  <a:schemeClr val="bg1"/>
                </a:solidFill>
                <a:latin typeface="Montserrat" panose="020B0604020202020204" charset="0"/>
              </a:rPr>
              <a:t>in </a:t>
            </a:r>
            <a:endParaRPr lang="en-US" dirty="0" smtClean="0">
              <a:solidFill>
                <a:schemeClr val="bg1"/>
              </a:solidFill>
              <a:latin typeface="Montserrat" panose="020B0604020202020204" charset="0"/>
            </a:endParaRP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the morning </a:t>
            </a:r>
            <a:r>
              <a:rPr lang="en-US" dirty="0">
                <a:solidFill>
                  <a:schemeClr val="bg1"/>
                </a:solidFill>
                <a:latin typeface="Montserrat" panose="020B0604020202020204" charset="0"/>
              </a:rPr>
              <a:t>and going back home in the evening</a:t>
            </a:r>
          </a:p>
          <a:p>
            <a:endParaRPr lang="en-US" b="1" dirty="0" smtClean="0">
              <a:solidFill>
                <a:schemeClr val="bg1"/>
              </a:solidFill>
              <a:latin typeface="Montserrat" panose="020B0604020202020204" charset="0"/>
            </a:endParaRPr>
          </a:p>
          <a:p>
            <a:r>
              <a:rPr lang="en-US" b="1" dirty="0" smtClean="0">
                <a:solidFill>
                  <a:schemeClr val="bg1"/>
                </a:solidFill>
                <a:latin typeface="Montserrat" panose="020B0604020202020204" charset="0"/>
              </a:rPr>
              <a:t>• </a:t>
            </a:r>
            <a:r>
              <a:rPr lang="en-US" dirty="0"/>
              <a:t> </a:t>
            </a:r>
            <a:r>
              <a:rPr lang="en-US" dirty="0">
                <a:solidFill>
                  <a:schemeClr val="bg1"/>
                </a:solidFill>
                <a:latin typeface="Montserrat" panose="020B0604020202020204" charset="0"/>
              </a:rPr>
              <a:t>The demand </a:t>
            </a:r>
            <a:r>
              <a:rPr lang="en-US" dirty="0" smtClean="0">
                <a:solidFill>
                  <a:schemeClr val="bg1"/>
                </a:solidFill>
                <a:latin typeface="Montserrat" panose="020B0604020202020204" charset="0"/>
              </a:rPr>
              <a:t>for </a:t>
            </a:r>
            <a:r>
              <a:rPr lang="en-US" dirty="0">
                <a:solidFill>
                  <a:schemeClr val="bg1"/>
                </a:solidFill>
                <a:latin typeface="Montserrat" panose="020B0604020202020204" charset="0"/>
              </a:rPr>
              <a:t>bikes will be lower on a rainy day </a:t>
            </a:r>
            <a:r>
              <a:rPr lang="en-US" dirty="0" smtClean="0">
                <a:solidFill>
                  <a:schemeClr val="bg1"/>
                </a:solidFill>
                <a:latin typeface="Montserrat" panose="020B0604020202020204" charset="0"/>
              </a:rPr>
              <a:t>compared </a:t>
            </a:r>
            <a:r>
              <a:rPr lang="en-US" dirty="0">
                <a:solidFill>
                  <a:schemeClr val="bg1"/>
                </a:solidFill>
                <a:latin typeface="Montserrat" panose="020B0604020202020204" charset="0"/>
              </a:rPr>
              <a:t>to a sunny day. Similarly, higher </a:t>
            </a:r>
            <a:endParaRPr lang="en-US" dirty="0" smtClean="0">
              <a:solidFill>
                <a:schemeClr val="bg1"/>
              </a:solidFill>
              <a:latin typeface="Montserrat" panose="020B0604020202020204" charset="0"/>
            </a:endParaRP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Snowfall </a:t>
            </a:r>
            <a:r>
              <a:rPr lang="en-US" dirty="0">
                <a:solidFill>
                  <a:schemeClr val="bg1"/>
                </a:solidFill>
                <a:latin typeface="Montserrat" panose="020B0604020202020204" charset="0"/>
              </a:rPr>
              <a:t>will cause </a:t>
            </a:r>
            <a:r>
              <a:rPr lang="en-US" dirty="0" smtClean="0">
                <a:solidFill>
                  <a:schemeClr val="bg1"/>
                </a:solidFill>
                <a:latin typeface="Montserrat" panose="020B0604020202020204" charset="0"/>
              </a:rPr>
              <a:t>lower demand </a:t>
            </a:r>
            <a:r>
              <a:rPr lang="en-US" dirty="0">
                <a:solidFill>
                  <a:schemeClr val="bg1"/>
                </a:solidFill>
                <a:latin typeface="Montserrat" panose="020B0604020202020204" charset="0"/>
              </a:rPr>
              <a:t>and vice versa</a:t>
            </a:r>
            <a:r>
              <a:rPr lang="en-US" dirty="0" smtClean="0">
                <a:solidFill>
                  <a:schemeClr val="bg1"/>
                </a:solidFill>
                <a:latin typeface="Montserrat" panose="020B0604020202020204" charset="0"/>
              </a:rPr>
              <a:t>.</a:t>
            </a:r>
            <a:r>
              <a:rPr lang="en-US" dirty="0"/>
              <a:t>  </a:t>
            </a:r>
            <a:r>
              <a:rPr lang="en-US" dirty="0">
                <a:solidFill>
                  <a:schemeClr val="bg1"/>
                </a:solidFill>
                <a:latin typeface="Montserrat" panose="020B0604020202020204" charset="0"/>
              </a:rPr>
              <a:t>The bike counts peak in the afternoon  </a:t>
            </a:r>
            <a:r>
              <a:rPr lang="en-US" dirty="0" smtClean="0">
                <a:solidFill>
                  <a:schemeClr val="bg1"/>
                </a:solidFill>
                <a:latin typeface="Montserrat" panose="020B0604020202020204" charset="0"/>
              </a:rPr>
              <a:t> </a:t>
            </a: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when the temperature </a:t>
            </a:r>
            <a:r>
              <a:rPr lang="en-US" dirty="0">
                <a:solidFill>
                  <a:schemeClr val="bg1"/>
                </a:solidFill>
                <a:latin typeface="Montserrat" panose="020B0604020202020204" charset="0"/>
              </a:rPr>
              <a:t>is </a:t>
            </a:r>
            <a:r>
              <a:rPr lang="en-US" dirty="0" smtClean="0">
                <a:solidFill>
                  <a:schemeClr val="bg1"/>
                </a:solidFill>
                <a:latin typeface="Montserrat" panose="020B0604020202020204" charset="0"/>
              </a:rPr>
              <a:t>at it’s </a:t>
            </a:r>
            <a:r>
              <a:rPr lang="en-US" dirty="0">
                <a:solidFill>
                  <a:schemeClr val="bg1"/>
                </a:solidFill>
                <a:latin typeface="Montserrat" panose="020B0604020202020204" charset="0"/>
              </a:rPr>
              <a:t>highest, with the most visibility, </a:t>
            </a:r>
            <a:r>
              <a:rPr lang="en-US" dirty="0" smtClean="0">
                <a:solidFill>
                  <a:schemeClr val="bg1"/>
                </a:solidFill>
                <a:latin typeface="Montserrat" panose="020B0604020202020204" charset="0"/>
              </a:rPr>
              <a:t>wind speed</a:t>
            </a:r>
            <a:r>
              <a:rPr lang="en-US" dirty="0">
                <a:solidFill>
                  <a:schemeClr val="bg1"/>
                </a:solidFill>
                <a:latin typeface="Montserrat" panose="020B0604020202020204" charset="0"/>
              </a:rPr>
              <a:t>, and least </a:t>
            </a:r>
            <a:r>
              <a:rPr lang="en-US" dirty="0" smtClean="0">
                <a:solidFill>
                  <a:schemeClr val="bg1"/>
                </a:solidFill>
                <a:latin typeface="Montserrat" panose="020B0604020202020204" charset="0"/>
              </a:rPr>
              <a:t>humidity</a:t>
            </a:r>
          </a:p>
          <a:p>
            <a:endParaRPr lang="en-US" b="1" dirty="0">
              <a:solidFill>
                <a:schemeClr val="bg1"/>
              </a:solidFill>
              <a:latin typeface="Montserrat" panose="020B0604020202020204" charset="0"/>
            </a:endParaRPr>
          </a:p>
          <a:p>
            <a:r>
              <a:rPr lang="en-US" b="1" dirty="0" smtClean="0">
                <a:solidFill>
                  <a:schemeClr val="bg1"/>
                </a:solidFill>
                <a:latin typeface="Montserrat" panose="020B0604020202020204" charset="0"/>
              </a:rPr>
              <a:t>•  </a:t>
            </a:r>
            <a:r>
              <a:rPr lang="en-US" dirty="0">
                <a:solidFill>
                  <a:schemeClr val="bg1"/>
                </a:solidFill>
                <a:latin typeface="Montserrat" panose="020B0604020202020204" charset="0"/>
              </a:rPr>
              <a:t>Based on the </a:t>
            </a:r>
            <a:r>
              <a:rPr lang="en-US" dirty="0" smtClean="0">
                <a:solidFill>
                  <a:schemeClr val="bg1"/>
                </a:solidFill>
                <a:latin typeface="Montserrat" panose="020B0604020202020204" charset="0"/>
              </a:rPr>
              <a:t>analysis, </a:t>
            </a:r>
            <a:r>
              <a:rPr lang="en-US" dirty="0">
                <a:solidFill>
                  <a:schemeClr val="bg1"/>
                </a:solidFill>
                <a:latin typeface="Montserrat" panose="020B0604020202020204" charset="0"/>
              </a:rPr>
              <a:t>we built </a:t>
            </a:r>
            <a:r>
              <a:rPr lang="en-US" dirty="0" smtClean="0">
                <a:solidFill>
                  <a:schemeClr val="bg1"/>
                </a:solidFill>
                <a:latin typeface="Montserrat" panose="020B0604020202020204" charset="0"/>
              </a:rPr>
              <a:t>five models </a:t>
            </a:r>
            <a:r>
              <a:rPr lang="en-US" dirty="0">
                <a:solidFill>
                  <a:schemeClr val="bg1"/>
                </a:solidFill>
                <a:latin typeface="Montserrat" panose="020B0604020202020204" charset="0"/>
              </a:rPr>
              <a:t>to predict the count of Rented </a:t>
            </a:r>
            <a:r>
              <a:rPr lang="en-US" dirty="0" smtClean="0">
                <a:solidFill>
                  <a:schemeClr val="bg1"/>
                </a:solidFill>
                <a:latin typeface="Montserrat" panose="020B0604020202020204" charset="0"/>
              </a:rPr>
              <a:t>bikes</a:t>
            </a:r>
            <a:r>
              <a:rPr lang="en-US" dirty="0" smtClean="0">
                <a:solidFill>
                  <a:schemeClr val="bg1"/>
                </a:solidFill>
                <a:latin typeface="Montserrat" panose="020B0604020202020204" charset="0"/>
              </a:rPr>
              <a:t>. </a:t>
            </a:r>
            <a:r>
              <a:rPr lang="en-US" dirty="0" smtClean="0">
                <a:solidFill>
                  <a:schemeClr val="bg1"/>
                </a:solidFill>
                <a:latin typeface="Montserrat" panose="020B0604020202020204" charset="0"/>
              </a:rPr>
              <a:t>All </a:t>
            </a:r>
            <a:r>
              <a:rPr lang="en-US" dirty="0">
                <a:solidFill>
                  <a:schemeClr val="bg1"/>
                </a:solidFill>
                <a:latin typeface="Montserrat" panose="020B0604020202020204" charset="0"/>
              </a:rPr>
              <a:t>the models </a:t>
            </a:r>
            <a:r>
              <a:rPr lang="en-US" dirty="0" smtClean="0">
                <a:solidFill>
                  <a:schemeClr val="bg1"/>
                </a:solidFill>
                <a:latin typeface="Montserrat" panose="020B0604020202020204" charset="0"/>
              </a:rPr>
              <a:t> </a:t>
            </a: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a:t>
            </a:r>
            <a:r>
              <a:rPr lang="en-US" dirty="0" smtClean="0">
                <a:solidFill>
                  <a:schemeClr val="bg1"/>
                </a:solidFill>
                <a:latin typeface="Montserrat" panose="020B0604020202020204" charset="0"/>
              </a:rPr>
              <a:t>performed </a:t>
            </a:r>
            <a:r>
              <a:rPr lang="en-US" dirty="0" smtClean="0">
                <a:solidFill>
                  <a:schemeClr val="bg1"/>
                </a:solidFill>
                <a:latin typeface="Montserrat" panose="020B0604020202020204" charset="0"/>
              </a:rPr>
              <a:t>decently, </a:t>
            </a:r>
            <a:r>
              <a:rPr lang="en-US" dirty="0">
                <a:solidFill>
                  <a:schemeClr val="bg1"/>
                </a:solidFill>
                <a:latin typeface="Montserrat" panose="020B0604020202020204" charset="0"/>
              </a:rPr>
              <a:t>but </a:t>
            </a:r>
            <a:r>
              <a:rPr lang="en-US" dirty="0" smtClean="0">
                <a:solidFill>
                  <a:schemeClr val="bg1"/>
                </a:solidFill>
                <a:latin typeface="Montserrat" panose="020B0604020202020204" charset="0"/>
              </a:rPr>
              <a:t>the tree </a:t>
            </a:r>
            <a:r>
              <a:rPr lang="en-US" dirty="0">
                <a:solidFill>
                  <a:schemeClr val="bg1"/>
                </a:solidFill>
                <a:latin typeface="Montserrat" panose="020B0604020202020204" charset="0"/>
              </a:rPr>
              <a:t>and ensemble models outperformed all the linear </a:t>
            </a:r>
            <a:r>
              <a:rPr lang="en-US" dirty="0" smtClean="0">
                <a:solidFill>
                  <a:schemeClr val="bg1"/>
                </a:solidFill>
                <a:latin typeface="Montserrat" panose="020B0604020202020204" charset="0"/>
              </a:rPr>
              <a:t> </a:t>
            </a: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models </a:t>
            </a:r>
            <a:r>
              <a:rPr lang="en-US" dirty="0">
                <a:solidFill>
                  <a:schemeClr val="bg1"/>
                </a:solidFill>
                <a:latin typeface="Montserrat" panose="020B0604020202020204" charset="0"/>
              </a:rPr>
              <a:t>(</a:t>
            </a:r>
            <a:r>
              <a:rPr lang="en-US" dirty="0" smtClean="0">
                <a:solidFill>
                  <a:schemeClr val="bg1"/>
                </a:solidFill>
                <a:latin typeface="Montserrat" panose="020B0604020202020204" charset="0"/>
              </a:rPr>
              <a:t>Linear Regression, Lasso, </a:t>
            </a:r>
            <a:r>
              <a:rPr lang="en-US" dirty="0">
                <a:solidFill>
                  <a:schemeClr val="bg1"/>
                </a:solidFill>
                <a:latin typeface="Montserrat" panose="020B0604020202020204" charset="0"/>
              </a:rPr>
              <a:t>Ridge</a:t>
            </a:r>
            <a:r>
              <a:rPr lang="en-US" dirty="0" smtClean="0">
                <a:solidFill>
                  <a:schemeClr val="bg1"/>
                </a:solidFill>
                <a:latin typeface="Montserrat" panose="020B0604020202020204" charset="0"/>
              </a:rPr>
              <a:t>)</a:t>
            </a:r>
          </a:p>
          <a:p>
            <a:endParaRPr lang="en-US" dirty="0" smtClean="0">
              <a:solidFill>
                <a:schemeClr val="bg1"/>
              </a:solidFill>
              <a:latin typeface="Montserrat" panose="020B0604020202020204" charset="0"/>
            </a:endParaRPr>
          </a:p>
          <a:p>
            <a:r>
              <a:rPr lang="en-US" b="1" dirty="0" smtClean="0">
                <a:solidFill>
                  <a:schemeClr val="bg1"/>
                </a:solidFill>
                <a:latin typeface="Montserrat" panose="020B0604020202020204" charset="0"/>
              </a:rPr>
              <a:t>•  </a:t>
            </a:r>
            <a:r>
              <a:rPr lang="en-US" dirty="0" smtClean="0">
                <a:solidFill>
                  <a:schemeClr val="bg1"/>
                </a:solidFill>
                <a:latin typeface="Montserrat" panose="020B0604020202020204" charset="0"/>
              </a:rPr>
              <a:t>Previously, the Decision Tree is overfitting the data. But after </a:t>
            </a:r>
            <a:r>
              <a:rPr lang="en-US" dirty="0" err="1" smtClean="0">
                <a:solidFill>
                  <a:schemeClr val="bg1"/>
                </a:solidFill>
                <a:latin typeface="Montserrat" panose="020B0604020202020204" charset="0"/>
              </a:rPr>
              <a:t>hyperparameter</a:t>
            </a:r>
            <a:r>
              <a:rPr lang="en-US" dirty="0" smtClean="0">
                <a:solidFill>
                  <a:schemeClr val="bg1"/>
                </a:solidFill>
                <a:latin typeface="Montserrat" panose="020B0604020202020204" charset="0"/>
              </a:rPr>
              <a:t> tuning, we avoided </a:t>
            </a: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the problem of overfitting </a:t>
            </a:r>
            <a:endParaRPr lang="en-US" dirty="0">
              <a:solidFill>
                <a:schemeClr val="bg1"/>
              </a:solidFill>
              <a:latin typeface="Montserrat" panose="020B0604020202020204" charset="0"/>
            </a:endParaRPr>
          </a:p>
          <a:p>
            <a:endParaRPr lang="en-US" b="1" dirty="0">
              <a:solidFill>
                <a:schemeClr val="bg1"/>
              </a:solidFill>
              <a:latin typeface="Montserrat" panose="020B0604020202020204" charset="0"/>
            </a:endParaRPr>
          </a:p>
          <a:p>
            <a:r>
              <a:rPr lang="en-US" b="1" dirty="0" smtClean="0">
                <a:solidFill>
                  <a:schemeClr val="bg1"/>
                </a:solidFill>
                <a:latin typeface="Montserrat" panose="020B0604020202020204" charset="0"/>
              </a:rPr>
              <a:t>•  </a:t>
            </a:r>
            <a:r>
              <a:rPr lang="en-US" dirty="0" smtClean="0">
                <a:solidFill>
                  <a:schemeClr val="bg1"/>
                </a:solidFill>
                <a:latin typeface="Montserrat" panose="020B0604020202020204" charset="0"/>
              </a:rPr>
              <a:t>The Hour, Temperature, and Humidity are  the most relevant features for predicting  the count of  </a:t>
            </a: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Rental bikes. </a:t>
            </a:r>
            <a:endParaRPr lang="en-US" b="1" dirty="0" smtClean="0">
              <a:solidFill>
                <a:schemeClr val="bg1"/>
              </a:solidFill>
              <a:latin typeface="Montserrat" panose="020B0604020202020204" charset="0"/>
            </a:endParaRPr>
          </a:p>
          <a:p>
            <a:endParaRPr lang="en-US" dirty="0">
              <a:solidFill>
                <a:schemeClr val="bg1"/>
              </a:solidFill>
              <a:latin typeface="Montserrat" panose="020B0604020202020204" charset="0"/>
            </a:endParaRPr>
          </a:p>
          <a:p>
            <a:r>
              <a:rPr lang="en-US" b="1" dirty="0" smtClean="0">
                <a:solidFill>
                  <a:schemeClr val="bg1"/>
                </a:solidFill>
                <a:latin typeface="Montserrat" panose="020B0604020202020204" charset="0"/>
              </a:rPr>
              <a:t>•  </a:t>
            </a:r>
            <a:r>
              <a:rPr lang="en-US" dirty="0" smtClean="0">
                <a:solidFill>
                  <a:schemeClr val="bg1"/>
                </a:solidFill>
                <a:latin typeface="Montserrat" panose="020B0604020202020204" charset="0"/>
              </a:rPr>
              <a:t>Only Decision Tree and Random Forest models are used. </a:t>
            </a:r>
            <a:r>
              <a:rPr lang="en-US" dirty="0">
                <a:solidFill>
                  <a:schemeClr val="bg1"/>
                </a:solidFill>
                <a:latin typeface="Montserrat" panose="020B0604020202020204" charset="0"/>
              </a:rPr>
              <a:t>B</a:t>
            </a:r>
            <a:r>
              <a:rPr lang="en-US" dirty="0" smtClean="0">
                <a:solidFill>
                  <a:schemeClr val="bg1"/>
                </a:solidFill>
                <a:latin typeface="Montserrat" panose="020B0604020202020204" charset="0"/>
              </a:rPr>
              <a:t>ut there are many good ones out </a:t>
            </a: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there even neural network models can be improved further by tuning on </a:t>
            </a:r>
            <a:r>
              <a:rPr lang="en-US" dirty="0" err="1" smtClean="0">
                <a:solidFill>
                  <a:schemeClr val="bg1"/>
                </a:solidFill>
                <a:latin typeface="Montserrat" panose="020B0604020202020204" charset="0"/>
              </a:rPr>
              <a:t>hyperparameters</a:t>
            </a:r>
            <a:r>
              <a:rPr lang="en-US" dirty="0" smtClean="0">
                <a:solidFill>
                  <a:schemeClr val="bg1"/>
                </a:solidFill>
                <a:latin typeface="Montserrat" panose="020B0604020202020204" charset="0"/>
              </a:rPr>
              <a:t>.</a:t>
            </a:r>
          </a:p>
        </p:txBody>
      </p:sp>
    </p:spTree>
    <p:extLst>
      <p:ext uri="{BB962C8B-B14F-4D97-AF65-F5344CB8AC3E}">
        <p14:creationId xmlns:p14="http://schemas.microsoft.com/office/powerpoint/2010/main" val="36618752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52483" y="-12028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3361806" y="2329887"/>
            <a:ext cx="1972015" cy="477054"/>
          </a:xfrm>
          <a:prstGeom prst="rect">
            <a:avLst/>
          </a:prstGeom>
          <a:noFill/>
        </p:spPr>
        <p:txBody>
          <a:bodyPr wrap="none" rtlCol="0">
            <a:spAutoFit/>
          </a:bodyPr>
          <a:lstStyle/>
          <a:p>
            <a:r>
              <a:rPr lang="en-US" sz="2500" b="1" dirty="0" smtClean="0">
                <a:solidFill>
                  <a:schemeClr val="tx1"/>
                </a:solidFill>
                <a:latin typeface="Montserrat" panose="020B0604020202020204" charset="0"/>
              </a:rPr>
              <a:t>Thank You</a:t>
            </a:r>
            <a:endParaRPr lang="en-US" sz="2000" b="1" dirty="0">
              <a:solidFill>
                <a:schemeClr val="tx1"/>
              </a:solidFill>
              <a:latin typeface="Montserrat" panose="020B0604020202020204" charset="0"/>
            </a:endParaRPr>
          </a:p>
        </p:txBody>
      </p:sp>
    </p:spTree>
    <p:extLst>
      <p:ext uri="{BB962C8B-B14F-4D97-AF65-F5344CB8AC3E}">
        <p14:creationId xmlns:p14="http://schemas.microsoft.com/office/powerpoint/2010/main" val="810590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252483" y="598211"/>
            <a:ext cx="3496470" cy="477054"/>
          </a:xfrm>
          <a:prstGeom prst="rect">
            <a:avLst/>
          </a:prstGeom>
          <a:noFill/>
        </p:spPr>
        <p:txBody>
          <a:bodyPr wrap="none" rtlCol="0">
            <a:spAutoFit/>
          </a:bodyPr>
          <a:lstStyle/>
          <a:p>
            <a:r>
              <a:rPr lang="en-US" sz="2500" b="1" dirty="0" smtClean="0">
                <a:solidFill>
                  <a:schemeClr val="tx1"/>
                </a:solidFill>
                <a:latin typeface="Montserrat" panose="020B0604020202020204" charset="0"/>
              </a:rPr>
              <a:t>Problem Statement</a:t>
            </a:r>
            <a:endParaRPr lang="en-US" sz="2500" b="1" dirty="0">
              <a:solidFill>
                <a:schemeClr val="tx1"/>
              </a:solidFill>
              <a:latin typeface="Montserrat" panose="020B0604020202020204" charset="0"/>
            </a:endParaRPr>
          </a:p>
        </p:txBody>
      </p:sp>
      <p:sp>
        <p:nvSpPr>
          <p:cNvPr id="4" name="TextBox 3"/>
          <p:cNvSpPr txBox="1"/>
          <p:nvPr/>
        </p:nvSpPr>
        <p:spPr>
          <a:xfrm>
            <a:off x="252483" y="1555845"/>
            <a:ext cx="8777217" cy="346248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r>
              <a:rPr lang="en-US" sz="1700" dirty="0">
                <a:solidFill>
                  <a:schemeClr val="bg1"/>
                </a:solidFill>
                <a:latin typeface="Montserrat" panose="020B0604020202020204" charset="0"/>
              </a:rPr>
              <a:t>Nowadays Rental bike sharing is becoming popular because of the increased comfortableness and availability. It is necessary to make rental bikes available and accessible to the public at the right time as it lessens the waiting time. So providing a stable supply of rental bikes to the public will be a very big challenge. The idea of this project is to create a predictive model that predicts the Rental Bike Count. To accomplish this, We organized the whole series into five parts as follows :</a:t>
            </a:r>
          </a:p>
        </p:txBody>
      </p:sp>
      <p:sp>
        <p:nvSpPr>
          <p:cNvPr id="5" name="Rectangle 4"/>
          <p:cNvSpPr/>
          <p:nvPr/>
        </p:nvSpPr>
        <p:spPr>
          <a:xfrm>
            <a:off x="175613" y="1182985"/>
            <a:ext cx="8854087" cy="3846215"/>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50" y="1314085"/>
            <a:ext cx="2933700" cy="15525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5707" y="1239387"/>
            <a:ext cx="2033750" cy="1701970"/>
          </a:xfrm>
          <a:prstGeom prst="rect">
            <a:avLst/>
          </a:prstGeom>
        </p:spPr>
      </p:pic>
    </p:spTree>
    <p:extLst>
      <p:ext uri="{BB962C8B-B14F-4D97-AF65-F5344CB8AC3E}">
        <p14:creationId xmlns:p14="http://schemas.microsoft.com/office/powerpoint/2010/main" val="3580467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252483" y="598211"/>
            <a:ext cx="2443298" cy="477054"/>
          </a:xfrm>
          <a:prstGeom prst="rect">
            <a:avLst/>
          </a:prstGeom>
          <a:noFill/>
        </p:spPr>
        <p:txBody>
          <a:bodyPr wrap="none" rtlCol="0">
            <a:spAutoFit/>
          </a:bodyPr>
          <a:lstStyle/>
          <a:p>
            <a:r>
              <a:rPr lang="en-US" sz="2500" b="1" dirty="0" smtClean="0">
                <a:solidFill>
                  <a:schemeClr val="tx1"/>
                </a:solidFill>
                <a:latin typeface="Montserrat" panose="020B0604020202020204" charset="0"/>
              </a:rPr>
              <a:t>Data Pipeline</a:t>
            </a:r>
            <a:endParaRPr lang="en-US" sz="2500" b="1" dirty="0">
              <a:solidFill>
                <a:schemeClr val="tx1"/>
              </a:solidFill>
              <a:latin typeface="Montserrat" panose="020B0604020202020204" charset="0"/>
            </a:endParaRPr>
          </a:p>
        </p:txBody>
      </p:sp>
      <p:sp>
        <p:nvSpPr>
          <p:cNvPr id="4" name="TextBox 3"/>
          <p:cNvSpPr txBox="1"/>
          <p:nvPr/>
        </p:nvSpPr>
        <p:spPr>
          <a:xfrm>
            <a:off x="252483" y="1555845"/>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sp>
        <p:nvSpPr>
          <p:cNvPr id="5" name="Rectangle 4"/>
          <p:cNvSpPr/>
          <p:nvPr/>
        </p:nvSpPr>
        <p:spPr>
          <a:xfrm>
            <a:off x="175613" y="1182985"/>
            <a:ext cx="8854087" cy="3706515"/>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52483" y="1271697"/>
            <a:ext cx="8891517" cy="3585597"/>
          </a:xfrm>
          <a:prstGeom prst="rect">
            <a:avLst/>
          </a:prstGeom>
          <a:noFill/>
        </p:spPr>
        <p:txBody>
          <a:bodyPr wrap="square" rtlCol="0">
            <a:spAutoFit/>
          </a:bodyPr>
          <a:lstStyle/>
          <a:p>
            <a:r>
              <a:rPr lang="en-US" sz="2000" b="1" dirty="0" smtClean="0">
                <a:solidFill>
                  <a:schemeClr val="accent5">
                    <a:lumMod val="50000"/>
                  </a:schemeClr>
                </a:solidFill>
                <a:latin typeface="Montserrat" panose="020B0604020202020204" charset="0"/>
              </a:rPr>
              <a:t>• </a:t>
            </a:r>
            <a:r>
              <a:rPr lang="en-US" sz="1700" b="1" u="sng" dirty="0" smtClean="0">
                <a:solidFill>
                  <a:schemeClr val="accent5">
                    <a:lumMod val="50000"/>
                  </a:schemeClr>
                </a:solidFill>
                <a:latin typeface="Montserrat" panose="020B0604020202020204" charset="0"/>
              </a:rPr>
              <a:t>Data processing-1</a:t>
            </a:r>
            <a:r>
              <a:rPr lang="en-US" sz="1700" b="1" dirty="0" smtClean="0">
                <a:solidFill>
                  <a:schemeClr val="accent5">
                    <a:lumMod val="50000"/>
                  </a:schemeClr>
                </a:solidFill>
                <a:latin typeface="Montserrat" panose="020B0604020202020204" charset="0"/>
              </a:rPr>
              <a:t>: </a:t>
            </a:r>
            <a:r>
              <a:rPr lang="en-US" sz="1700" dirty="0" smtClean="0">
                <a:solidFill>
                  <a:schemeClr val="accent5">
                    <a:lumMod val="50000"/>
                  </a:schemeClr>
                </a:solidFill>
                <a:latin typeface="Montserrat" panose="020B0604020202020204" charset="0"/>
              </a:rPr>
              <a:t>In this part we’ve checked and handled the null values   </a:t>
            </a:r>
          </a:p>
          <a:p>
            <a:r>
              <a:rPr lang="en-US" sz="1700" dirty="0">
                <a:solidFill>
                  <a:schemeClr val="accent5">
                    <a:lumMod val="50000"/>
                  </a:schemeClr>
                </a:solidFill>
                <a:latin typeface="Montserrat" panose="020B0604020202020204" charset="0"/>
              </a:rPr>
              <a:t> </a:t>
            </a:r>
            <a:r>
              <a:rPr lang="en-US" sz="1700" dirty="0" smtClean="0">
                <a:solidFill>
                  <a:schemeClr val="accent5">
                    <a:lumMod val="50000"/>
                  </a:schemeClr>
                </a:solidFill>
                <a:latin typeface="Montserrat" panose="020B0604020202020204" charset="0"/>
              </a:rPr>
              <a:t>  and also checked for duplicated records</a:t>
            </a:r>
          </a:p>
          <a:p>
            <a:r>
              <a:rPr lang="en-US" sz="1700" b="1" dirty="0" smtClean="0">
                <a:solidFill>
                  <a:schemeClr val="accent5">
                    <a:lumMod val="50000"/>
                  </a:schemeClr>
                </a:solidFill>
                <a:latin typeface="Montserrat" panose="020B0604020202020204" charset="0"/>
              </a:rPr>
              <a:t>• </a:t>
            </a:r>
            <a:r>
              <a:rPr lang="en-US" sz="1700" b="1" u="sng" dirty="0">
                <a:solidFill>
                  <a:schemeClr val="accent5">
                    <a:lumMod val="50000"/>
                  </a:schemeClr>
                </a:solidFill>
                <a:latin typeface="Montserrat" panose="020B0604020202020204" charset="0"/>
              </a:rPr>
              <a:t>Data </a:t>
            </a:r>
            <a:r>
              <a:rPr lang="en-US" sz="1700" b="1" u="sng" dirty="0" smtClean="0">
                <a:solidFill>
                  <a:schemeClr val="accent5">
                    <a:lumMod val="50000"/>
                  </a:schemeClr>
                </a:solidFill>
                <a:latin typeface="Montserrat" panose="020B0604020202020204" charset="0"/>
              </a:rPr>
              <a:t>processing-2</a:t>
            </a:r>
            <a:r>
              <a:rPr lang="en-US" sz="1700" b="1" dirty="0" smtClean="0">
                <a:solidFill>
                  <a:schemeClr val="accent5">
                    <a:lumMod val="50000"/>
                  </a:schemeClr>
                </a:solidFill>
                <a:latin typeface="Montserrat" panose="020B0604020202020204" charset="0"/>
              </a:rPr>
              <a:t>: </a:t>
            </a:r>
            <a:r>
              <a:rPr lang="en-US" sz="1700" dirty="0" smtClean="0">
                <a:solidFill>
                  <a:schemeClr val="accent5">
                    <a:lumMod val="50000"/>
                  </a:schemeClr>
                </a:solidFill>
                <a:latin typeface="Montserrat" panose="020B0604020202020204" charset="0"/>
              </a:rPr>
              <a:t>In this part, we performed outlier detection, encoded </a:t>
            </a:r>
          </a:p>
          <a:p>
            <a:r>
              <a:rPr lang="en-US" sz="1700" dirty="0" smtClean="0">
                <a:solidFill>
                  <a:schemeClr val="accent5">
                    <a:lumMod val="50000"/>
                  </a:schemeClr>
                </a:solidFill>
                <a:latin typeface="Montserrat" panose="020B0604020202020204" charset="0"/>
              </a:rPr>
              <a:t>  the categorical features, and changed the column containing date values</a:t>
            </a:r>
            <a:endParaRPr lang="en-US" sz="1700" b="1" dirty="0" smtClean="0">
              <a:solidFill>
                <a:schemeClr val="accent5">
                  <a:lumMod val="50000"/>
                </a:schemeClr>
              </a:solidFill>
              <a:latin typeface="Montserrat" panose="020B0604020202020204" charset="0"/>
            </a:endParaRPr>
          </a:p>
          <a:p>
            <a:r>
              <a:rPr lang="en-US" sz="1700" b="1" dirty="0" smtClean="0">
                <a:solidFill>
                  <a:schemeClr val="accent5">
                    <a:lumMod val="50000"/>
                  </a:schemeClr>
                </a:solidFill>
                <a:latin typeface="Montserrat" panose="020B0604020202020204" charset="0"/>
              </a:rPr>
              <a:t>• </a:t>
            </a:r>
            <a:r>
              <a:rPr lang="en-US" sz="1700" b="1" u="sng" dirty="0" smtClean="0">
                <a:solidFill>
                  <a:schemeClr val="accent5">
                    <a:lumMod val="50000"/>
                  </a:schemeClr>
                </a:solidFill>
                <a:latin typeface="Montserrat" panose="020B0604020202020204" charset="0"/>
              </a:rPr>
              <a:t>EDA</a:t>
            </a:r>
            <a:r>
              <a:rPr lang="en-US" sz="1700" b="1" dirty="0" smtClean="0">
                <a:solidFill>
                  <a:schemeClr val="accent5">
                    <a:lumMod val="50000"/>
                  </a:schemeClr>
                </a:solidFill>
                <a:latin typeface="Montserrat" panose="020B0604020202020204" charset="0"/>
              </a:rPr>
              <a:t>: </a:t>
            </a:r>
            <a:r>
              <a:rPr lang="en-US" sz="1700" dirty="0" smtClean="0">
                <a:solidFill>
                  <a:schemeClr val="accent5">
                    <a:lumMod val="50000"/>
                  </a:schemeClr>
                </a:solidFill>
                <a:latin typeface="Montserrat" panose="020B0604020202020204" charset="0"/>
              </a:rPr>
              <a:t>In this part, we do some exploratory data analysis(EDA) on all the  </a:t>
            </a:r>
          </a:p>
          <a:p>
            <a:r>
              <a:rPr lang="en-US" sz="1700" dirty="0">
                <a:solidFill>
                  <a:schemeClr val="accent5">
                    <a:lumMod val="50000"/>
                  </a:schemeClr>
                </a:solidFill>
                <a:latin typeface="Montserrat" panose="020B0604020202020204" charset="0"/>
              </a:rPr>
              <a:t> </a:t>
            </a:r>
            <a:r>
              <a:rPr lang="en-US" sz="1700" dirty="0" smtClean="0">
                <a:solidFill>
                  <a:schemeClr val="accent5">
                    <a:lumMod val="50000"/>
                  </a:schemeClr>
                </a:solidFill>
                <a:latin typeface="Montserrat" panose="020B0604020202020204" charset="0"/>
              </a:rPr>
              <a:t> features in our dataset to uncover the relationship between dependent and </a:t>
            </a:r>
          </a:p>
          <a:p>
            <a:r>
              <a:rPr lang="en-US" sz="1700" dirty="0">
                <a:solidFill>
                  <a:schemeClr val="accent5">
                    <a:lumMod val="50000"/>
                  </a:schemeClr>
                </a:solidFill>
                <a:latin typeface="Montserrat" panose="020B0604020202020204" charset="0"/>
              </a:rPr>
              <a:t> </a:t>
            </a:r>
            <a:r>
              <a:rPr lang="en-US" sz="1700" dirty="0" smtClean="0">
                <a:solidFill>
                  <a:schemeClr val="accent5">
                    <a:lumMod val="50000"/>
                  </a:schemeClr>
                </a:solidFill>
                <a:latin typeface="Montserrat" panose="020B0604020202020204" charset="0"/>
              </a:rPr>
              <a:t> independent variable(s).</a:t>
            </a:r>
          </a:p>
          <a:p>
            <a:r>
              <a:rPr lang="en-US" sz="1700" b="1" dirty="0" smtClean="0">
                <a:solidFill>
                  <a:schemeClr val="accent5">
                    <a:lumMod val="50000"/>
                  </a:schemeClr>
                </a:solidFill>
                <a:latin typeface="Montserrat" panose="020B0604020202020204" charset="0"/>
              </a:rPr>
              <a:t>• </a:t>
            </a:r>
            <a:r>
              <a:rPr lang="en-US" sz="1700" b="1" u="sng" dirty="0" smtClean="0">
                <a:solidFill>
                  <a:schemeClr val="accent5">
                    <a:lumMod val="50000"/>
                  </a:schemeClr>
                </a:solidFill>
                <a:latin typeface="Montserrat" panose="020B0604020202020204" charset="0"/>
              </a:rPr>
              <a:t>Feature Engineering</a:t>
            </a:r>
            <a:r>
              <a:rPr lang="en-US" sz="1700" b="1" dirty="0" smtClean="0">
                <a:solidFill>
                  <a:schemeClr val="accent5">
                    <a:lumMod val="50000"/>
                  </a:schemeClr>
                </a:solidFill>
                <a:latin typeface="Montserrat" panose="020B0604020202020204" charset="0"/>
              </a:rPr>
              <a:t>: </a:t>
            </a:r>
            <a:r>
              <a:rPr lang="en-US" sz="1700" dirty="0" smtClean="0">
                <a:solidFill>
                  <a:schemeClr val="accent5">
                    <a:lumMod val="50000"/>
                  </a:schemeClr>
                </a:solidFill>
                <a:latin typeface="Montserrat" panose="020B0604020202020204" charset="0"/>
              </a:rPr>
              <a:t>In this part, we’ve created day, month and year columns </a:t>
            </a:r>
          </a:p>
          <a:p>
            <a:r>
              <a:rPr lang="en-US" sz="1700" dirty="0">
                <a:solidFill>
                  <a:schemeClr val="accent5">
                    <a:lumMod val="50000"/>
                  </a:schemeClr>
                </a:solidFill>
                <a:latin typeface="Montserrat" panose="020B0604020202020204" charset="0"/>
              </a:rPr>
              <a:t> </a:t>
            </a:r>
            <a:r>
              <a:rPr lang="en-US" sz="1700" dirty="0" smtClean="0">
                <a:solidFill>
                  <a:schemeClr val="accent5">
                    <a:lumMod val="50000"/>
                  </a:schemeClr>
                </a:solidFill>
                <a:latin typeface="Montserrat" panose="020B0604020202020204" charset="0"/>
              </a:rPr>
              <a:t> from date column, And also applied square root transformation on dependent </a:t>
            </a:r>
          </a:p>
          <a:p>
            <a:r>
              <a:rPr lang="en-US" sz="1700" dirty="0">
                <a:solidFill>
                  <a:schemeClr val="accent5">
                    <a:lumMod val="50000"/>
                  </a:schemeClr>
                </a:solidFill>
                <a:latin typeface="Montserrat" panose="020B0604020202020204" charset="0"/>
              </a:rPr>
              <a:t> </a:t>
            </a:r>
            <a:r>
              <a:rPr lang="en-US" sz="1700" dirty="0" smtClean="0">
                <a:solidFill>
                  <a:schemeClr val="accent5">
                    <a:lumMod val="50000"/>
                  </a:schemeClr>
                </a:solidFill>
                <a:latin typeface="Montserrat" panose="020B0604020202020204" charset="0"/>
              </a:rPr>
              <a:t> variable to make it as close to Normal distribution</a:t>
            </a:r>
            <a:endParaRPr lang="en-US" sz="1700" b="1" dirty="0" smtClean="0">
              <a:solidFill>
                <a:schemeClr val="accent5">
                  <a:lumMod val="50000"/>
                </a:schemeClr>
              </a:solidFill>
              <a:latin typeface="Montserrat" panose="020B0604020202020204" charset="0"/>
            </a:endParaRPr>
          </a:p>
          <a:p>
            <a:r>
              <a:rPr lang="en-US" sz="2000" b="1" dirty="0" smtClean="0">
                <a:solidFill>
                  <a:schemeClr val="accent5">
                    <a:lumMod val="50000"/>
                  </a:schemeClr>
                </a:solidFill>
                <a:latin typeface="Montserrat" panose="020B0604020202020204" charset="0"/>
              </a:rPr>
              <a:t>• </a:t>
            </a:r>
            <a:r>
              <a:rPr lang="en-US" sz="1800" b="1" u="sng" dirty="0" smtClean="0">
                <a:solidFill>
                  <a:schemeClr val="accent5">
                    <a:lumMod val="50000"/>
                  </a:schemeClr>
                </a:solidFill>
                <a:latin typeface="Montserrat" panose="020B0604020202020204" charset="0"/>
              </a:rPr>
              <a:t>Model building</a:t>
            </a:r>
            <a:r>
              <a:rPr lang="en-US" sz="1800" b="1" dirty="0" smtClean="0">
                <a:solidFill>
                  <a:schemeClr val="accent5">
                    <a:lumMod val="50000"/>
                  </a:schemeClr>
                </a:solidFill>
                <a:latin typeface="Montserrat" panose="020B0604020202020204" charset="0"/>
              </a:rPr>
              <a:t> : </a:t>
            </a:r>
            <a:r>
              <a:rPr lang="en-US" sz="1700" dirty="0" smtClean="0">
                <a:solidFill>
                  <a:schemeClr val="accent5">
                    <a:lumMod val="50000"/>
                  </a:schemeClr>
                </a:solidFill>
                <a:latin typeface="Montserrat" panose="020B0604020202020204" charset="0"/>
              </a:rPr>
              <a:t>Finally, we create five different models. We start </a:t>
            </a:r>
          </a:p>
          <a:p>
            <a:r>
              <a:rPr lang="en-US" sz="1700" dirty="0">
                <a:solidFill>
                  <a:schemeClr val="accent5">
                    <a:lumMod val="50000"/>
                  </a:schemeClr>
                </a:solidFill>
                <a:latin typeface="Montserrat" panose="020B0604020202020204" charset="0"/>
              </a:rPr>
              <a:t> </a:t>
            </a:r>
            <a:r>
              <a:rPr lang="en-US" sz="1700" dirty="0" smtClean="0">
                <a:solidFill>
                  <a:schemeClr val="accent5">
                    <a:lumMod val="50000"/>
                  </a:schemeClr>
                </a:solidFill>
                <a:latin typeface="Montserrat" panose="020B0604020202020204" charset="0"/>
              </a:rPr>
              <a:t> with a simple model , then use </a:t>
            </a:r>
            <a:r>
              <a:rPr lang="en-US" sz="1700" dirty="0" err="1" smtClean="0">
                <a:solidFill>
                  <a:schemeClr val="accent5">
                    <a:lumMod val="50000"/>
                  </a:schemeClr>
                </a:solidFill>
                <a:latin typeface="Montserrat" panose="020B0604020202020204" charset="0"/>
              </a:rPr>
              <a:t>hyperparameter</a:t>
            </a:r>
            <a:r>
              <a:rPr lang="en-US" sz="1700" dirty="0" smtClean="0">
                <a:solidFill>
                  <a:schemeClr val="accent5">
                    <a:lumMod val="50000"/>
                  </a:schemeClr>
                </a:solidFill>
                <a:latin typeface="Montserrat" panose="020B0604020202020204" charset="0"/>
              </a:rPr>
              <a:t> tuning to get the best optimal </a:t>
            </a:r>
          </a:p>
          <a:p>
            <a:r>
              <a:rPr lang="en-US" sz="1700" dirty="0">
                <a:solidFill>
                  <a:schemeClr val="accent5">
                    <a:lumMod val="50000"/>
                  </a:schemeClr>
                </a:solidFill>
                <a:latin typeface="Montserrat" panose="020B0604020202020204" charset="0"/>
              </a:rPr>
              <a:t> </a:t>
            </a:r>
            <a:r>
              <a:rPr lang="en-US" sz="1700" dirty="0" smtClean="0">
                <a:solidFill>
                  <a:schemeClr val="accent5">
                    <a:lumMod val="50000"/>
                  </a:schemeClr>
                </a:solidFill>
                <a:latin typeface="Montserrat" panose="020B0604020202020204" charset="0"/>
              </a:rPr>
              <a:t> parameters. </a:t>
            </a:r>
            <a:endParaRPr lang="en-US" sz="1700" b="1" dirty="0">
              <a:solidFill>
                <a:schemeClr val="accent5">
                  <a:lumMod val="50000"/>
                </a:schemeClr>
              </a:solidFill>
              <a:latin typeface="Montserrat" panose="020B0604020202020204" charset="0"/>
            </a:endParaRPr>
          </a:p>
        </p:txBody>
      </p:sp>
    </p:spTree>
    <p:extLst>
      <p:ext uri="{BB962C8B-B14F-4D97-AF65-F5344CB8AC3E}">
        <p14:creationId xmlns:p14="http://schemas.microsoft.com/office/powerpoint/2010/main" val="3313457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75613" y="418952"/>
            <a:ext cx="2699778" cy="477054"/>
          </a:xfrm>
          <a:prstGeom prst="rect">
            <a:avLst/>
          </a:prstGeom>
          <a:noFill/>
        </p:spPr>
        <p:txBody>
          <a:bodyPr wrap="none" rtlCol="0">
            <a:spAutoFit/>
          </a:bodyPr>
          <a:lstStyle/>
          <a:p>
            <a:r>
              <a:rPr lang="en-US" sz="2500" b="1" dirty="0" smtClean="0">
                <a:solidFill>
                  <a:schemeClr val="tx1"/>
                </a:solidFill>
                <a:latin typeface="Montserrat" panose="020B0604020202020204" charset="0"/>
              </a:rPr>
              <a:t>Data Summary</a:t>
            </a:r>
            <a:endParaRPr lang="en-US" sz="2500" b="1" dirty="0">
              <a:solidFill>
                <a:schemeClr val="tx1"/>
              </a:solidFill>
              <a:latin typeface="Montserrat" panose="020B0604020202020204" charset="0"/>
            </a:endParaRPr>
          </a:p>
        </p:txBody>
      </p:sp>
      <p:sp>
        <p:nvSpPr>
          <p:cNvPr id="4" name="TextBox 3"/>
          <p:cNvSpPr txBox="1"/>
          <p:nvPr/>
        </p:nvSpPr>
        <p:spPr>
          <a:xfrm>
            <a:off x="252483" y="1555845"/>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sp>
        <p:nvSpPr>
          <p:cNvPr id="5" name="Rectangle 4"/>
          <p:cNvSpPr/>
          <p:nvPr/>
        </p:nvSpPr>
        <p:spPr>
          <a:xfrm>
            <a:off x="175613" y="986555"/>
            <a:ext cx="8854087" cy="388822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75613" y="986554"/>
            <a:ext cx="8968387" cy="3954929"/>
          </a:xfrm>
          <a:prstGeom prst="rect">
            <a:avLst/>
          </a:prstGeom>
          <a:noFill/>
        </p:spPr>
        <p:txBody>
          <a:bodyPr wrap="square" rtlCol="0">
            <a:spAutoFit/>
          </a:bodyPr>
          <a:lstStyle/>
          <a:p>
            <a:r>
              <a:rPr lang="en-US" sz="1800" dirty="0" smtClean="0">
                <a:solidFill>
                  <a:schemeClr val="tx1"/>
                </a:solidFill>
                <a:latin typeface="Montserrat" panose="020B0604020202020204" charset="0"/>
              </a:rPr>
              <a:t>Date: </a:t>
            </a:r>
            <a:r>
              <a:rPr lang="en-US" sz="1700" dirty="0" smtClean="0">
                <a:solidFill>
                  <a:schemeClr val="accent5">
                    <a:lumMod val="50000"/>
                  </a:schemeClr>
                </a:solidFill>
                <a:latin typeface="Montserrat" panose="020B0604020202020204" charset="0"/>
              </a:rPr>
              <a:t>day-month-year</a:t>
            </a:r>
          </a:p>
          <a:p>
            <a:r>
              <a:rPr lang="en-US" sz="1800" dirty="0" smtClean="0">
                <a:solidFill>
                  <a:schemeClr val="tx1"/>
                </a:solidFill>
                <a:latin typeface="Montserrat" panose="020B0604020202020204" charset="0"/>
              </a:rPr>
              <a:t>Hour: </a:t>
            </a:r>
            <a:r>
              <a:rPr lang="en-US" sz="1800" dirty="0" smtClean="0">
                <a:solidFill>
                  <a:schemeClr val="bg1"/>
                </a:solidFill>
                <a:latin typeface="Montserrat" panose="020B0604020202020204" charset="0"/>
              </a:rPr>
              <a:t>the</a:t>
            </a:r>
            <a:r>
              <a:rPr lang="en-US" sz="1800" dirty="0" smtClean="0">
                <a:solidFill>
                  <a:schemeClr val="tx1"/>
                </a:solidFill>
                <a:latin typeface="Montserrat" panose="020B0604020202020204" charset="0"/>
              </a:rPr>
              <a:t> </a:t>
            </a:r>
            <a:r>
              <a:rPr lang="en-US" sz="1700" dirty="0" smtClean="0">
                <a:solidFill>
                  <a:schemeClr val="accent5">
                    <a:lumMod val="50000"/>
                  </a:schemeClr>
                </a:solidFill>
                <a:latin typeface="Montserrat" panose="020B0604020202020204" charset="0"/>
              </a:rPr>
              <a:t>hour of the day </a:t>
            </a:r>
          </a:p>
          <a:p>
            <a:r>
              <a:rPr lang="en-US" sz="1800" dirty="0" smtClean="0">
                <a:solidFill>
                  <a:schemeClr val="tx1"/>
                </a:solidFill>
                <a:latin typeface="Montserrat" panose="020B0604020202020204" charset="0"/>
              </a:rPr>
              <a:t>Temperature: </a:t>
            </a:r>
            <a:r>
              <a:rPr lang="en-US" sz="1700" dirty="0">
                <a:solidFill>
                  <a:schemeClr val="accent5">
                    <a:lumMod val="50000"/>
                  </a:schemeClr>
                </a:solidFill>
                <a:latin typeface="Montserrat" panose="020B0604020202020204" charset="0"/>
              </a:rPr>
              <a:t>t</a:t>
            </a:r>
            <a:r>
              <a:rPr lang="en-US" sz="1700" dirty="0" smtClean="0">
                <a:solidFill>
                  <a:schemeClr val="accent5">
                    <a:lumMod val="50000"/>
                  </a:schemeClr>
                </a:solidFill>
                <a:latin typeface="Montserrat" panose="020B0604020202020204" charset="0"/>
              </a:rPr>
              <a:t>emperature</a:t>
            </a:r>
            <a:r>
              <a:rPr lang="en-US" sz="1700" dirty="0">
                <a:solidFill>
                  <a:schemeClr val="accent5">
                    <a:lumMod val="50000"/>
                  </a:schemeClr>
                </a:solidFill>
                <a:latin typeface="Montserrat" panose="020B0604020202020204" charset="0"/>
              </a:rPr>
              <a:t> in </a:t>
            </a:r>
            <a:r>
              <a:rPr lang="en-US" sz="1700" dirty="0" smtClean="0">
                <a:solidFill>
                  <a:schemeClr val="accent5">
                    <a:lumMod val="50000"/>
                  </a:schemeClr>
                </a:solidFill>
                <a:latin typeface="Montserrat" panose="020B0604020202020204" charset="0"/>
              </a:rPr>
              <a:t>Celsius at particular hour</a:t>
            </a:r>
            <a:endParaRPr lang="en-US" sz="1700" dirty="0">
              <a:solidFill>
                <a:schemeClr val="accent5">
                  <a:lumMod val="50000"/>
                </a:schemeClr>
              </a:solidFill>
              <a:latin typeface="Montserrat" panose="020B0604020202020204" charset="0"/>
            </a:endParaRPr>
          </a:p>
          <a:p>
            <a:r>
              <a:rPr lang="en-US" sz="1800" dirty="0" smtClean="0">
                <a:solidFill>
                  <a:schemeClr val="tx1"/>
                </a:solidFill>
                <a:latin typeface="Montserrat" panose="020B0604020202020204" charset="0"/>
              </a:rPr>
              <a:t>Humidity(%): </a:t>
            </a:r>
            <a:r>
              <a:rPr lang="en-US" sz="1800" dirty="0">
                <a:solidFill>
                  <a:schemeClr val="accent5">
                    <a:lumMod val="50000"/>
                  </a:schemeClr>
                </a:solidFill>
                <a:latin typeface="Montserrat" panose="020B0604020202020204" charset="0"/>
              </a:rPr>
              <a:t>p</a:t>
            </a:r>
            <a:r>
              <a:rPr lang="en-US" sz="1800" dirty="0" smtClean="0">
                <a:solidFill>
                  <a:schemeClr val="accent5">
                    <a:lumMod val="50000"/>
                  </a:schemeClr>
                </a:solidFill>
                <a:latin typeface="Montserrat" panose="020B0604020202020204" charset="0"/>
              </a:rPr>
              <a:t>ercentage of </a:t>
            </a:r>
            <a:r>
              <a:rPr lang="en-US" sz="1800" dirty="0">
                <a:solidFill>
                  <a:schemeClr val="accent5">
                    <a:lumMod val="50000"/>
                  </a:schemeClr>
                </a:solidFill>
                <a:latin typeface="Montserrat" panose="020B0604020202020204" charset="0"/>
              </a:rPr>
              <a:t>h</a:t>
            </a:r>
            <a:r>
              <a:rPr lang="en-US" sz="1800" dirty="0" smtClean="0">
                <a:solidFill>
                  <a:schemeClr val="accent5">
                    <a:lumMod val="50000"/>
                  </a:schemeClr>
                </a:solidFill>
                <a:latin typeface="Montserrat" panose="020B0604020202020204" charset="0"/>
              </a:rPr>
              <a:t>umidity in air at particular hour</a:t>
            </a:r>
            <a:endParaRPr lang="en-US" sz="1800" dirty="0">
              <a:solidFill>
                <a:schemeClr val="tx1"/>
              </a:solidFill>
              <a:latin typeface="Montserrat" panose="020B0604020202020204" charset="0"/>
            </a:endParaRPr>
          </a:p>
          <a:p>
            <a:r>
              <a:rPr lang="en-US" sz="1800" dirty="0" smtClean="0">
                <a:solidFill>
                  <a:schemeClr val="tx1"/>
                </a:solidFill>
                <a:latin typeface="Montserrat" panose="020B0604020202020204" charset="0"/>
              </a:rPr>
              <a:t>Wind speed(m/s): </a:t>
            </a:r>
            <a:r>
              <a:rPr lang="en-US" sz="1800" dirty="0">
                <a:solidFill>
                  <a:schemeClr val="accent5">
                    <a:lumMod val="50000"/>
                  </a:schemeClr>
                </a:solidFill>
                <a:latin typeface="Montserrat" panose="020B0604020202020204" charset="0"/>
              </a:rPr>
              <a:t>w</a:t>
            </a:r>
            <a:r>
              <a:rPr lang="en-US" sz="1800" dirty="0" smtClean="0">
                <a:solidFill>
                  <a:schemeClr val="accent5">
                    <a:lumMod val="50000"/>
                  </a:schemeClr>
                </a:solidFill>
                <a:latin typeface="Montserrat" panose="020B0604020202020204" charset="0"/>
              </a:rPr>
              <a:t>ind speed at particular hour</a:t>
            </a:r>
            <a:endParaRPr lang="en-US" sz="1800" dirty="0">
              <a:solidFill>
                <a:schemeClr val="tx1"/>
              </a:solidFill>
              <a:latin typeface="Montserrat" panose="020B0604020202020204" charset="0"/>
            </a:endParaRPr>
          </a:p>
          <a:p>
            <a:r>
              <a:rPr lang="en-US" sz="1800" dirty="0" smtClean="0">
                <a:solidFill>
                  <a:schemeClr val="tx1"/>
                </a:solidFill>
                <a:latin typeface="Montserrat" panose="020B0604020202020204" charset="0"/>
              </a:rPr>
              <a:t>Visibility(m): </a:t>
            </a:r>
            <a:r>
              <a:rPr lang="en-US" sz="1800" dirty="0" smtClean="0">
                <a:solidFill>
                  <a:schemeClr val="accent5">
                    <a:lumMod val="50000"/>
                  </a:schemeClr>
                </a:solidFill>
                <a:latin typeface="Montserrat" panose="020B0604020202020204" charset="0"/>
              </a:rPr>
              <a:t>the distance one can see as determined by weather conditions</a:t>
            </a:r>
            <a:endParaRPr lang="en-US" sz="1800" dirty="0">
              <a:solidFill>
                <a:schemeClr val="accent5">
                  <a:lumMod val="50000"/>
                </a:schemeClr>
              </a:solidFill>
              <a:latin typeface="Montserrat" panose="020B0604020202020204" charset="0"/>
            </a:endParaRPr>
          </a:p>
          <a:p>
            <a:r>
              <a:rPr lang="en-US" sz="1800" dirty="0" smtClean="0">
                <a:solidFill>
                  <a:schemeClr val="tx1"/>
                </a:solidFill>
                <a:latin typeface="Montserrat" panose="020B0604020202020204" charset="0"/>
              </a:rPr>
              <a:t>Dew</a:t>
            </a:r>
            <a:r>
              <a:rPr lang="en-US" sz="1800" dirty="0">
                <a:solidFill>
                  <a:schemeClr val="tx1"/>
                </a:solidFill>
                <a:latin typeface="Montserrat" panose="020B0604020202020204" charset="0"/>
              </a:rPr>
              <a:t> point </a:t>
            </a:r>
            <a:r>
              <a:rPr lang="en-US" sz="1800" dirty="0" smtClean="0">
                <a:solidFill>
                  <a:schemeClr val="tx1"/>
                </a:solidFill>
                <a:latin typeface="Montserrat" panose="020B0604020202020204" charset="0"/>
              </a:rPr>
              <a:t>temperature:</a:t>
            </a:r>
            <a:r>
              <a:rPr lang="en-US" sz="1800" dirty="0" smtClean="0">
                <a:solidFill>
                  <a:schemeClr val="accent5">
                    <a:lumMod val="50000"/>
                  </a:schemeClr>
                </a:solidFill>
                <a:latin typeface="Montserrat" panose="020B0604020202020204" charset="0"/>
              </a:rPr>
              <a:t> dew point temperature in</a:t>
            </a:r>
            <a:r>
              <a:rPr lang="en-US" sz="1800" dirty="0">
                <a:solidFill>
                  <a:schemeClr val="tx1"/>
                </a:solidFill>
                <a:latin typeface="Montserrat" panose="020B0604020202020204" charset="0"/>
              </a:rPr>
              <a:t> </a:t>
            </a:r>
            <a:r>
              <a:rPr lang="en-US" sz="1800" dirty="0" smtClean="0">
                <a:solidFill>
                  <a:schemeClr val="accent5">
                    <a:lumMod val="50000"/>
                  </a:schemeClr>
                </a:solidFill>
                <a:latin typeface="Montserrat" panose="020B0604020202020204" charset="0"/>
              </a:rPr>
              <a:t>Celsius</a:t>
            </a:r>
            <a:r>
              <a:rPr lang="en-US" sz="1800" dirty="0" smtClean="0">
                <a:solidFill>
                  <a:schemeClr val="tx1"/>
                </a:solidFill>
                <a:latin typeface="Montserrat" panose="020B0604020202020204" charset="0"/>
              </a:rPr>
              <a:t>  </a:t>
            </a:r>
            <a:endParaRPr lang="en-US" sz="1800" dirty="0">
              <a:solidFill>
                <a:schemeClr val="tx1"/>
              </a:solidFill>
              <a:latin typeface="Montserrat" panose="020B0604020202020204" charset="0"/>
            </a:endParaRPr>
          </a:p>
          <a:p>
            <a:r>
              <a:rPr lang="en-US" sz="1800" dirty="0" smtClean="0">
                <a:solidFill>
                  <a:schemeClr val="tx1"/>
                </a:solidFill>
                <a:latin typeface="Montserrat" panose="020B0604020202020204" charset="0"/>
              </a:rPr>
              <a:t>Solar</a:t>
            </a:r>
            <a:r>
              <a:rPr lang="en-US" sz="1800" dirty="0">
                <a:solidFill>
                  <a:schemeClr val="tx1"/>
                </a:solidFill>
                <a:latin typeface="Montserrat" panose="020B0604020202020204" charset="0"/>
              </a:rPr>
              <a:t> </a:t>
            </a:r>
            <a:r>
              <a:rPr lang="en-US" sz="1800" dirty="0" smtClean="0">
                <a:solidFill>
                  <a:schemeClr val="tx1"/>
                </a:solidFill>
                <a:latin typeface="Montserrat" panose="020B0604020202020204" charset="0"/>
              </a:rPr>
              <a:t>radiation:</a:t>
            </a:r>
            <a:r>
              <a:rPr lang="en-US" sz="1800" dirty="0">
                <a:solidFill>
                  <a:schemeClr val="bg1"/>
                </a:solidFill>
                <a:latin typeface="Montserrat" panose="020B0604020202020204" charset="0"/>
              </a:rPr>
              <a:t> </a:t>
            </a:r>
            <a:r>
              <a:rPr lang="en-US" sz="1800" dirty="0" smtClean="0">
                <a:solidFill>
                  <a:schemeClr val="bg1"/>
                </a:solidFill>
                <a:latin typeface="Montserrat" panose="020B0604020202020204" charset="0"/>
              </a:rPr>
              <a:t>the </a:t>
            </a:r>
            <a:r>
              <a:rPr lang="en-US" sz="1800" dirty="0" smtClean="0">
                <a:solidFill>
                  <a:schemeClr val="accent5">
                    <a:lumMod val="50000"/>
                  </a:schemeClr>
                </a:solidFill>
                <a:latin typeface="Montserrat" panose="020B0604020202020204" charset="0"/>
              </a:rPr>
              <a:t>amount of solar radiation </a:t>
            </a:r>
            <a:r>
              <a:rPr lang="en-US" sz="1800" dirty="0">
                <a:solidFill>
                  <a:schemeClr val="accent5">
                    <a:lumMod val="50000"/>
                  </a:schemeClr>
                </a:solidFill>
                <a:latin typeface="Montserrat" panose="020B0604020202020204" charset="0"/>
              </a:rPr>
              <a:t>(</a:t>
            </a:r>
            <a:r>
              <a:rPr lang="en-US" sz="1800" dirty="0" smtClean="0">
                <a:solidFill>
                  <a:schemeClr val="accent5">
                    <a:lumMod val="50000"/>
                  </a:schemeClr>
                </a:solidFill>
                <a:latin typeface="Montserrat" panose="020B0604020202020204" charset="0"/>
              </a:rPr>
              <a:t>MJ/m2</a:t>
            </a:r>
            <a:r>
              <a:rPr lang="en-US" sz="1800" dirty="0">
                <a:solidFill>
                  <a:schemeClr val="accent5">
                    <a:lumMod val="50000"/>
                  </a:schemeClr>
                </a:solidFill>
                <a:latin typeface="Montserrat" panose="020B0604020202020204" charset="0"/>
              </a:rPr>
              <a:t>)</a:t>
            </a:r>
          </a:p>
          <a:p>
            <a:r>
              <a:rPr lang="en-US" sz="1800" dirty="0" smtClean="0">
                <a:solidFill>
                  <a:schemeClr val="tx1"/>
                </a:solidFill>
                <a:latin typeface="Montserrat" panose="020B0604020202020204" charset="0"/>
              </a:rPr>
              <a:t>Rainfall: </a:t>
            </a:r>
            <a:r>
              <a:rPr lang="en-US" sz="1800" dirty="0">
                <a:solidFill>
                  <a:schemeClr val="accent5">
                    <a:lumMod val="50000"/>
                  </a:schemeClr>
                </a:solidFill>
                <a:latin typeface="Montserrat" panose="020B0604020202020204" charset="0"/>
              </a:rPr>
              <a:t>t</a:t>
            </a:r>
            <a:r>
              <a:rPr lang="en-US" sz="1800" dirty="0" smtClean="0">
                <a:solidFill>
                  <a:schemeClr val="accent5">
                    <a:lumMod val="50000"/>
                  </a:schemeClr>
                </a:solidFill>
                <a:latin typeface="Montserrat" panose="020B0604020202020204" charset="0"/>
              </a:rPr>
              <a:t>otal rainfall depth in mm</a:t>
            </a:r>
            <a:endParaRPr lang="en-US" sz="1800" dirty="0">
              <a:solidFill>
                <a:schemeClr val="accent5">
                  <a:lumMod val="50000"/>
                </a:schemeClr>
              </a:solidFill>
              <a:latin typeface="Montserrat" panose="020B0604020202020204" charset="0"/>
            </a:endParaRPr>
          </a:p>
          <a:p>
            <a:r>
              <a:rPr lang="en-US" sz="1800" dirty="0" smtClean="0">
                <a:solidFill>
                  <a:schemeClr val="tx1"/>
                </a:solidFill>
                <a:latin typeface="Montserrat" panose="020B0604020202020204" charset="0"/>
              </a:rPr>
              <a:t>Snowfall: </a:t>
            </a:r>
            <a:r>
              <a:rPr lang="en-US" sz="1800" dirty="0" smtClean="0">
                <a:solidFill>
                  <a:schemeClr val="accent5">
                    <a:lumMod val="50000"/>
                  </a:schemeClr>
                </a:solidFill>
                <a:latin typeface="Montserrat" panose="020B0604020202020204" charset="0"/>
              </a:rPr>
              <a:t>depth of snowfall in cm</a:t>
            </a:r>
            <a:endParaRPr lang="en-US" sz="1800" dirty="0">
              <a:solidFill>
                <a:schemeClr val="accent5">
                  <a:lumMod val="50000"/>
                </a:schemeClr>
              </a:solidFill>
              <a:latin typeface="Montserrat" panose="020B0604020202020204" charset="0"/>
            </a:endParaRPr>
          </a:p>
          <a:p>
            <a:r>
              <a:rPr lang="en-US" sz="1800" dirty="0" smtClean="0">
                <a:solidFill>
                  <a:schemeClr val="tx1"/>
                </a:solidFill>
                <a:latin typeface="Montserrat" panose="020B0604020202020204" charset="0"/>
              </a:rPr>
              <a:t>Seasons:</a:t>
            </a:r>
            <a:r>
              <a:rPr lang="en-US" sz="1800" dirty="0">
                <a:solidFill>
                  <a:schemeClr val="tx1"/>
                </a:solidFill>
                <a:latin typeface="Montserrat" panose="020B0604020202020204" charset="0"/>
              </a:rPr>
              <a:t> </a:t>
            </a:r>
            <a:r>
              <a:rPr lang="en-US" sz="1800" dirty="0">
                <a:solidFill>
                  <a:schemeClr val="accent5">
                    <a:lumMod val="50000"/>
                  </a:schemeClr>
                </a:solidFill>
                <a:latin typeface="Montserrat" panose="020B0604020202020204" charset="0"/>
              </a:rPr>
              <a:t>w</a:t>
            </a:r>
            <a:r>
              <a:rPr lang="en-US" sz="1800" dirty="0" smtClean="0">
                <a:solidFill>
                  <a:schemeClr val="accent5">
                    <a:lumMod val="50000"/>
                  </a:schemeClr>
                </a:solidFill>
                <a:latin typeface="Montserrat" panose="020B0604020202020204" charset="0"/>
              </a:rPr>
              <a:t>inter</a:t>
            </a:r>
            <a:r>
              <a:rPr lang="en-US" sz="1800" dirty="0">
                <a:solidFill>
                  <a:schemeClr val="accent5">
                    <a:lumMod val="50000"/>
                  </a:schemeClr>
                </a:solidFill>
                <a:latin typeface="Montserrat" panose="020B0604020202020204" charset="0"/>
              </a:rPr>
              <a:t>, </a:t>
            </a:r>
            <a:r>
              <a:rPr lang="en-US" sz="1800" dirty="0" smtClean="0">
                <a:solidFill>
                  <a:schemeClr val="accent5">
                    <a:lumMod val="50000"/>
                  </a:schemeClr>
                </a:solidFill>
                <a:latin typeface="Montserrat" panose="020B0604020202020204" charset="0"/>
              </a:rPr>
              <a:t>spring</a:t>
            </a:r>
            <a:r>
              <a:rPr lang="en-US" sz="1800" dirty="0">
                <a:solidFill>
                  <a:schemeClr val="accent5">
                    <a:lumMod val="50000"/>
                  </a:schemeClr>
                </a:solidFill>
                <a:latin typeface="Montserrat" panose="020B0604020202020204" charset="0"/>
              </a:rPr>
              <a:t>, </a:t>
            </a:r>
            <a:r>
              <a:rPr lang="en-US" sz="1800" dirty="0" smtClean="0">
                <a:solidFill>
                  <a:schemeClr val="accent5">
                    <a:lumMod val="50000"/>
                  </a:schemeClr>
                </a:solidFill>
                <a:latin typeface="Montserrat" panose="020B0604020202020204" charset="0"/>
              </a:rPr>
              <a:t>summer</a:t>
            </a:r>
            <a:r>
              <a:rPr lang="en-US" sz="1800" dirty="0">
                <a:solidFill>
                  <a:schemeClr val="accent5">
                    <a:lumMod val="50000"/>
                  </a:schemeClr>
                </a:solidFill>
                <a:latin typeface="Montserrat" panose="020B0604020202020204" charset="0"/>
              </a:rPr>
              <a:t>, a</a:t>
            </a:r>
            <a:r>
              <a:rPr lang="en-US" sz="1800" dirty="0" smtClean="0">
                <a:solidFill>
                  <a:schemeClr val="accent5">
                    <a:lumMod val="50000"/>
                  </a:schemeClr>
                </a:solidFill>
                <a:latin typeface="Montserrat" panose="020B0604020202020204" charset="0"/>
              </a:rPr>
              <a:t>utumn</a:t>
            </a:r>
            <a:endParaRPr lang="en-US" sz="1800" dirty="0">
              <a:solidFill>
                <a:schemeClr val="accent5">
                  <a:lumMod val="50000"/>
                </a:schemeClr>
              </a:solidFill>
              <a:latin typeface="Montserrat" panose="020B0604020202020204" charset="0"/>
            </a:endParaRPr>
          </a:p>
          <a:p>
            <a:r>
              <a:rPr lang="en-US" sz="1800" dirty="0" smtClean="0">
                <a:solidFill>
                  <a:schemeClr val="tx1"/>
                </a:solidFill>
                <a:latin typeface="Montserrat" panose="020B0604020202020204" charset="0"/>
              </a:rPr>
              <a:t>Holiday:</a:t>
            </a:r>
            <a:r>
              <a:rPr lang="en-US" sz="1800" dirty="0">
                <a:solidFill>
                  <a:schemeClr val="tx1"/>
                </a:solidFill>
                <a:latin typeface="Montserrat" panose="020B0604020202020204" charset="0"/>
              </a:rPr>
              <a:t> </a:t>
            </a:r>
            <a:r>
              <a:rPr lang="en-US" sz="1800" dirty="0" smtClean="0">
                <a:solidFill>
                  <a:schemeClr val="accent5">
                    <a:lumMod val="50000"/>
                  </a:schemeClr>
                </a:solidFill>
                <a:latin typeface="Montserrat" panose="020B0604020202020204" charset="0"/>
              </a:rPr>
              <a:t>holiday/no</a:t>
            </a:r>
            <a:r>
              <a:rPr lang="en-US" sz="1800" dirty="0">
                <a:solidFill>
                  <a:schemeClr val="accent5">
                    <a:lumMod val="50000"/>
                  </a:schemeClr>
                </a:solidFill>
                <a:latin typeface="Montserrat" panose="020B0604020202020204" charset="0"/>
              </a:rPr>
              <a:t> holiday</a:t>
            </a:r>
          </a:p>
          <a:p>
            <a:r>
              <a:rPr lang="en-US" sz="1800" dirty="0" smtClean="0">
                <a:solidFill>
                  <a:schemeClr val="tx1"/>
                </a:solidFill>
                <a:latin typeface="Montserrat" panose="020B0604020202020204" charset="0"/>
              </a:rPr>
              <a:t>Functional</a:t>
            </a:r>
            <a:r>
              <a:rPr lang="en-US" sz="1800" dirty="0">
                <a:solidFill>
                  <a:schemeClr val="tx1"/>
                </a:solidFill>
                <a:latin typeface="Montserrat" panose="020B0604020202020204" charset="0"/>
              </a:rPr>
              <a:t> </a:t>
            </a:r>
            <a:r>
              <a:rPr lang="en-US" sz="1800" dirty="0" smtClean="0">
                <a:solidFill>
                  <a:schemeClr val="tx1"/>
                </a:solidFill>
                <a:latin typeface="Montserrat" panose="020B0604020202020204" charset="0"/>
              </a:rPr>
              <a:t>Day:</a:t>
            </a:r>
            <a:r>
              <a:rPr lang="en-US" sz="1800" dirty="0">
                <a:solidFill>
                  <a:schemeClr val="tx1"/>
                </a:solidFill>
                <a:latin typeface="Montserrat" panose="020B0604020202020204" charset="0"/>
              </a:rPr>
              <a:t> </a:t>
            </a:r>
            <a:r>
              <a:rPr lang="en-US" sz="1800" dirty="0" smtClean="0">
                <a:solidFill>
                  <a:schemeClr val="accent5">
                    <a:lumMod val="50000"/>
                  </a:schemeClr>
                </a:solidFill>
                <a:latin typeface="Montserrat" panose="020B0604020202020204" charset="0"/>
              </a:rPr>
              <a:t>yes/no</a:t>
            </a:r>
            <a:endParaRPr lang="en-US" sz="1800" dirty="0">
              <a:solidFill>
                <a:schemeClr val="accent5">
                  <a:lumMod val="50000"/>
                </a:schemeClr>
              </a:solidFill>
              <a:latin typeface="Montserrat" panose="020B0604020202020204" charset="0"/>
            </a:endParaRPr>
          </a:p>
          <a:p>
            <a:endParaRPr lang="en-US" sz="1700" dirty="0" smtClean="0">
              <a:solidFill>
                <a:schemeClr val="accent5">
                  <a:lumMod val="50000"/>
                </a:schemeClr>
              </a:solidFill>
              <a:latin typeface="Montserrat" panose="020B0604020202020204" charset="0"/>
            </a:endParaRPr>
          </a:p>
        </p:txBody>
      </p:sp>
    </p:spTree>
    <p:extLst>
      <p:ext uri="{BB962C8B-B14F-4D97-AF65-F5344CB8AC3E}">
        <p14:creationId xmlns:p14="http://schemas.microsoft.com/office/powerpoint/2010/main" val="2157538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4380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1700" dirty="0">
                <a:solidFill>
                  <a:schemeClr val="lt1"/>
                </a:solidFill>
                <a:latin typeface="Montserrat"/>
                <a:ea typeface="Montserrat"/>
                <a:cs typeface="Montserrat"/>
                <a:sym typeface="Montserrat"/>
              </a:rPr>
              <a:t/>
            </a:r>
            <a:br>
              <a:rPr lang="en-US" sz="1700" dirty="0">
                <a:solidFill>
                  <a:schemeClr val="lt1"/>
                </a:solidFill>
                <a:latin typeface="Montserrat"/>
                <a:ea typeface="Montserrat"/>
                <a:cs typeface="Montserrat"/>
                <a:sym typeface="Montserrat"/>
              </a:rPr>
            </a:br>
            <a:r>
              <a:rPr lang="en-US" sz="1700" dirty="0" smtClean="0">
                <a:solidFill>
                  <a:schemeClr val="lt1"/>
                </a:solidFill>
                <a:latin typeface="Montserrat"/>
                <a:ea typeface="Montserrat"/>
                <a:cs typeface="Montserrat"/>
                <a:sym typeface="Montserrat"/>
              </a:rPr>
              <a:t/>
            </a:r>
            <a:br>
              <a:rPr lang="en-US" sz="1700" dirty="0" smtClean="0">
                <a:solidFill>
                  <a:schemeClr val="lt1"/>
                </a:solidFill>
                <a:latin typeface="Montserrat"/>
                <a:ea typeface="Montserrat"/>
                <a:cs typeface="Montserrat"/>
                <a:sym typeface="Montserrat"/>
              </a:rPr>
            </a:br>
            <a:endParaRPr sz="1700"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252483" y="357040"/>
            <a:ext cx="4758034" cy="477054"/>
          </a:xfrm>
          <a:prstGeom prst="rect">
            <a:avLst/>
          </a:prstGeom>
          <a:noFill/>
        </p:spPr>
        <p:txBody>
          <a:bodyPr wrap="none" rtlCol="0">
            <a:spAutoFit/>
          </a:bodyPr>
          <a:lstStyle/>
          <a:p>
            <a:r>
              <a:rPr lang="en-US" sz="2500" b="1" dirty="0" smtClean="0">
                <a:solidFill>
                  <a:schemeClr val="tx1"/>
                </a:solidFill>
                <a:latin typeface="Montserrat" panose="020B0604020202020204" charset="0"/>
              </a:rPr>
              <a:t>Define Dependent Variable</a:t>
            </a:r>
            <a:endParaRPr lang="en-US" sz="2500" b="1" dirty="0">
              <a:solidFill>
                <a:schemeClr val="tx1"/>
              </a:solidFill>
              <a:latin typeface="Montserrat" panose="020B0604020202020204" charset="0"/>
            </a:endParaRPr>
          </a:p>
        </p:txBody>
      </p:sp>
      <p:sp>
        <p:nvSpPr>
          <p:cNvPr id="4" name="TextBox 3"/>
          <p:cNvSpPr txBox="1"/>
          <p:nvPr/>
        </p:nvSpPr>
        <p:spPr>
          <a:xfrm>
            <a:off x="252483" y="1555845"/>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sp>
        <p:nvSpPr>
          <p:cNvPr id="3" name="TextBox 2"/>
          <p:cNvSpPr txBox="1"/>
          <p:nvPr/>
        </p:nvSpPr>
        <p:spPr>
          <a:xfrm>
            <a:off x="252483" y="1271697"/>
            <a:ext cx="8891517" cy="3770263"/>
          </a:xfrm>
          <a:prstGeom prst="rect">
            <a:avLst/>
          </a:prstGeom>
          <a:noFill/>
        </p:spPr>
        <p:txBody>
          <a:bodyPr wrap="square" rtlCol="0">
            <a:spAutoFit/>
          </a:bodyPr>
          <a:lstStyle/>
          <a:p>
            <a:r>
              <a:rPr lang="en-US" sz="1800" dirty="0" smtClean="0">
                <a:solidFill>
                  <a:schemeClr val="tx1"/>
                </a:solidFill>
                <a:latin typeface="Montserrat" panose="020B0604020202020204" charset="0"/>
              </a:rPr>
              <a:t>Rental </a:t>
            </a:r>
            <a:r>
              <a:rPr lang="en-US" sz="1800" dirty="0">
                <a:solidFill>
                  <a:schemeClr val="tx1"/>
                </a:solidFill>
                <a:latin typeface="Montserrat" panose="020B0604020202020204" charset="0"/>
              </a:rPr>
              <a:t>Bike Count </a:t>
            </a:r>
            <a:r>
              <a:rPr lang="en-US" sz="1800" dirty="0">
                <a:solidFill>
                  <a:schemeClr val="accent5">
                    <a:lumMod val="50000"/>
                  </a:schemeClr>
                </a:solidFill>
                <a:latin typeface="Montserrat" panose="020B0604020202020204" charset="0"/>
              </a:rPr>
              <a:t>: </a:t>
            </a:r>
            <a:r>
              <a:rPr lang="en-US" sz="1700" dirty="0">
                <a:solidFill>
                  <a:schemeClr val="accent5">
                    <a:lumMod val="50000"/>
                  </a:schemeClr>
                </a:solidFill>
                <a:latin typeface="Montserrat" panose="020B0604020202020204" charset="0"/>
              </a:rPr>
              <a:t>count of bikes rented at each </a:t>
            </a:r>
            <a:r>
              <a:rPr lang="en-US" sz="1700" dirty="0" smtClean="0">
                <a:solidFill>
                  <a:schemeClr val="accent5">
                    <a:lumMod val="50000"/>
                  </a:schemeClr>
                </a:solidFill>
                <a:latin typeface="Montserrat" panose="020B0604020202020204" charset="0"/>
              </a:rPr>
              <a:t>hour</a:t>
            </a:r>
          </a:p>
          <a:p>
            <a:endParaRPr lang="en-US" sz="1700" dirty="0">
              <a:solidFill>
                <a:schemeClr val="accent5">
                  <a:lumMod val="50000"/>
                </a:schemeClr>
              </a:solidFill>
              <a:latin typeface="Montserrat" panose="020B0604020202020204" charset="0"/>
            </a:endParaRPr>
          </a:p>
          <a:p>
            <a:endParaRPr lang="en-US" sz="1700" dirty="0" smtClean="0">
              <a:solidFill>
                <a:schemeClr val="accent5">
                  <a:lumMod val="50000"/>
                </a:schemeClr>
              </a:solidFill>
              <a:latin typeface="Montserrat" panose="020B0604020202020204" charset="0"/>
            </a:endParaRPr>
          </a:p>
          <a:p>
            <a:endParaRPr lang="en-US" sz="1700" dirty="0">
              <a:solidFill>
                <a:schemeClr val="accent5">
                  <a:lumMod val="50000"/>
                </a:schemeClr>
              </a:solidFill>
              <a:latin typeface="Montserrat" panose="020B0604020202020204" charset="0"/>
            </a:endParaRPr>
          </a:p>
          <a:p>
            <a:endParaRPr lang="en-US" sz="1700" dirty="0" smtClean="0">
              <a:solidFill>
                <a:schemeClr val="accent5">
                  <a:lumMod val="50000"/>
                </a:schemeClr>
              </a:solidFill>
              <a:latin typeface="Montserrat" panose="020B0604020202020204" charset="0"/>
            </a:endParaRPr>
          </a:p>
          <a:p>
            <a:endParaRPr lang="en-US" sz="1700" dirty="0">
              <a:solidFill>
                <a:schemeClr val="accent5">
                  <a:lumMod val="50000"/>
                </a:schemeClr>
              </a:solidFill>
              <a:latin typeface="Montserrat" panose="020B0604020202020204" charset="0"/>
            </a:endParaRPr>
          </a:p>
          <a:p>
            <a:endParaRPr lang="en-US" sz="1700" dirty="0" smtClean="0">
              <a:solidFill>
                <a:schemeClr val="accent5">
                  <a:lumMod val="50000"/>
                </a:schemeClr>
              </a:solidFill>
              <a:latin typeface="Montserrat" panose="020B0604020202020204" charset="0"/>
            </a:endParaRPr>
          </a:p>
          <a:p>
            <a:endParaRPr lang="en-US" sz="1700" dirty="0">
              <a:solidFill>
                <a:schemeClr val="accent5">
                  <a:lumMod val="50000"/>
                </a:schemeClr>
              </a:solidFill>
              <a:latin typeface="Montserrat" panose="020B0604020202020204" charset="0"/>
            </a:endParaRPr>
          </a:p>
          <a:p>
            <a:endParaRPr lang="en-US" sz="1700" dirty="0" smtClean="0">
              <a:solidFill>
                <a:schemeClr val="accent5">
                  <a:lumMod val="50000"/>
                </a:schemeClr>
              </a:solidFill>
              <a:latin typeface="Montserrat" panose="020B0604020202020204" charset="0"/>
            </a:endParaRPr>
          </a:p>
          <a:p>
            <a:endParaRPr lang="en-US" sz="1700" dirty="0">
              <a:solidFill>
                <a:schemeClr val="accent5">
                  <a:lumMod val="50000"/>
                </a:schemeClr>
              </a:solidFill>
              <a:latin typeface="Montserrat" panose="020B0604020202020204" charset="0"/>
            </a:endParaRPr>
          </a:p>
          <a:p>
            <a:endParaRPr lang="en-US" sz="1700" dirty="0" smtClean="0">
              <a:solidFill>
                <a:schemeClr val="accent5">
                  <a:lumMod val="50000"/>
                </a:schemeClr>
              </a:solidFill>
              <a:latin typeface="Montserrat" panose="020B0604020202020204" charset="0"/>
            </a:endParaRPr>
          </a:p>
          <a:p>
            <a:endParaRPr lang="en-US" sz="1700" dirty="0" smtClean="0">
              <a:solidFill>
                <a:schemeClr val="accent5">
                  <a:lumMod val="50000"/>
                </a:schemeClr>
              </a:solidFill>
              <a:latin typeface="Montserrat" panose="020B0604020202020204" charset="0"/>
            </a:endParaRPr>
          </a:p>
          <a:p>
            <a:endParaRPr lang="en-US" sz="1700" dirty="0">
              <a:solidFill>
                <a:schemeClr val="accent5">
                  <a:lumMod val="50000"/>
                </a:schemeClr>
              </a:solidFill>
              <a:latin typeface="Montserrat" panose="020B0604020202020204" charset="0"/>
            </a:endParaRPr>
          </a:p>
          <a:p>
            <a:endParaRPr lang="en-US" sz="1700" b="1" dirty="0">
              <a:solidFill>
                <a:schemeClr val="accent5">
                  <a:lumMod val="50000"/>
                </a:schemeClr>
              </a:solidFill>
              <a:latin typeface="Montserrat" panose="020B0604020202020204" charset="0"/>
            </a:endParaRPr>
          </a:p>
        </p:txBody>
      </p:sp>
      <p:pic>
        <p:nvPicPr>
          <p:cNvPr id="7" name="Picture 6"/>
          <p:cNvPicPr>
            <a:picLocks noChangeAspect="1"/>
          </p:cNvPicPr>
          <p:nvPr/>
        </p:nvPicPr>
        <p:blipFill>
          <a:blip r:embed="rId3"/>
          <a:stretch>
            <a:fillRect/>
          </a:stretch>
        </p:blipFill>
        <p:spPr>
          <a:xfrm>
            <a:off x="77796" y="1692372"/>
            <a:ext cx="4757301" cy="3248596"/>
          </a:xfrm>
          <a:prstGeom prst="rect">
            <a:avLst/>
          </a:prstGeom>
        </p:spPr>
      </p:pic>
      <p:pic>
        <p:nvPicPr>
          <p:cNvPr id="5" name="Picture 4"/>
          <p:cNvPicPr>
            <a:picLocks noChangeAspect="1"/>
          </p:cNvPicPr>
          <p:nvPr/>
        </p:nvPicPr>
        <p:blipFill>
          <a:blip r:embed="rId4"/>
          <a:stretch>
            <a:fillRect/>
          </a:stretch>
        </p:blipFill>
        <p:spPr>
          <a:xfrm>
            <a:off x="4949398" y="1980191"/>
            <a:ext cx="4053537" cy="2769851"/>
          </a:xfrm>
          <a:prstGeom prst="rect">
            <a:avLst/>
          </a:prstGeom>
        </p:spPr>
      </p:pic>
    </p:spTree>
    <p:extLst>
      <p:ext uri="{BB962C8B-B14F-4D97-AF65-F5344CB8AC3E}">
        <p14:creationId xmlns:p14="http://schemas.microsoft.com/office/powerpoint/2010/main" val="609609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75613" y="382242"/>
            <a:ext cx="909223" cy="477054"/>
          </a:xfrm>
          <a:prstGeom prst="rect">
            <a:avLst/>
          </a:prstGeom>
          <a:noFill/>
        </p:spPr>
        <p:txBody>
          <a:bodyPr wrap="none" rtlCol="0">
            <a:spAutoFit/>
          </a:bodyPr>
          <a:lstStyle/>
          <a:p>
            <a:r>
              <a:rPr lang="en-US" sz="2500" b="1" dirty="0" smtClean="0">
                <a:solidFill>
                  <a:schemeClr val="tx1"/>
                </a:solidFill>
                <a:latin typeface="Montserrat" panose="020B0604020202020204" charset="0"/>
              </a:rPr>
              <a:t>EDA</a:t>
            </a:r>
            <a:endParaRPr lang="en-US" sz="2500" b="1" dirty="0">
              <a:solidFill>
                <a:schemeClr val="tx1"/>
              </a:solidFill>
              <a:latin typeface="Montserrat" panose="020B0604020202020204" charset="0"/>
            </a:endParaRPr>
          </a:p>
        </p:txBody>
      </p:sp>
      <p:sp>
        <p:nvSpPr>
          <p:cNvPr id="4" name="TextBox 3"/>
          <p:cNvSpPr txBox="1"/>
          <p:nvPr/>
        </p:nvSpPr>
        <p:spPr>
          <a:xfrm>
            <a:off x="252483" y="1324682"/>
            <a:ext cx="3974931"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326" y="983179"/>
            <a:ext cx="5184374" cy="4170931"/>
          </a:xfrm>
          <a:prstGeom prst="rect">
            <a:avLst/>
          </a:prstGeom>
        </p:spPr>
      </p:pic>
      <p:sp>
        <p:nvSpPr>
          <p:cNvPr id="6" name="TextBox 5"/>
          <p:cNvSpPr txBox="1"/>
          <p:nvPr/>
        </p:nvSpPr>
        <p:spPr>
          <a:xfrm>
            <a:off x="114300" y="986554"/>
            <a:ext cx="4156907" cy="1738938"/>
          </a:xfrm>
          <a:prstGeom prst="rect">
            <a:avLst/>
          </a:prstGeom>
          <a:noFill/>
        </p:spPr>
        <p:txBody>
          <a:bodyPr wrap="none" rtlCol="0">
            <a:spAutoFit/>
          </a:bodyPr>
          <a:lstStyle/>
          <a:p>
            <a:r>
              <a:rPr lang="en-US" b="1" dirty="0" smtClean="0">
                <a:solidFill>
                  <a:schemeClr val="bg1"/>
                </a:solidFill>
                <a:latin typeface="Montserrat" panose="020B0604020202020204" charset="0"/>
              </a:rPr>
              <a:t>•</a:t>
            </a:r>
            <a:r>
              <a:rPr lang="en-US" sz="1300" dirty="0" smtClean="0">
                <a:solidFill>
                  <a:schemeClr val="bg1"/>
                </a:solidFill>
                <a:latin typeface="Montserrat" panose="020B0604020202020204" charset="0"/>
              </a:rPr>
              <a:t> From the correlation </a:t>
            </a:r>
            <a:r>
              <a:rPr lang="en-US" sz="1300" dirty="0" err="1" smtClean="0">
                <a:solidFill>
                  <a:schemeClr val="bg1"/>
                </a:solidFill>
                <a:latin typeface="Montserrat" panose="020B0604020202020204" charset="0"/>
              </a:rPr>
              <a:t>heatmap</a:t>
            </a:r>
            <a:r>
              <a:rPr lang="en-US" sz="1300" dirty="0" smtClean="0">
                <a:solidFill>
                  <a:schemeClr val="bg1"/>
                </a:solidFill>
                <a:latin typeface="Montserrat" panose="020B0604020202020204" charset="0"/>
              </a:rPr>
              <a:t> we can see </a:t>
            </a:r>
          </a:p>
          <a:p>
            <a:r>
              <a:rPr lang="en-US" sz="1300" dirty="0">
                <a:solidFill>
                  <a:schemeClr val="bg1"/>
                </a:solidFill>
                <a:latin typeface="Montserrat" panose="020B0604020202020204" charset="0"/>
              </a:rPr>
              <a:t> </a:t>
            </a:r>
            <a:r>
              <a:rPr lang="en-US" sz="1300" dirty="0" smtClean="0">
                <a:solidFill>
                  <a:schemeClr val="bg1"/>
                </a:solidFill>
                <a:latin typeface="Montserrat" panose="020B0604020202020204" charset="0"/>
              </a:rPr>
              <a:t> that Temperature and Dew point temperature</a:t>
            </a:r>
          </a:p>
          <a:p>
            <a:r>
              <a:rPr lang="en-US" sz="1300" dirty="0">
                <a:solidFill>
                  <a:schemeClr val="bg1"/>
                </a:solidFill>
                <a:latin typeface="Montserrat" panose="020B0604020202020204" charset="0"/>
              </a:rPr>
              <a:t> </a:t>
            </a:r>
            <a:r>
              <a:rPr lang="en-US" sz="1300" dirty="0" smtClean="0">
                <a:solidFill>
                  <a:schemeClr val="bg1"/>
                </a:solidFill>
                <a:latin typeface="Montserrat" panose="020B0604020202020204" charset="0"/>
              </a:rPr>
              <a:t> are highly correlated to each other</a:t>
            </a:r>
          </a:p>
          <a:p>
            <a:endParaRPr lang="en-US" dirty="0">
              <a:solidFill>
                <a:schemeClr val="bg1"/>
              </a:solidFill>
            </a:endParaRPr>
          </a:p>
          <a:p>
            <a:r>
              <a:rPr lang="en-US" dirty="0" smtClean="0">
                <a:solidFill>
                  <a:schemeClr val="bg1"/>
                </a:solidFill>
              </a:rPr>
              <a:t>• </a:t>
            </a:r>
            <a:r>
              <a:rPr lang="en-US" sz="1300" dirty="0" smtClean="0">
                <a:solidFill>
                  <a:schemeClr val="bg1"/>
                </a:solidFill>
                <a:latin typeface="Montserrat" panose="020B0604020202020204" charset="0"/>
              </a:rPr>
              <a:t>To avoid </a:t>
            </a:r>
            <a:r>
              <a:rPr lang="en-US" sz="1300" dirty="0" err="1" smtClean="0">
                <a:solidFill>
                  <a:schemeClr val="bg1"/>
                </a:solidFill>
                <a:latin typeface="Montserrat" panose="020B0604020202020204" charset="0"/>
              </a:rPr>
              <a:t>multicollinearity</a:t>
            </a:r>
            <a:r>
              <a:rPr lang="en-US" sz="1300" dirty="0" smtClean="0">
                <a:solidFill>
                  <a:schemeClr val="bg1"/>
                </a:solidFill>
                <a:latin typeface="Montserrat" panose="020B0604020202020204" charset="0"/>
              </a:rPr>
              <a:t>,  remove</a:t>
            </a:r>
          </a:p>
          <a:p>
            <a:r>
              <a:rPr lang="en-US" sz="1300" dirty="0">
                <a:solidFill>
                  <a:schemeClr val="bg1"/>
                </a:solidFill>
                <a:latin typeface="Montserrat" panose="020B0604020202020204" charset="0"/>
              </a:rPr>
              <a:t> </a:t>
            </a:r>
            <a:r>
              <a:rPr lang="en-US" sz="1300" dirty="0" smtClean="0">
                <a:solidFill>
                  <a:schemeClr val="bg1"/>
                </a:solidFill>
                <a:latin typeface="Montserrat" panose="020B0604020202020204" charset="0"/>
              </a:rPr>
              <a:t> Dew point temperature, because it has</a:t>
            </a:r>
          </a:p>
          <a:p>
            <a:r>
              <a:rPr lang="en-US" sz="1300" dirty="0">
                <a:solidFill>
                  <a:schemeClr val="bg1"/>
                </a:solidFill>
                <a:latin typeface="Montserrat" panose="020B0604020202020204" charset="0"/>
              </a:rPr>
              <a:t> </a:t>
            </a:r>
            <a:r>
              <a:rPr lang="en-US" sz="1300" dirty="0" smtClean="0">
                <a:solidFill>
                  <a:schemeClr val="bg1"/>
                </a:solidFill>
                <a:latin typeface="Montserrat" panose="020B0604020202020204" charset="0"/>
              </a:rPr>
              <a:t> weak correlation with the dependent variable </a:t>
            </a:r>
          </a:p>
          <a:p>
            <a:r>
              <a:rPr lang="en-US" sz="1300" dirty="0">
                <a:solidFill>
                  <a:schemeClr val="bg1"/>
                </a:solidFill>
                <a:latin typeface="Montserrat" panose="020B0604020202020204" charset="0"/>
              </a:rPr>
              <a:t> </a:t>
            </a:r>
            <a:r>
              <a:rPr lang="en-US" sz="1300" dirty="0" smtClean="0">
                <a:solidFill>
                  <a:schemeClr val="bg1"/>
                </a:solidFill>
                <a:latin typeface="Montserrat" panose="020B0604020202020204" charset="0"/>
              </a:rPr>
              <a:t> when compared with Temperature.</a:t>
            </a:r>
          </a:p>
        </p:txBody>
      </p:sp>
    </p:spTree>
    <p:extLst>
      <p:ext uri="{BB962C8B-B14F-4D97-AF65-F5344CB8AC3E}">
        <p14:creationId xmlns:p14="http://schemas.microsoft.com/office/powerpoint/2010/main" val="3769789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75613" y="357921"/>
            <a:ext cx="909223" cy="477054"/>
          </a:xfrm>
          <a:prstGeom prst="rect">
            <a:avLst/>
          </a:prstGeom>
          <a:noFill/>
        </p:spPr>
        <p:txBody>
          <a:bodyPr wrap="none" rtlCol="0">
            <a:spAutoFit/>
          </a:bodyPr>
          <a:lstStyle/>
          <a:p>
            <a:r>
              <a:rPr lang="en-US" sz="2500" b="1" dirty="0" smtClean="0">
                <a:solidFill>
                  <a:schemeClr val="tx1"/>
                </a:solidFill>
                <a:latin typeface="Montserrat" panose="020B0604020202020204" charset="0"/>
              </a:rPr>
              <a:t>EDA</a:t>
            </a:r>
            <a:endParaRPr lang="en-US" sz="2500" b="1" dirty="0">
              <a:solidFill>
                <a:schemeClr val="tx1"/>
              </a:solidFill>
              <a:latin typeface="Montserrat" panose="020B0604020202020204" charset="0"/>
            </a:endParaRPr>
          </a:p>
        </p:txBody>
      </p:sp>
      <p:sp>
        <p:nvSpPr>
          <p:cNvPr id="4" name="TextBox 3"/>
          <p:cNvSpPr txBox="1"/>
          <p:nvPr/>
        </p:nvSpPr>
        <p:spPr>
          <a:xfrm>
            <a:off x="175613" y="1477953"/>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sp>
        <p:nvSpPr>
          <p:cNvPr id="8" name="TextBox 7"/>
          <p:cNvSpPr txBox="1"/>
          <p:nvPr/>
        </p:nvSpPr>
        <p:spPr>
          <a:xfrm>
            <a:off x="194992" y="3312429"/>
            <a:ext cx="8834707" cy="1354217"/>
          </a:xfrm>
          <a:prstGeom prst="rect">
            <a:avLst/>
          </a:prstGeom>
          <a:noFill/>
        </p:spPr>
        <p:txBody>
          <a:bodyPr wrap="square" rtlCol="0">
            <a:spAutoFit/>
          </a:bodyPr>
          <a:lstStyle/>
          <a:p>
            <a:r>
              <a:rPr lang="en-US" dirty="0" smtClean="0">
                <a:solidFill>
                  <a:schemeClr val="bg1"/>
                </a:solidFill>
              </a:rPr>
              <a:t>• </a:t>
            </a:r>
            <a:r>
              <a:rPr lang="en-US" dirty="0" smtClean="0">
                <a:solidFill>
                  <a:schemeClr val="bg1"/>
                </a:solidFill>
                <a:latin typeface="Montserrat" panose="020B0604020202020204" charset="0"/>
              </a:rPr>
              <a:t>Demand for rental bikes is high on working days and very low on holidays</a:t>
            </a:r>
          </a:p>
          <a:p>
            <a:endParaRPr lang="en-US" sz="1700" dirty="0">
              <a:solidFill>
                <a:schemeClr val="bg1"/>
              </a:solidFill>
              <a:latin typeface="Montserrat" panose="020B0604020202020204" charset="0"/>
            </a:endParaRPr>
          </a:p>
          <a:p>
            <a:r>
              <a:rPr lang="en-US" b="1" dirty="0" smtClean="0">
                <a:solidFill>
                  <a:schemeClr val="bg1"/>
                </a:solidFill>
                <a:latin typeface="Montserrat" panose="020B0604020202020204" charset="0"/>
              </a:rPr>
              <a:t>•</a:t>
            </a:r>
            <a:r>
              <a:rPr lang="en-US" sz="1700" b="1" dirty="0" smtClean="0">
                <a:solidFill>
                  <a:schemeClr val="bg1"/>
                </a:solidFill>
                <a:latin typeface="Montserrat" panose="020B0604020202020204" charset="0"/>
              </a:rPr>
              <a:t> </a:t>
            </a:r>
            <a:r>
              <a:rPr lang="en-US" dirty="0" smtClean="0">
                <a:solidFill>
                  <a:schemeClr val="bg1"/>
                </a:solidFill>
                <a:latin typeface="Montserrat" panose="020B0604020202020204" charset="0"/>
              </a:rPr>
              <a:t>The highest number of bike rents occur in summer while the least bike rents occur in winter</a:t>
            </a:r>
            <a:endParaRPr lang="en-US" sz="1700" b="1" dirty="0" smtClean="0">
              <a:solidFill>
                <a:schemeClr val="bg1"/>
              </a:solidFill>
              <a:latin typeface="Montserrat" panose="020B0604020202020204" charset="0"/>
            </a:endParaRPr>
          </a:p>
          <a:p>
            <a:endParaRPr lang="en-US" sz="1700" b="1" dirty="0">
              <a:solidFill>
                <a:schemeClr val="bg1"/>
              </a:solidFill>
              <a:latin typeface="Montserrat" panose="020B0604020202020204" charset="0"/>
            </a:endParaRPr>
          </a:p>
          <a:p>
            <a:r>
              <a:rPr lang="en-US" b="1" dirty="0" smtClean="0">
                <a:solidFill>
                  <a:schemeClr val="bg1"/>
                </a:solidFill>
                <a:latin typeface="Montserrat" panose="020B0604020202020204" charset="0"/>
              </a:rPr>
              <a:t>• </a:t>
            </a:r>
            <a:r>
              <a:rPr lang="en-US" dirty="0" smtClean="0">
                <a:solidFill>
                  <a:schemeClr val="bg1"/>
                </a:solidFill>
                <a:latin typeface="Montserrat" panose="020B0604020202020204" charset="0"/>
              </a:rPr>
              <a:t>Demand for rental bikes is high in the evening</a:t>
            </a:r>
            <a:endParaRPr lang="en-US" dirty="0">
              <a:solidFill>
                <a:schemeClr val="bg1"/>
              </a:solidFill>
              <a:latin typeface="Montserrat" panose="020B0604020202020204" charset="0"/>
            </a:endParaRPr>
          </a:p>
        </p:txBody>
      </p:sp>
      <p:pic>
        <p:nvPicPr>
          <p:cNvPr id="9" name="Picture 8"/>
          <p:cNvPicPr>
            <a:picLocks noChangeAspect="1"/>
          </p:cNvPicPr>
          <p:nvPr/>
        </p:nvPicPr>
        <p:blipFill>
          <a:blip r:embed="rId3"/>
          <a:stretch>
            <a:fillRect/>
          </a:stretch>
        </p:blipFill>
        <p:spPr>
          <a:xfrm>
            <a:off x="16279" y="1243306"/>
            <a:ext cx="9111442" cy="1993334"/>
          </a:xfrm>
          <a:prstGeom prst="rect">
            <a:avLst/>
          </a:prstGeom>
        </p:spPr>
      </p:pic>
      <p:pic>
        <p:nvPicPr>
          <p:cNvPr id="10" name="Picture 9"/>
          <p:cNvPicPr>
            <a:picLocks noChangeAspect="1"/>
          </p:cNvPicPr>
          <p:nvPr/>
        </p:nvPicPr>
        <p:blipFill>
          <a:blip r:embed="rId4"/>
          <a:stretch>
            <a:fillRect/>
          </a:stretch>
        </p:blipFill>
        <p:spPr>
          <a:xfrm>
            <a:off x="3902732" y="916389"/>
            <a:ext cx="1419225" cy="323850"/>
          </a:xfrm>
          <a:prstGeom prst="rect">
            <a:avLst/>
          </a:prstGeom>
        </p:spPr>
      </p:pic>
    </p:spTree>
    <p:extLst>
      <p:ext uri="{BB962C8B-B14F-4D97-AF65-F5344CB8AC3E}">
        <p14:creationId xmlns:p14="http://schemas.microsoft.com/office/powerpoint/2010/main" val="41039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175613" y="314592"/>
            <a:ext cx="2803973" cy="477054"/>
          </a:xfrm>
          <a:prstGeom prst="rect">
            <a:avLst/>
          </a:prstGeom>
          <a:noFill/>
        </p:spPr>
        <p:txBody>
          <a:bodyPr wrap="none" rtlCol="0">
            <a:spAutoFit/>
          </a:bodyPr>
          <a:lstStyle/>
          <a:p>
            <a:r>
              <a:rPr lang="en-US" sz="2500" b="1" dirty="0" smtClean="0">
                <a:solidFill>
                  <a:schemeClr val="tx1"/>
                </a:solidFill>
                <a:latin typeface="Montserrat" panose="020B0604020202020204" charset="0"/>
              </a:rPr>
              <a:t>EDA  </a:t>
            </a:r>
            <a:r>
              <a:rPr lang="en-US" sz="2200" b="1" dirty="0" smtClean="0">
                <a:solidFill>
                  <a:schemeClr val="tx1"/>
                </a:solidFill>
                <a:latin typeface="Montserrat" panose="020B0604020202020204" charset="0"/>
              </a:rPr>
              <a:t>(continued)</a:t>
            </a:r>
            <a:endParaRPr lang="en-US" sz="2200" b="1" dirty="0">
              <a:solidFill>
                <a:schemeClr val="tx1"/>
              </a:solidFill>
              <a:latin typeface="Montserrat" panose="020B0604020202020204" charset="0"/>
            </a:endParaRPr>
          </a:p>
        </p:txBody>
      </p:sp>
      <p:sp>
        <p:nvSpPr>
          <p:cNvPr id="4" name="TextBox 3"/>
          <p:cNvSpPr txBox="1"/>
          <p:nvPr/>
        </p:nvSpPr>
        <p:spPr>
          <a:xfrm>
            <a:off x="252483" y="1555845"/>
            <a:ext cx="8777217" cy="2154436"/>
          </a:xfrm>
          <a:prstGeom prst="rect">
            <a:avLst/>
          </a:prstGeom>
          <a:noFill/>
        </p:spPr>
        <p:txBody>
          <a:bodyPr wrap="square" rtlCol="0">
            <a:spAutoFit/>
          </a:bodyPr>
          <a:lstStyle/>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sz="2000" dirty="0">
              <a:solidFill>
                <a:schemeClr val="accent5">
                  <a:lumMod val="50000"/>
                </a:schemeClr>
              </a:solidFill>
              <a:latin typeface="Montserrat" panose="020B0604020202020204" charset="0"/>
            </a:endParaRPr>
          </a:p>
          <a:p>
            <a:endParaRPr lang="en-US" sz="2000" dirty="0" smtClean="0">
              <a:solidFill>
                <a:schemeClr val="accent5">
                  <a:lumMod val="50000"/>
                </a:schemeClr>
              </a:solidFill>
              <a:latin typeface="Montserrat" panose="020B0604020202020204" charset="0"/>
            </a:endParaRP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263" y="791646"/>
            <a:ext cx="5959917" cy="3354411"/>
          </a:xfrm>
          <a:prstGeom prst="rect">
            <a:avLst/>
          </a:prstGeom>
        </p:spPr>
      </p:pic>
      <p:sp>
        <p:nvSpPr>
          <p:cNvPr id="7" name="TextBox 6"/>
          <p:cNvSpPr txBox="1"/>
          <p:nvPr/>
        </p:nvSpPr>
        <p:spPr>
          <a:xfrm>
            <a:off x="315750" y="4189393"/>
            <a:ext cx="8713950" cy="954107"/>
          </a:xfrm>
          <a:prstGeom prst="rect">
            <a:avLst/>
          </a:prstGeom>
          <a:noFill/>
        </p:spPr>
        <p:txBody>
          <a:bodyPr wrap="square" rtlCol="0">
            <a:spAutoFit/>
          </a:bodyPr>
          <a:lstStyle/>
          <a:p>
            <a:r>
              <a:rPr lang="en-US" b="1" dirty="0" smtClean="0">
                <a:solidFill>
                  <a:schemeClr val="bg1"/>
                </a:solidFill>
                <a:latin typeface="Montserrat" panose="020B0604020202020204" charset="0"/>
              </a:rPr>
              <a:t>•</a:t>
            </a:r>
            <a:r>
              <a:rPr lang="en-US" dirty="0" smtClean="0">
                <a:solidFill>
                  <a:schemeClr val="bg1"/>
                </a:solidFill>
                <a:latin typeface="Montserrat" panose="020B0604020202020204" charset="0"/>
              </a:rPr>
              <a:t> We can see that most numbers of rental bike bookings are during the month’s May, June and </a:t>
            </a:r>
          </a:p>
          <a:p>
            <a:r>
              <a:rPr lang="en-US" dirty="0">
                <a:solidFill>
                  <a:schemeClr val="bg1"/>
                </a:solidFill>
                <a:latin typeface="Montserrat" panose="020B0604020202020204" charset="0"/>
              </a:rPr>
              <a:t> </a:t>
            </a:r>
            <a:r>
              <a:rPr lang="en-US" dirty="0" smtClean="0">
                <a:solidFill>
                  <a:schemeClr val="bg1"/>
                </a:solidFill>
                <a:latin typeface="Montserrat" panose="020B0604020202020204" charset="0"/>
              </a:rPr>
              <a:t>  July </a:t>
            </a:r>
          </a:p>
          <a:p>
            <a:endParaRPr lang="en-US" dirty="0" smtClean="0">
              <a:solidFill>
                <a:schemeClr val="bg1"/>
              </a:solidFill>
              <a:latin typeface="Montserrat" panose="020B0604020202020204" charset="0"/>
            </a:endParaRPr>
          </a:p>
          <a:p>
            <a:r>
              <a:rPr lang="en-US" b="1" dirty="0" smtClean="0">
                <a:solidFill>
                  <a:schemeClr val="bg1"/>
                </a:solidFill>
                <a:latin typeface="Montserrat" panose="020B0604020202020204" charset="0"/>
              </a:rPr>
              <a:t>• </a:t>
            </a:r>
            <a:r>
              <a:rPr lang="en-US" dirty="0" smtClean="0">
                <a:solidFill>
                  <a:schemeClr val="bg1"/>
                </a:solidFill>
                <a:latin typeface="Montserrat" panose="020B0604020202020204" charset="0"/>
              </a:rPr>
              <a:t>Months November, December, January and February have the least number of bookings</a:t>
            </a:r>
            <a:endParaRPr lang="en-US" dirty="0">
              <a:solidFill>
                <a:schemeClr val="bg1"/>
              </a:solidFill>
              <a:latin typeface="Montserrat" panose="020B0604020202020204" charset="0"/>
            </a:endParaRPr>
          </a:p>
        </p:txBody>
      </p:sp>
    </p:spTree>
    <p:extLst>
      <p:ext uri="{BB962C8B-B14F-4D97-AF65-F5344CB8AC3E}">
        <p14:creationId xmlns:p14="http://schemas.microsoft.com/office/powerpoint/2010/main" val="641452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1493</TotalTime>
  <Words>1423</Words>
  <Application>Microsoft Office PowerPoint</Application>
  <PresentationFormat>On-screen Show (16:9)</PresentationFormat>
  <Paragraphs>304</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Montserrat</vt:lpstr>
      <vt:lpstr>Arial</vt:lpstr>
      <vt:lpstr>Simple Light</vt:lpstr>
      <vt:lpstr>         Capstone Project - 2 Bike Sharing Demand Prediction  By-Dany Chitturi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dc:title>
  <dc:creator>Dany Cornelius Chitturi</dc:creator>
  <cp:lastModifiedBy>dddddd</cp:lastModifiedBy>
  <cp:revision>144</cp:revision>
  <dcterms:modified xsi:type="dcterms:W3CDTF">2022-09-23T09:59:46Z</dcterms:modified>
</cp:coreProperties>
</file>