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18"/>
  </p:notesMasterIdLst>
  <p:handoutMasterIdLst>
    <p:handoutMasterId r:id="rId19"/>
  </p:handoutMasterIdLst>
  <p:sldIdLst>
    <p:sldId id="298" r:id="rId4"/>
    <p:sldId id="283" r:id="rId5"/>
    <p:sldId id="297" r:id="rId6"/>
    <p:sldId id="292" r:id="rId7"/>
    <p:sldId id="299" r:id="rId8"/>
    <p:sldId id="300" r:id="rId9"/>
    <p:sldId id="301" r:id="rId10"/>
    <p:sldId id="302" r:id="rId11"/>
    <p:sldId id="303" r:id="rId12"/>
    <p:sldId id="293" r:id="rId13"/>
    <p:sldId id="294" r:id="rId14"/>
    <p:sldId id="304" r:id="rId15"/>
    <p:sldId id="295" r:id="rId16"/>
    <p:sldId id="296"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574" autoAdjust="0"/>
  </p:normalViewPr>
  <p:slideViewPr>
    <p:cSldViewPr snapToGrid="0">
      <p:cViewPr varScale="1">
        <p:scale>
          <a:sx n="88" d="100"/>
          <a:sy n="88" d="100"/>
        </p:scale>
        <p:origin x="210" y="5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6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E30289-B8BB-4CEB-9808-39D5F1096BED}" type="datetime1">
              <a:rPr lang="fr-CA" smtClean="0"/>
              <a:t>2025-03-18</a:t>
            </a:fld>
            <a:endParaRPr lang="fr-CA"/>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CA" smtClean="0"/>
              <a:t>‹N°›</a:t>
            </a:fld>
            <a:endParaRPr lang="fr-C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FDC86-CC02-4C4A-AE71-B80AC76C8DB6}" type="datetime1">
              <a:rPr lang="fr-CA" noProof="0" smtClean="0"/>
              <a:t>2025-03-18</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Modifier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CA" noProof="0" smtClean="0"/>
              <a:t>‹N°›</a:t>
            </a:fld>
            <a:endParaRPr lang="fr-CA"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2141406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242687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15E9-16C6-669D-3D98-76C8A2C87A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0680E3C-3491-F5B8-2500-EAF7563F088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76F3EF-A713-5F91-38A4-ECD08314520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61CB3F1-12C8-8280-FBAC-2CF008F6B2CF}"/>
              </a:ext>
            </a:extLst>
          </p:cNvPr>
          <p:cNvSpPr>
            <a:spLocks noGrp="1"/>
          </p:cNvSpPr>
          <p:nvPr>
            <p:ph type="sldNum" sz="quarter" idx="10"/>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27869044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17762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14</a:t>
            </a:fld>
            <a:endParaRPr lang="fr-FR"/>
          </a:p>
        </p:txBody>
      </p:sp>
    </p:spTree>
    <p:extLst>
      <p:ext uri="{BB962C8B-B14F-4D97-AF65-F5344CB8AC3E}">
        <p14:creationId xmlns:p14="http://schemas.microsoft.com/office/powerpoint/2010/main" val="2792620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22379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2AAA3-58D9-EC22-9965-744BCE6FDB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10041A-37AC-9A6F-2F5B-2DBDD1796B9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73CBAD0-E679-2B10-8D5C-CEDECDEEA913}"/>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39B77BD-68CE-F6DA-D184-1DC646D85A0E}"/>
              </a:ext>
            </a:extLst>
          </p:cNvPr>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1833862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F22A-C04A-B735-4887-03AAD1B8EC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E82F27D-8B11-A75A-C05C-A0AB109C4D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2C6980-9274-A244-D60C-2E701AA0A56F}"/>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6D565DC-6FE5-8812-21FD-B1543A7A2D29}"/>
              </a:ext>
            </a:extLst>
          </p:cNvPr>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813680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61A5F-B49C-B839-DC40-6F6C69BCC65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0B0A723-4C56-5FAB-6BE6-F37F996655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12B810F-6570-139C-46FE-6028AD02606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983F07D-02A4-FF79-0670-B9BF20F62D17}"/>
              </a:ext>
            </a:extLst>
          </p:cNvPr>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3852636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BF57-23D6-8AD6-BABE-9C18DF36FB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8D3C599-D59B-D430-F738-67044EEF163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7BD66A2-6825-3C32-AFD1-9E4805D72D0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44A2C66-7985-574E-5029-F19AB429E2AD}"/>
              </a:ext>
            </a:extLst>
          </p:cNvPr>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2943704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1F4B4-BAAD-C054-AF62-FC0E67B8690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5705B6-719A-25BD-E1DF-28E09CE071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351674D-64AC-59E0-7C22-69F4C57D46C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CA58D6-58FD-0130-EE68-D0ED4F892EE4}"/>
              </a:ext>
            </a:extLst>
          </p:cNvPr>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15265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CA"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CA"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CA" noProof="0" smtClean="0"/>
              <a:pPr rtl="0"/>
              <a:t>‹N°›</a:t>
            </a:fld>
            <a:endParaRPr lang="fr-CA"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CA"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CA"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CA"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eg"/><Relationship Id="rId7" Type="http://schemas.openxmlformats.org/officeDocument/2006/relationships/image" Target="../media/image13.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rtl="0"/>
            <a:r>
              <a:rPr lang="fr-CA" sz="6000" dirty="0"/>
              <a:t>Présentation du sprint 2</a:t>
            </a: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CA" dirty="0"/>
              <a:t>Gestion de portefeuilles financiers</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Espace réservé d’image 22" descr="Femme souriante en train d’utiliser un ordinateur portable">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rtlCol="0"/>
          <a:lstStyle/>
          <a:p>
            <a:r>
              <a:rPr lang="fr-CA" sz="2800" b="1" dirty="0"/>
              <a:t>État d'avancement (Sunset Graph)</a:t>
            </a:r>
            <a:br>
              <a:rPr lang="fr-CA" sz="2800" b="1" dirty="0"/>
            </a:br>
            <a:endParaRPr lang="fr-CA" sz="2800" dirty="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rtlCol="0"/>
          <a:lstStyle/>
          <a:p>
            <a:pPr rtl="0"/>
            <a:r>
              <a:rPr lang="fr-CA" dirty="0"/>
              <a:t>Voici le graphique</a:t>
            </a:r>
          </a:p>
          <a:p>
            <a:pPr rtl="0"/>
            <a:endParaRPr lang="fr-CA" dirty="0"/>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CA" smtClean="0"/>
              <a:pPr rtl="0"/>
              <a:t>10</a:t>
            </a:fld>
            <a:endParaRPr lang="fr-CA"/>
          </a:p>
        </p:txBody>
      </p:sp>
    </p:spTree>
    <p:extLst>
      <p:ext uri="{BB962C8B-B14F-4D97-AF65-F5344CB8AC3E}">
        <p14:creationId xmlns:p14="http://schemas.microsoft.com/office/powerpoint/2010/main" val="211769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3FB4D5-DA14-4F29-9320-2DE0A6B571B9}"/>
              </a:ext>
            </a:extLst>
          </p:cNvPr>
          <p:cNvSpPr>
            <a:spLocks noGrp="1"/>
          </p:cNvSpPr>
          <p:nvPr>
            <p:ph type="title"/>
          </p:nvPr>
        </p:nvSpPr>
        <p:spPr>
          <a:xfrm>
            <a:off x="432000" y="435428"/>
            <a:ext cx="11328000" cy="428571"/>
          </a:xfrm>
        </p:spPr>
        <p:txBody>
          <a:bodyPr rtlCol="0"/>
          <a:lstStyle/>
          <a:p>
            <a:r>
              <a:rPr lang="fr-CA" b="1" dirty="0"/>
              <a:t>État d'avancement (Sunset Graph)</a:t>
            </a:r>
            <a:br>
              <a:rPr lang="fr-CA" b="1" dirty="0"/>
            </a:br>
            <a:endParaRPr lang="fr-CA" dirty="0"/>
          </a:p>
        </p:txBody>
      </p:sp>
      <p:sp>
        <p:nvSpPr>
          <p:cNvPr id="3" name="Espace réservé du texte 2">
            <a:extLst>
              <a:ext uri="{FF2B5EF4-FFF2-40B4-BE49-F238E27FC236}">
                <a16:creationId xmlns:a16="http://schemas.microsoft.com/office/drawing/2014/main" id="{DE9D0F75-42B5-4960-8C3A-291285872DAF}"/>
              </a:ext>
            </a:extLst>
          </p:cNvPr>
          <p:cNvSpPr>
            <a:spLocks noGrp="1"/>
          </p:cNvSpPr>
          <p:nvPr>
            <p:ph type="body" sz="quarter" idx="32"/>
          </p:nvPr>
        </p:nvSpPr>
        <p:spPr>
          <a:xfrm>
            <a:off x="420487" y="787100"/>
            <a:ext cx="11339513" cy="687914"/>
          </a:xfrm>
        </p:spPr>
        <p:txBody>
          <a:bodyPr rtlCol="0"/>
          <a:lstStyle/>
          <a:p>
            <a:r>
              <a:rPr lang="fr-FR" dirty="0"/>
              <a:t>Graphique illustrant les itérations terminées et en cours, montrant les User Points complétés et restants selon les scénarios optimiste et pessimiste.</a:t>
            </a:r>
          </a:p>
          <a:p>
            <a:pPr rtl="0"/>
            <a:r>
              <a:rPr lang="fr-CA" dirty="0"/>
              <a:t> </a:t>
            </a:r>
          </a:p>
        </p:txBody>
      </p:sp>
      <p:sp>
        <p:nvSpPr>
          <p:cNvPr id="9" name="Espace réservé du numéro de diapositive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11</a:t>
            </a:fld>
            <a:endParaRPr lang="fr-CA" dirty="0"/>
          </a:p>
        </p:txBody>
      </p:sp>
      <p:pic>
        <p:nvPicPr>
          <p:cNvPr id="4" name="Image 3">
            <a:extLst>
              <a:ext uri="{FF2B5EF4-FFF2-40B4-BE49-F238E27FC236}">
                <a16:creationId xmlns:a16="http://schemas.microsoft.com/office/drawing/2014/main" id="{8A75D183-B853-7369-3D1D-870817ADF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723" y="1418725"/>
            <a:ext cx="9147722" cy="4573861"/>
          </a:xfrm>
          <a:prstGeom prst="rect">
            <a:avLst/>
          </a:prstGeom>
          <a:noFill/>
          <a:ln>
            <a:noFill/>
          </a:ln>
        </p:spPr>
      </p:pic>
    </p:spTree>
    <p:extLst>
      <p:ext uri="{BB962C8B-B14F-4D97-AF65-F5344CB8AC3E}">
        <p14:creationId xmlns:p14="http://schemas.microsoft.com/office/powerpoint/2010/main" val="2580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47D98-6CEB-FACF-1FF6-ACFB4A88E21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59DA164-DBA1-BD36-6A2D-1BEB39DCB063}"/>
              </a:ext>
            </a:extLst>
          </p:cNvPr>
          <p:cNvSpPr>
            <a:spLocks noGrp="1"/>
          </p:cNvSpPr>
          <p:nvPr>
            <p:ph type="title"/>
          </p:nvPr>
        </p:nvSpPr>
        <p:spPr>
          <a:xfrm>
            <a:off x="432000" y="795728"/>
            <a:ext cx="11328000" cy="68271"/>
          </a:xfrm>
        </p:spPr>
        <p:txBody>
          <a:bodyPr rtlCol="0"/>
          <a:lstStyle/>
          <a:p>
            <a:r>
              <a:rPr lang="fr-CA" b="1" dirty="0"/>
              <a:t>Vue fonctionnelle et statique</a:t>
            </a:r>
            <a:br>
              <a:rPr lang="fr-CA" b="1" dirty="0"/>
            </a:br>
            <a:br>
              <a:rPr lang="fr-CA" b="1" dirty="0"/>
            </a:br>
            <a:endParaRPr lang="fr-CA" dirty="0"/>
          </a:p>
        </p:txBody>
      </p:sp>
      <p:sp>
        <p:nvSpPr>
          <p:cNvPr id="9" name="Espace réservé du numéro de diapositive 8">
            <a:extLst>
              <a:ext uri="{FF2B5EF4-FFF2-40B4-BE49-F238E27FC236}">
                <a16:creationId xmlns:a16="http://schemas.microsoft.com/office/drawing/2014/main" id="{06DD2FB5-8929-15E5-4D12-ACFD23D6DF8A}"/>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12</a:t>
            </a:fld>
            <a:endParaRPr lang="fr-CA" dirty="0"/>
          </a:p>
        </p:txBody>
      </p:sp>
      <p:sp>
        <p:nvSpPr>
          <p:cNvPr id="6" name="Espace réservé du texte 5">
            <a:extLst>
              <a:ext uri="{FF2B5EF4-FFF2-40B4-BE49-F238E27FC236}">
                <a16:creationId xmlns:a16="http://schemas.microsoft.com/office/drawing/2014/main" id="{993E1C01-B2F0-4DC2-42DC-3B965D31F16B}"/>
              </a:ext>
            </a:extLst>
          </p:cNvPr>
          <p:cNvSpPr>
            <a:spLocks noGrp="1"/>
          </p:cNvSpPr>
          <p:nvPr>
            <p:ph type="body" sz="quarter" idx="32"/>
          </p:nvPr>
        </p:nvSpPr>
        <p:spPr>
          <a:xfrm>
            <a:off x="471500" y="829863"/>
            <a:ext cx="5414256" cy="360000"/>
          </a:xfrm>
        </p:spPr>
        <p:txBody>
          <a:bodyPr/>
          <a:lstStyle/>
          <a:p>
            <a:r>
              <a:rPr lang="fr-CA" b="1" dirty="0"/>
              <a:t>Diagramme de cas d’utilisation</a:t>
            </a:r>
          </a:p>
          <a:p>
            <a:endParaRPr lang="fr-CA" dirty="0"/>
          </a:p>
        </p:txBody>
      </p:sp>
      <p:sp>
        <p:nvSpPr>
          <p:cNvPr id="8" name="Espace réservé du texte 5">
            <a:extLst>
              <a:ext uri="{FF2B5EF4-FFF2-40B4-BE49-F238E27FC236}">
                <a16:creationId xmlns:a16="http://schemas.microsoft.com/office/drawing/2014/main" id="{B8847BBD-B883-2BAE-152E-24448315B62C}"/>
              </a:ext>
            </a:extLst>
          </p:cNvPr>
          <p:cNvSpPr txBox="1">
            <a:spLocks/>
          </p:cNvSpPr>
          <p:nvPr/>
        </p:nvSpPr>
        <p:spPr>
          <a:xfrm>
            <a:off x="6012225" y="401656"/>
            <a:ext cx="541425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b="1" dirty="0"/>
              <a:t>Diagramme de classes</a:t>
            </a:r>
          </a:p>
          <a:p>
            <a:endParaRPr lang="fr-CA" b="1" dirty="0"/>
          </a:p>
          <a:p>
            <a:endParaRPr lang="fr-CA" dirty="0"/>
          </a:p>
        </p:txBody>
      </p:sp>
      <p:pic>
        <p:nvPicPr>
          <p:cNvPr id="3" name="Image 2">
            <a:extLst>
              <a:ext uri="{FF2B5EF4-FFF2-40B4-BE49-F238E27FC236}">
                <a16:creationId xmlns:a16="http://schemas.microsoft.com/office/drawing/2014/main" id="{594513B6-51C9-78BC-DA93-0CCA653CAC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058" y="1439282"/>
            <a:ext cx="5257800" cy="4622990"/>
          </a:xfrm>
          <a:prstGeom prst="rect">
            <a:avLst/>
          </a:prstGeom>
          <a:noFill/>
          <a:ln>
            <a:noFill/>
          </a:ln>
        </p:spPr>
      </p:pic>
      <p:pic>
        <p:nvPicPr>
          <p:cNvPr id="4" name="Image 3" descr="Une image contenant capture d’écran, texte, conception&#10;&#10;Le contenu généré par l’IA peut être incorrect.">
            <a:extLst>
              <a:ext uri="{FF2B5EF4-FFF2-40B4-BE49-F238E27FC236}">
                <a16:creationId xmlns:a16="http://schemas.microsoft.com/office/drawing/2014/main" id="{BCE83848-7E23-2F11-6DDC-7F89B3DD8EF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5756" y="863999"/>
            <a:ext cx="4750435" cy="5237444"/>
          </a:xfrm>
          <a:prstGeom prst="rect">
            <a:avLst/>
          </a:prstGeom>
          <a:noFill/>
          <a:ln>
            <a:noFill/>
          </a:ln>
        </p:spPr>
      </p:pic>
    </p:spTree>
    <p:extLst>
      <p:ext uri="{BB962C8B-B14F-4D97-AF65-F5344CB8AC3E}">
        <p14:creationId xmlns:p14="http://schemas.microsoft.com/office/powerpoint/2010/main" val="1013264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a:xfrm>
            <a:off x="469448" y="627943"/>
            <a:ext cx="4680858" cy="432000"/>
          </a:xfrm>
        </p:spPr>
        <p:txBody>
          <a:bodyPr rtlCol="0"/>
          <a:lstStyle/>
          <a:p>
            <a:r>
              <a:rPr lang="fr-CA" b="1" dirty="0"/>
              <a:t>Rapport de rétrospective</a:t>
            </a:r>
            <a:br>
              <a:rPr lang="fr-CA" b="1" dirty="0"/>
            </a:br>
            <a:endParaRPr lang="fr-CA"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13</a:t>
            </a:fld>
            <a:endParaRPr lang="fr-CA"/>
          </a:p>
        </p:txBody>
      </p:sp>
      <p:sp>
        <p:nvSpPr>
          <p:cNvPr id="7" name="ZoneTexte 6">
            <a:extLst>
              <a:ext uri="{FF2B5EF4-FFF2-40B4-BE49-F238E27FC236}">
                <a16:creationId xmlns:a16="http://schemas.microsoft.com/office/drawing/2014/main" id="{2A08A66C-5007-179E-EF9F-8FC48A48A63B}"/>
              </a:ext>
            </a:extLst>
          </p:cNvPr>
          <p:cNvSpPr txBox="1"/>
          <p:nvPr/>
        </p:nvSpPr>
        <p:spPr>
          <a:xfrm>
            <a:off x="469448" y="1167136"/>
            <a:ext cx="4445453" cy="2585323"/>
          </a:xfrm>
          <a:prstGeom prst="rect">
            <a:avLst/>
          </a:prstGeom>
          <a:noFill/>
        </p:spPr>
        <p:txBody>
          <a:bodyPr wrap="square">
            <a:spAutoFit/>
          </a:bodyPr>
          <a:lstStyle/>
          <a:p>
            <a:r>
              <a:rPr lang="fr-FR" b="1" dirty="0"/>
              <a:t>Bons coups :</a:t>
            </a:r>
          </a:p>
          <a:p>
            <a:endParaRPr lang="fr-FR" dirty="0"/>
          </a:p>
          <a:p>
            <a:pPr>
              <a:buFont typeface="Arial" panose="020B0604020202020204" pitchFamily="34" charset="0"/>
              <a:buChar char="•"/>
            </a:pPr>
            <a:r>
              <a:rPr lang="fr-FR" dirty="0"/>
              <a:t>Environnement et intégration API réussis</a:t>
            </a:r>
          </a:p>
          <a:p>
            <a:pPr>
              <a:buFont typeface="Arial" panose="020B0604020202020204" pitchFamily="34" charset="0"/>
              <a:buChar char="•"/>
            </a:pPr>
            <a:r>
              <a:rPr lang="fr-FR" dirty="0"/>
              <a:t>Respect des délais</a:t>
            </a:r>
          </a:p>
          <a:p>
            <a:pPr>
              <a:buFont typeface="Arial" panose="020B0604020202020204" pitchFamily="34" charset="0"/>
              <a:buChar char="•"/>
            </a:pPr>
            <a:endParaRPr lang="fr-FR" dirty="0"/>
          </a:p>
          <a:p>
            <a:r>
              <a:rPr lang="fr-FR" b="1" dirty="0"/>
              <a:t>Points d’amélioration :</a:t>
            </a:r>
          </a:p>
          <a:p>
            <a:endParaRPr lang="fr-FR" dirty="0"/>
          </a:p>
          <a:p>
            <a:pPr>
              <a:buFont typeface="Arial" panose="020B0604020202020204" pitchFamily="34" charset="0"/>
              <a:buChar char="•"/>
            </a:pPr>
            <a:r>
              <a:rPr lang="fr-FR" dirty="0"/>
              <a:t>Optimisation de la gestion des erreurs</a:t>
            </a:r>
          </a:p>
          <a:p>
            <a:pPr>
              <a:buFont typeface="Arial" panose="020B0604020202020204" pitchFamily="34" charset="0"/>
              <a:buChar char="•"/>
            </a:pPr>
            <a:r>
              <a:rPr lang="fr-FR" dirty="0"/>
              <a:t>Documentation technique plus détaillée</a:t>
            </a:r>
          </a:p>
        </p:txBody>
      </p:sp>
      <p:sp>
        <p:nvSpPr>
          <p:cNvPr id="9" name="ZoneTexte 8">
            <a:extLst>
              <a:ext uri="{FF2B5EF4-FFF2-40B4-BE49-F238E27FC236}">
                <a16:creationId xmlns:a16="http://schemas.microsoft.com/office/drawing/2014/main" id="{9AEED0AF-7751-5577-BC06-FA35302DEDE2}"/>
              </a:ext>
            </a:extLst>
          </p:cNvPr>
          <p:cNvSpPr txBox="1"/>
          <p:nvPr/>
        </p:nvSpPr>
        <p:spPr>
          <a:xfrm>
            <a:off x="5661280" y="361114"/>
            <a:ext cx="6098720" cy="1323439"/>
          </a:xfrm>
          <a:prstGeom prst="rect">
            <a:avLst/>
          </a:prstGeom>
          <a:noFill/>
        </p:spPr>
        <p:txBody>
          <a:bodyPr wrap="square">
            <a:spAutoFit/>
          </a:bodyPr>
          <a:lstStyle/>
          <a:p>
            <a:r>
              <a:rPr lang="fr-FR" sz="2800" b="1" dirty="0"/>
              <a:t>Démonstration du prototype</a:t>
            </a:r>
          </a:p>
          <a:p>
            <a:endParaRPr lang="fr-FR" sz="2800" b="1" dirty="0"/>
          </a:p>
          <a:p>
            <a:r>
              <a:rPr lang="fr-FR" sz="2400" dirty="0"/>
              <a:t>Présentation de l'application </a:t>
            </a:r>
          </a:p>
        </p:txBody>
      </p:sp>
      <p:graphicFrame>
        <p:nvGraphicFramePr>
          <p:cNvPr id="3" name="Tableau 2">
            <a:extLst>
              <a:ext uri="{FF2B5EF4-FFF2-40B4-BE49-F238E27FC236}">
                <a16:creationId xmlns:a16="http://schemas.microsoft.com/office/drawing/2014/main" id="{7DE555C4-8AD2-7075-FCB1-3C45D918B9B1}"/>
              </a:ext>
            </a:extLst>
          </p:cNvPr>
          <p:cNvGraphicFramePr>
            <a:graphicFrameLocks noGrp="1"/>
          </p:cNvGraphicFramePr>
          <p:nvPr>
            <p:extLst>
              <p:ext uri="{D42A27DB-BD31-4B8C-83A1-F6EECF244321}">
                <p14:modId xmlns:p14="http://schemas.microsoft.com/office/powerpoint/2010/main" val="2539055325"/>
              </p:ext>
            </p:extLst>
          </p:nvPr>
        </p:nvGraphicFramePr>
        <p:xfrm>
          <a:off x="5796643" y="2078797"/>
          <a:ext cx="4969328" cy="2357130"/>
        </p:xfrm>
        <a:graphic>
          <a:graphicData uri="http://schemas.openxmlformats.org/drawingml/2006/table">
            <a:tbl>
              <a:tblPr firstRow="1" firstCol="1" bandRow="1">
                <a:tableStyleId>{073A0DAA-6AF3-43AB-8588-CEC1D06C72B9}</a:tableStyleId>
              </a:tblPr>
              <a:tblGrid>
                <a:gridCol w="4969328">
                  <a:extLst>
                    <a:ext uri="{9D8B030D-6E8A-4147-A177-3AD203B41FA5}">
                      <a16:colId xmlns:a16="http://schemas.microsoft.com/office/drawing/2014/main" val="2165540254"/>
                    </a:ext>
                  </a:extLst>
                </a:gridCol>
              </a:tblGrid>
              <a:tr h="392855">
                <a:tc>
                  <a:txBody>
                    <a:bodyPr/>
                    <a:lstStyle/>
                    <a:p>
                      <a:pPr>
                        <a:lnSpc>
                          <a:spcPct val="107000"/>
                        </a:lnSpc>
                        <a:spcAft>
                          <a:spcPts val="800"/>
                        </a:spcAft>
                      </a:pPr>
                      <a:r>
                        <a:rPr lang="fr-CA" sz="2000" kern="100" dirty="0">
                          <a:effectLst/>
                        </a:rPr>
                        <a:t>Mise à jour automatique des données</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4845866"/>
                  </a:ext>
                </a:extLst>
              </a:tr>
              <a:tr h="392855">
                <a:tc>
                  <a:txBody>
                    <a:bodyPr/>
                    <a:lstStyle/>
                    <a:p>
                      <a:pPr>
                        <a:lnSpc>
                          <a:spcPct val="107000"/>
                        </a:lnSpc>
                        <a:spcAft>
                          <a:spcPts val="800"/>
                        </a:spcAft>
                      </a:pPr>
                      <a:r>
                        <a:rPr lang="fr-CA" sz="2000" kern="100" dirty="0">
                          <a:effectLst/>
                        </a:rPr>
                        <a:t>Calcul du rendement total</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26591441"/>
                  </a:ext>
                </a:extLst>
              </a:tr>
              <a:tr h="392855">
                <a:tc>
                  <a:txBody>
                    <a:bodyPr/>
                    <a:lstStyle/>
                    <a:p>
                      <a:pPr>
                        <a:lnSpc>
                          <a:spcPct val="107000"/>
                        </a:lnSpc>
                        <a:spcAft>
                          <a:spcPts val="800"/>
                        </a:spcAft>
                      </a:pPr>
                      <a:r>
                        <a:rPr lang="fr-CA" sz="2000" kern="100" dirty="0">
                          <a:effectLst/>
                        </a:rPr>
                        <a:t>Graphiques de performance interactifs</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9508767"/>
                  </a:ext>
                </a:extLst>
              </a:tr>
              <a:tr h="392855">
                <a:tc>
                  <a:txBody>
                    <a:bodyPr/>
                    <a:lstStyle/>
                    <a:p>
                      <a:pPr>
                        <a:lnSpc>
                          <a:spcPct val="107000"/>
                        </a:lnSpc>
                        <a:spcAft>
                          <a:spcPts val="800"/>
                        </a:spcAft>
                      </a:pPr>
                      <a:r>
                        <a:rPr lang="fr-CA" sz="2000" kern="100" dirty="0">
                          <a:effectLst/>
                        </a:rPr>
                        <a:t>Comparaison avec indices de référence</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7535437"/>
                  </a:ext>
                </a:extLst>
              </a:tr>
              <a:tr h="392855">
                <a:tc>
                  <a:txBody>
                    <a:bodyPr/>
                    <a:lstStyle/>
                    <a:p>
                      <a:pPr>
                        <a:lnSpc>
                          <a:spcPct val="107000"/>
                        </a:lnSpc>
                        <a:spcAft>
                          <a:spcPts val="800"/>
                        </a:spcAft>
                      </a:pPr>
                      <a:r>
                        <a:rPr lang="fr-CA" sz="2000" kern="100" dirty="0">
                          <a:effectLst/>
                        </a:rPr>
                        <a:t>Machine Learning pour prédictions</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244045"/>
                  </a:ext>
                </a:extLst>
              </a:tr>
              <a:tr h="392855">
                <a:tc>
                  <a:txBody>
                    <a:bodyPr/>
                    <a:lstStyle/>
                    <a:p>
                      <a:pPr>
                        <a:lnSpc>
                          <a:spcPct val="107000"/>
                        </a:lnSpc>
                        <a:spcAft>
                          <a:spcPts val="800"/>
                        </a:spcAft>
                      </a:pPr>
                      <a:r>
                        <a:rPr lang="fr-CA" sz="2000" kern="100" dirty="0">
                          <a:effectLst/>
                        </a:rPr>
                        <a:t>Configuration des alertes</a:t>
                      </a:r>
                      <a:endParaRPr lang="fr-CA"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4211360"/>
                  </a:ext>
                </a:extLst>
              </a:tr>
            </a:tbl>
          </a:graphicData>
        </a:graphic>
      </p:graphicFrame>
    </p:spTree>
    <p:extLst>
      <p:ext uri="{BB962C8B-B14F-4D97-AF65-F5344CB8AC3E}">
        <p14:creationId xmlns:p14="http://schemas.microsoft.com/office/powerpoint/2010/main" val="2575421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CA" sz="4000" dirty="0"/>
              <a:t>Merci de votre attention</a:t>
            </a:r>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fr-CA" dirty="0"/>
              <a:t>Dany Tremblay</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endParaRPr lang="fr-CA" dirty="0"/>
          </a:p>
        </p:txBody>
      </p:sp>
      <p:pic>
        <p:nvPicPr>
          <p:cNvPr id="10" name="Graphisme 9" descr="Smartphone" title="Icône - Numéro de téléphone du présentateur">
            <a:extLst>
              <a:ext uri="{FF2B5EF4-FFF2-40B4-BE49-F238E27FC236}">
                <a16:creationId xmlns:a16="http://schemas.microsoft.com/office/drawing/2014/main" id="{A29DE31C-E099-4579-BB03-675E0A40C5F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485495" y="4355103"/>
            <a:ext cx="218900" cy="218900"/>
          </a:xfrm>
          <a:prstGeom prst="rect">
            <a:avLst/>
          </a:prstGeom>
        </p:spPr>
      </p:pic>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fr-CA" dirty="0"/>
              <a:t>tremblaydany81@gmail.com</a:t>
            </a:r>
          </a:p>
        </p:txBody>
      </p:sp>
      <p:pic>
        <p:nvPicPr>
          <p:cNvPr id="9" name="Graphisme 8" descr="Enveloppe" title="Icône - Adresse e-mail du présentateur">
            <a:extLst>
              <a:ext uri="{FF2B5EF4-FFF2-40B4-BE49-F238E27FC236}">
                <a16:creationId xmlns:a16="http://schemas.microsoft.com/office/drawing/2014/main" id="{773C1382-ACE1-460F-A1B6-AB761A7D2E6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1485495" y="4703551"/>
            <a:ext cx="218900" cy="218900"/>
          </a:xfrm>
          <a:prstGeom prst="rect">
            <a:avLst/>
          </a:prstGeom>
        </p:spPr>
      </p:pic>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p:txBody>
          <a:bodyPr rtlCol="0"/>
          <a:lstStyle/>
          <a:p>
            <a:pPr rtl="0"/>
            <a:endParaRPr lang="fr-CA" dirty="0"/>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CA" smtClean="0"/>
              <a:pPr rtl="0"/>
              <a:t>14</a:t>
            </a:fld>
            <a:endParaRPr lang="fr-CA"/>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r>
              <a:rPr lang="fr-CA" sz="2800" b="1" dirty="0"/>
              <a:t>Introduction</a:t>
            </a:r>
          </a:p>
          <a:p>
            <a:r>
              <a:rPr lang="fr-FR" dirty="0"/>
              <a:t>Cette présentation couvre la documentation technique de l'équipe DT pour l'itération Sprint 2 du projet de gestion de portefeuille d'investissement. Nous aborderons la vision du produit, l'avancement des travaux, les coûts, les résultats et les points d'amélioration identifiés.</a:t>
            </a:r>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p:txBody>
          <a:bodyPr rtlCol="0"/>
          <a:lstStyle/>
          <a:p>
            <a:pPr rtl="0"/>
            <a:r>
              <a:rPr lang="fr-CA" sz="4800"/>
              <a:t>À propos de nous</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endParaRPr lang="fr-CA"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a:t>2</a:t>
            </a:fld>
            <a:endParaRPr lang="fr-CA"/>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r>
              <a:rPr lang="fr-CA" sz="3600" b="1" dirty="0"/>
              <a:t>Problématique</a:t>
            </a:r>
            <a:endParaRPr lang="fr-CA" sz="3600" dirty="0"/>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r>
              <a:rPr lang="fr-CA" dirty="0"/>
              <a:t>Les utilisateurs</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r>
              <a:rPr lang="fr-FR" sz="2000" dirty="0"/>
              <a:t>Les utilisateurs ont besoin d'une plateforme intuitive et performante pour suivre l'évolution de leurs investissements en temps réel et prendre des décisions informées.</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a:t>3</a:t>
            </a:fld>
            <a:endParaRPr lang="fr-CA"/>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p:txBody>
          <a:bodyPr tIns="180000" rtlCol="0"/>
          <a:lstStyle/>
          <a:p>
            <a:r>
              <a:rPr lang="fr-CA" sz="4400" b="1" dirty="0"/>
              <a:t>Vision du produit</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505200"/>
            <a:ext cx="5956300" cy="1744225"/>
          </a:xfrm>
        </p:spPr>
        <p:txBody>
          <a:bodyPr rtlCol="0"/>
          <a:lstStyle/>
          <a:p>
            <a:r>
              <a:rPr lang="fr-FR" dirty="0"/>
              <a:t>Offrir un outil performant permettant aux utilisateurs d'ajouter des actifs, de consulter leur valeur actuelle et d'intégrer des données financières externes de manière fluide et fiable.</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CA" smtClean="0"/>
              <a:pPr/>
              <a:t>4</a:t>
            </a:fld>
            <a:endParaRPr lang="fr-CA"/>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5AE07-A4EE-69DE-BF0F-9D23CFCFC636}"/>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EC67A926-FAD2-91D1-552E-0CB69723448E}"/>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6262041-87FA-F99B-E937-CCC0F6F5C578}"/>
              </a:ext>
            </a:extLst>
          </p:cNvPr>
          <p:cNvSpPr>
            <a:spLocks noGrp="1"/>
          </p:cNvSpPr>
          <p:nvPr>
            <p:ph type="ctrTitle"/>
          </p:nvPr>
        </p:nvSpPr>
        <p:spPr>
          <a:xfrm>
            <a:off x="6235700" y="2204860"/>
            <a:ext cx="5956300" cy="1944000"/>
          </a:xfrm>
        </p:spPr>
        <p:txBody>
          <a:bodyPr tIns="180000" rtlCol="0"/>
          <a:lstStyle/>
          <a:p>
            <a:r>
              <a:rPr lang="fr-CA" sz="4000" b="1" dirty="0"/>
              <a:t>Répartition en sprint</a:t>
            </a: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EAE466D-158D-37B2-18B1-182161273764}"/>
              </a:ext>
            </a:extLst>
          </p:cNvPr>
          <p:cNvSpPr>
            <a:spLocks noGrp="1"/>
          </p:cNvSpPr>
          <p:nvPr>
            <p:ph type="body" sz="quarter" idx="13"/>
          </p:nvPr>
        </p:nvSpPr>
        <p:spPr>
          <a:xfrm>
            <a:off x="6235700" y="3499758"/>
            <a:ext cx="5956300" cy="1749668"/>
          </a:xfrm>
        </p:spPr>
        <p:txBody>
          <a:bodyPr rtlCol="0"/>
          <a:lstStyle/>
          <a:p>
            <a:r>
              <a:rPr lang="fr-FR" dirty="0"/>
              <a:t>Le Sprint 2 a été planifié en fonction de la vélocité optimiste et pessimiste pour assurer la livraison des fonctionnalités essentielles.</a:t>
            </a:r>
          </a:p>
          <a:p>
            <a:endParaRPr lang="fr-FR" dirty="0"/>
          </a:p>
        </p:txBody>
      </p:sp>
      <p:sp>
        <p:nvSpPr>
          <p:cNvPr id="5" name="Espace réservé du numéro de diapositive 4">
            <a:extLst>
              <a:ext uri="{FF2B5EF4-FFF2-40B4-BE49-F238E27FC236}">
                <a16:creationId xmlns:a16="http://schemas.microsoft.com/office/drawing/2014/main" id="{7C0A9D91-1B1C-37AB-1203-A6B0D7B43EC2}"/>
              </a:ext>
            </a:extLst>
          </p:cNvPr>
          <p:cNvSpPr>
            <a:spLocks noGrp="1"/>
          </p:cNvSpPr>
          <p:nvPr>
            <p:ph type="sldNum" sz="quarter" idx="12"/>
          </p:nvPr>
        </p:nvSpPr>
        <p:spPr/>
        <p:txBody>
          <a:bodyPr rtlCol="0"/>
          <a:lstStyle/>
          <a:p>
            <a:pPr rtl="0"/>
            <a:fld id="{19B51A1E-902D-48AF-9020-955120F399B6}" type="slidenum">
              <a:rPr lang="fr-CA" smtClean="0"/>
              <a:pPr rtl="0"/>
              <a:t>5</a:t>
            </a:fld>
            <a:endParaRPr lang="fr-CA"/>
          </a:p>
        </p:txBody>
      </p:sp>
    </p:spTree>
    <p:extLst>
      <p:ext uri="{BB962C8B-B14F-4D97-AF65-F5344CB8AC3E}">
        <p14:creationId xmlns:p14="http://schemas.microsoft.com/office/powerpoint/2010/main" val="4123448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DEE32-260A-A979-317C-50DBE71E0B31}"/>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9CF1198D-232A-FCD2-19AF-53FE4F77B9E9}"/>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1A5A4B87-0063-0EAB-A93A-951C91C9231C}"/>
              </a:ext>
            </a:extLst>
          </p:cNvPr>
          <p:cNvSpPr>
            <a:spLocks noGrp="1"/>
          </p:cNvSpPr>
          <p:nvPr>
            <p:ph type="ctrTitle"/>
          </p:nvPr>
        </p:nvSpPr>
        <p:spPr>
          <a:xfrm>
            <a:off x="6235700" y="2204860"/>
            <a:ext cx="5956300" cy="1944000"/>
          </a:xfrm>
        </p:spPr>
        <p:txBody>
          <a:bodyPr tIns="180000" rtlCol="0"/>
          <a:lstStyle/>
          <a:p>
            <a:r>
              <a:rPr lang="fr-CA" sz="4000" b="1" dirty="0"/>
              <a:t>Objectifs de l’itération</a:t>
            </a: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80A191A6-81EC-B0CE-C43E-83C53E8DD204}"/>
              </a:ext>
            </a:extLst>
          </p:cNvPr>
          <p:cNvSpPr>
            <a:spLocks noGrp="1"/>
          </p:cNvSpPr>
          <p:nvPr>
            <p:ph type="body" sz="quarter" idx="13"/>
          </p:nvPr>
        </p:nvSpPr>
        <p:spPr>
          <a:xfrm>
            <a:off x="6235700" y="3140529"/>
            <a:ext cx="5956300" cy="2108897"/>
          </a:xfrm>
        </p:spPr>
        <p:txBody>
          <a:bodyPr rtlCol="0"/>
          <a:lstStyle/>
          <a:p>
            <a:r>
              <a:rPr lang="fr-FR" dirty="0"/>
              <a:t>Développer une plateforme connectée à la base de données et à l'API Alpha </a:t>
            </a:r>
            <a:r>
              <a:rPr lang="fr-FR" dirty="0" err="1"/>
              <a:t>Vantage</a:t>
            </a:r>
            <a:r>
              <a:rPr lang="fr-FR" dirty="0"/>
              <a:t>, permettant aux utilisateurs de consulter la valeur de leurs actifs et préparer l'ajout de nouveaux actifs. Surtout de voir les résultats des portefeuilles sous forme de tableaux et de graphiques. Utiliser aussi intelligence artificielle pour des prédictions.</a:t>
            </a:r>
          </a:p>
          <a:p>
            <a:endParaRPr lang="fr-FR" dirty="0"/>
          </a:p>
        </p:txBody>
      </p:sp>
      <p:sp>
        <p:nvSpPr>
          <p:cNvPr id="5" name="Espace réservé du numéro de diapositive 4">
            <a:extLst>
              <a:ext uri="{FF2B5EF4-FFF2-40B4-BE49-F238E27FC236}">
                <a16:creationId xmlns:a16="http://schemas.microsoft.com/office/drawing/2014/main" id="{DB595C1B-FBB8-36C9-A093-2950A1F15092}"/>
              </a:ext>
            </a:extLst>
          </p:cNvPr>
          <p:cNvSpPr>
            <a:spLocks noGrp="1"/>
          </p:cNvSpPr>
          <p:nvPr>
            <p:ph type="sldNum" sz="quarter" idx="12"/>
          </p:nvPr>
        </p:nvSpPr>
        <p:spPr/>
        <p:txBody>
          <a:bodyPr rtlCol="0"/>
          <a:lstStyle/>
          <a:p>
            <a:pPr rtl="0"/>
            <a:fld id="{19B51A1E-902D-48AF-9020-955120F399B6}" type="slidenum">
              <a:rPr lang="fr-CA" smtClean="0"/>
              <a:pPr rtl="0"/>
              <a:t>6</a:t>
            </a:fld>
            <a:endParaRPr lang="fr-CA"/>
          </a:p>
        </p:txBody>
      </p:sp>
    </p:spTree>
    <p:extLst>
      <p:ext uri="{BB962C8B-B14F-4D97-AF65-F5344CB8AC3E}">
        <p14:creationId xmlns:p14="http://schemas.microsoft.com/office/powerpoint/2010/main" val="1028955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D57C5-CA38-02A9-FC4F-5E1C7944FF0F}"/>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DA795D52-F03A-6102-9918-1B7B7A77701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7B3320B-56E8-616A-DF11-1B3A949A3973}"/>
              </a:ext>
            </a:extLst>
          </p:cNvPr>
          <p:cNvSpPr>
            <a:spLocks noGrp="1"/>
          </p:cNvSpPr>
          <p:nvPr>
            <p:ph type="ctrTitle"/>
          </p:nvPr>
        </p:nvSpPr>
        <p:spPr>
          <a:xfrm>
            <a:off x="6235700" y="2204860"/>
            <a:ext cx="5956300" cy="1100565"/>
          </a:xfrm>
        </p:spPr>
        <p:txBody>
          <a:bodyPr tIns="180000" rtlCol="0"/>
          <a:lstStyle/>
          <a:p>
            <a:r>
              <a:rPr lang="fr-CA" sz="4000" b="1" dirty="0"/>
              <a:t>Étendue et limites</a:t>
            </a: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757D09D-98ED-6B27-4B9F-38FA3756ED36}"/>
              </a:ext>
            </a:extLst>
          </p:cNvPr>
          <p:cNvSpPr>
            <a:spLocks noGrp="1"/>
          </p:cNvSpPr>
          <p:nvPr>
            <p:ph type="body" sz="quarter" idx="13"/>
          </p:nvPr>
        </p:nvSpPr>
        <p:spPr>
          <a:xfrm>
            <a:off x="6235700" y="2944586"/>
            <a:ext cx="5956300" cy="3064328"/>
          </a:xfrm>
        </p:spPr>
        <p:txBody>
          <a:bodyPr rtlCol="0"/>
          <a:lstStyle/>
          <a:p>
            <a:r>
              <a:rPr lang="fr-FR" b="1" dirty="0"/>
              <a:t>Inclus dans l'itération :</a:t>
            </a:r>
            <a:endParaRPr lang="fr-FR" dirty="0"/>
          </a:p>
          <a:p>
            <a:pPr>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Mise à jour automatique des données</a:t>
            </a:r>
            <a:endParaRPr lang="fr-FR" dirty="0"/>
          </a:p>
          <a:p>
            <a:pPr>
              <a:buFont typeface="Arial" panose="020B0604020202020204" pitchFamily="34" charset="0"/>
              <a:buChar char="•"/>
            </a:pPr>
            <a:r>
              <a:rPr lang="fr-FR" dirty="0"/>
              <a:t>Calcul du rendement total</a:t>
            </a:r>
          </a:p>
          <a:p>
            <a:pPr>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Graphiques de performance interactifs</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Comparaison avec indices de référence</a:t>
            </a:r>
            <a:endParaRPr lang="fr-FR" dirty="0">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Machine Learning pour prédictions</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Configuration des alertes</a:t>
            </a:r>
            <a:endParaRPr lang="fr-FR" dirty="0"/>
          </a:p>
          <a:p>
            <a:endParaRPr lang="fr-FR" dirty="0"/>
          </a:p>
        </p:txBody>
      </p:sp>
      <p:sp>
        <p:nvSpPr>
          <p:cNvPr id="5" name="Espace réservé du numéro de diapositive 4">
            <a:extLst>
              <a:ext uri="{FF2B5EF4-FFF2-40B4-BE49-F238E27FC236}">
                <a16:creationId xmlns:a16="http://schemas.microsoft.com/office/drawing/2014/main" id="{3672E308-836C-87AB-86B2-119CB87CCD02}"/>
              </a:ext>
            </a:extLst>
          </p:cNvPr>
          <p:cNvSpPr>
            <a:spLocks noGrp="1"/>
          </p:cNvSpPr>
          <p:nvPr>
            <p:ph type="sldNum" sz="quarter" idx="12"/>
          </p:nvPr>
        </p:nvSpPr>
        <p:spPr/>
        <p:txBody>
          <a:bodyPr rtlCol="0"/>
          <a:lstStyle/>
          <a:p>
            <a:pPr rtl="0"/>
            <a:fld id="{19B51A1E-902D-48AF-9020-955120F399B6}" type="slidenum">
              <a:rPr lang="fr-CA" smtClean="0"/>
              <a:pPr rtl="0"/>
              <a:t>7</a:t>
            </a:fld>
            <a:endParaRPr lang="fr-CA"/>
          </a:p>
        </p:txBody>
      </p:sp>
    </p:spTree>
    <p:extLst>
      <p:ext uri="{BB962C8B-B14F-4D97-AF65-F5344CB8AC3E}">
        <p14:creationId xmlns:p14="http://schemas.microsoft.com/office/powerpoint/2010/main" val="3659544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DC7C8-5BF2-A2BE-9C4B-ED2D85343A5F}"/>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88242DF0-851C-6166-1E5E-7C177C8D843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A6957598-6C92-53A2-CEB4-46B4A0E2CDA8}"/>
              </a:ext>
            </a:extLst>
          </p:cNvPr>
          <p:cNvSpPr>
            <a:spLocks noGrp="1"/>
          </p:cNvSpPr>
          <p:nvPr>
            <p:ph type="ctrTitle"/>
          </p:nvPr>
        </p:nvSpPr>
        <p:spPr>
          <a:xfrm>
            <a:off x="6235700" y="2204860"/>
            <a:ext cx="5956300" cy="1100565"/>
          </a:xfrm>
        </p:spPr>
        <p:txBody>
          <a:bodyPr tIns="180000" rtlCol="0"/>
          <a:lstStyle/>
          <a:p>
            <a:r>
              <a:rPr lang="fr-CA" sz="2800" b="1" dirty="0"/>
              <a:t>Résumé des fonctionnalités</a:t>
            </a: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089147A-F52E-5699-7B65-B94EF2DC3222}"/>
              </a:ext>
            </a:extLst>
          </p:cNvPr>
          <p:cNvSpPr>
            <a:spLocks noGrp="1"/>
          </p:cNvSpPr>
          <p:nvPr>
            <p:ph type="body" sz="quarter" idx="13"/>
          </p:nvPr>
        </p:nvSpPr>
        <p:spPr>
          <a:xfrm>
            <a:off x="6235700" y="3305426"/>
            <a:ext cx="5956300" cy="629760"/>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58158432-0256-0877-6FFF-3FB5909A512E}"/>
              </a:ext>
            </a:extLst>
          </p:cNvPr>
          <p:cNvSpPr>
            <a:spLocks noGrp="1"/>
          </p:cNvSpPr>
          <p:nvPr>
            <p:ph type="sldNum" sz="quarter" idx="12"/>
          </p:nvPr>
        </p:nvSpPr>
        <p:spPr/>
        <p:txBody>
          <a:bodyPr rtlCol="0"/>
          <a:lstStyle/>
          <a:p>
            <a:pPr rtl="0"/>
            <a:fld id="{19B51A1E-902D-48AF-9020-955120F399B6}" type="slidenum">
              <a:rPr lang="fr-CA" smtClean="0"/>
              <a:pPr rtl="0"/>
              <a:t>8</a:t>
            </a:fld>
            <a:endParaRPr lang="fr-CA"/>
          </a:p>
        </p:txBody>
      </p:sp>
      <p:graphicFrame>
        <p:nvGraphicFramePr>
          <p:cNvPr id="4" name="Tableau 3">
            <a:extLst>
              <a:ext uri="{FF2B5EF4-FFF2-40B4-BE49-F238E27FC236}">
                <a16:creationId xmlns:a16="http://schemas.microsoft.com/office/drawing/2014/main" id="{1D8BFC8D-B210-A6F6-EF58-4B8E6F640DF9}"/>
              </a:ext>
            </a:extLst>
          </p:cNvPr>
          <p:cNvGraphicFramePr>
            <a:graphicFrameLocks noGrp="1"/>
          </p:cNvGraphicFramePr>
          <p:nvPr>
            <p:extLst>
              <p:ext uri="{D42A27DB-BD31-4B8C-83A1-F6EECF244321}">
                <p14:modId xmlns:p14="http://schemas.microsoft.com/office/powerpoint/2010/main" val="3379204064"/>
              </p:ext>
            </p:extLst>
          </p:nvPr>
        </p:nvGraphicFramePr>
        <p:xfrm>
          <a:off x="4064001" y="3935186"/>
          <a:ext cx="8127999" cy="18491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27498876"/>
                    </a:ext>
                  </a:extLst>
                </a:gridCol>
                <a:gridCol w="2709333">
                  <a:extLst>
                    <a:ext uri="{9D8B030D-6E8A-4147-A177-3AD203B41FA5}">
                      <a16:colId xmlns:a16="http://schemas.microsoft.com/office/drawing/2014/main" val="4150819971"/>
                    </a:ext>
                  </a:extLst>
                </a:gridCol>
                <a:gridCol w="2709333">
                  <a:extLst>
                    <a:ext uri="{9D8B030D-6E8A-4147-A177-3AD203B41FA5}">
                      <a16:colId xmlns:a16="http://schemas.microsoft.com/office/drawing/2014/main" val="82671098"/>
                    </a:ext>
                  </a:extLst>
                </a:gridCol>
              </a:tblGrid>
              <a:tr h="328506">
                <a:tc>
                  <a:txBody>
                    <a:bodyPr/>
                    <a:lstStyle/>
                    <a:p>
                      <a:pPr algn="ctr"/>
                      <a:r>
                        <a:rPr lang="fr-CA" dirty="0"/>
                        <a:t>Catégorie</a:t>
                      </a:r>
                    </a:p>
                  </a:txBody>
                  <a:tcPr/>
                </a:tc>
                <a:tc>
                  <a:txBody>
                    <a:bodyPr/>
                    <a:lstStyle/>
                    <a:p>
                      <a:pPr algn="ctr"/>
                      <a:r>
                        <a:rPr lang="fr-CA" dirty="0"/>
                        <a:t>Quantité</a:t>
                      </a:r>
                    </a:p>
                  </a:txBody>
                  <a:tcPr/>
                </a:tc>
                <a:tc>
                  <a:txBody>
                    <a:bodyPr/>
                    <a:lstStyle/>
                    <a:p>
                      <a:pPr algn="ctr"/>
                      <a:r>
                        <a:rPr lang="fr-CA" dirty="0"/>
                        <a:t>Use points</a:t>
                      </a:r>
                    </a:p>
                  </a:txBody>
                  <a:tcPr/>
                </a:tc>
                <a:extLst>
                  <a:ext uri="{0D108BD9-81ED-4DB2-BD59-A6C34878D82A}">
                    <a16:rowId xmlns:a16="http://schemas.microsoft.com/office/drawing/2014/main" val="7487266"/>
                  </a:ext>
                </a:extLst>
              </a:tr>
              <a:tr h="370840">
                <a:tc>
                  <a:txBody>
                    <a:bodyPr/>
                    <a:lstStyle/>
                    <a:p>
                      <a:r>
                        <a:rPr lang="fr-CA" dirty="0"/>
                        <a:t>Essentiel</a:t>
                      </a:r>
                    </a:p>
                  </a:txBody>
                  <a:tcPr/>
                </a:tc>
                <a:tc>
                  <a:txBody>
                    <a:bodyPr/>
                    <a:lstStyle/>
                    <a:p>
                      <a:r>
                        <a:rPr lang="fr-CA" dirty="0"/>
                        <a:t>3</a:t>
                      </a:r>
                    </a:p>
                  </a:txBody>
                  <a:tcPr/>
                </a:tc>
                <a:tc>
                  <a:txBody>
                    <a:bodyPr/>
                    <a:lstStyle/>
                    <a:p>
                      <a:r>
                        <a:rPr lang="fr-CA" dirty="0"/>
                        <a:t>40</a:t>
                      </a:r>
                    </a:p>
                  </a:txBody>
                  <a:tcPr/>
                </a:tc>
                <a:extLst>
                  <a:ext uri="{0D108BD9-81ED-4DB2-BD59-A6C34878D82A}">
                    <a16:rowId xmlns:a16="http://schemas.microsoft.com/office/drawing/2014/main" val="2040655467"/>
                  </a:ext>
                </a:extLst>
              </a:tr>
              <a:tr h="370840">
                <a:tc>
                  <a:txBody>
                    <a:bodyPr/>
                    <a:lstStyle/>
                    <a:p>
                      <a:r>
                        <a:rPr lang="fr-CA" dirty="0"/>
                        <a:t>Important</a:t>
                      </a:r>
                    </a:p>
                  </a:txBody>
                  <a:tcPr/>
                </a:tc>
                <a:tc>
                  <a:txBody>
                    <a:bodyPr/>
                    <a:lstStyle/>
                    <a:p>
                      <a:r>
                        <a:rPr lang="fr-CA" dirty="0"/>
                        <a:t>2</a:t>
                      </a:r>
                    </a:p>
                  </a:txBody>
                  <a:tcPr/>
                </a:tc>
                <a:tc>
                  <a:txBody>
                    <a:bodyPr/>
                    <a:lstStyle/>
                    <a:p>
                      <a:r>
                        <a:rPr lang="fr-CA" dirty="0"/>
                        <a:t>20</a:t>
                      </a:r>
                    </a:p>
                  </a:txBody>
                  <a:tcPr/>
                </a:tc>
                <a:extLst>
                  <a:ext uri="{0D108BD9-81ED-4DB2-BD59-A6C34878D82A}">
                    <a16:rowId xmlns:a16="http://schemas.microsoft.com/office/drawing/2014/main" val="295993231"/>
                  </a:ext>
                </a:extLst>
              </a:tr>
              <a:tr h="370840">
                <a:tc>
                  <a:txBody>
                    <a:bodyPr/>
                    <a:lstStyle/>
                    <a:p>
                      <a:r>
                        <a:rPr lang="fr-CA" dirty="0"/>
                        <a:t>Souhaitable</a:t>
                      </a:r>
                    </a:p>
                  </a:txBody>
                  <a:tcPr/>
                </a:tc>
                <a:tc>
                  <a:txBody>
                    <a:bodyPr/>
                    <a:lstStyle/>
                    <a:p>
                      <a:r>
                        <a:rPr lang="fr-CA" dirty="0"/>
                        <a:t>1</a:t>
                      </a:r>
                    </a:p>
                  </a:txBody>
                  <a:tcPr/>
                </a:tc>
                <a:tc>
                  <a:txBody>
                    <a:bodyPr/>
                    <a:lstStyle/>
                    <a:p>
                      <a:r>
                        <a:rPr lang="fr-CA" dirty="0"/>
                        <a:t>10</a:t>
                      </a:r>
                    </a:p>
                  </a:txBody>
                  <a:tcPr/>
                </a:tc>
                <a:extLst>
                  <a:ext uri="{0D108BD9-81ED-4DB2-BD59-A6C34878D82A}">
                    <a16:rowId xmlns:a16="http://schemas.microsoft.com/office/drawing/2014/main" val="5279023"/>
                  </a:ext>
                </a:extLst>
              </a:tr>
              <a:tr h="370840">
                <a:tc>
                  <a:txBody>
                    <a:bodyPr/>
                    <a:lstStyle/>
                    <a:p>
                      <a:r>
                        <a:rPr lang="fr-CA" dirty="0"/>
                        <a:t>Total</a:t>
                      </a:r>
                    </a:p>
                  </a:txBody>
                  <a:tcPr/>
                </a:tc>
                <a:tc>
                  <a:txBody>
                    <a:bodyPr/>
                    <a:lstStyle/>
                    <a:p>
                      <a:r>
                        <a:rPr lang="fr-CA" dirty="0"/>
                        <a:t>6</a:t>
                      </a:r>
                    </a:p>
                  </a:txBody>
                  <a:tcPr/>
                </a:tc>
                <a:tc>
                  <a:txBody>
                    <a:bodyPr/>
                    <a:lstStyle/>
                    <a:p>
                      <a:r>
                        <a:rPr lang="fr-CA" dirty="0"/>
                        <a:t>70</a:t>
                      </a:r>
                    </a:p>
                  </a:txBody>
                  <a:tcPr/>
                </a:tc>
                <a:extLst>
                  <a:ext uri="{0D108BD9-81ED-4DB2-BD59-A6C34878D82A}">
                    <a16:rowId xmlns:a16="http://schemas.microsoft.com/office/drawing/2014/main" val="1066528510"/>
                  </a:ext>
                </a:extLst>
              </a:tr>
            </a:tbl>
          </a:graphicData>
        </a:graphic>
      </p:graphicFrame>
    </p:spTree>
    <p:extLst>
      <p:ext uri="{BB962C8B-B14F-4D97-AF65-F5344CB8AC3E}">
        <p14:creationId xmlns:p14="http://schemas.microsoft.com/office/powerpoint/2010/main" val="922898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F9E96-DDDF-A968-829B-0C2C83370359}"/>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1CC05528-DF62-0841-2602-4402F48254E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D3F5321-F1B1-2E0D-AA1D-D04D1F69B408}"/>
              </a:ext>
            </a:extLst>
          </p:cNvPr>
          <p:cNvSpPr>
            <a:spLocks noGrp="1"/>
          </p:cNvSpPr>
          <p:nvPr>
            <p:ph type="ctrTitle"/>
          </p:nvPr>
        </p:nvSpPr>
        <p:spPr>
          <a:xfrm>
            <a:off x="6235700" y="1448303"/>
            <a:ext cx="5956300" cy="1100565"/>
          </a:xfrm>
        </p:spPr>
        <p:txBody>
          <a:bodyPr tIns="180000" rtlCol="0"/>
          <a:lstStyle/>
          <a:p>
            <a:r>
              <a:rPr lang="fr-CA" sz="3200" b="1" dirty="0"/>
              <a:t>Coût du projet</a:t>
            </a:r>
            <a:br>
              <a:rPr lang="fr-CA" sz="1050" b="1" dirty="0"/>
            </a:b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5F1F1FD6-397B-D04C-B91D-11853E1BEFCD}"/>
              </a:ext>
            </a:extLst>
          </p:cNvPr>
          <p:cNvSpPr>
            <a:spLocks noGrp="1"/>
          </p:cNvSpPr>
          <p:nvPr>
            <p:ph type="body" sz="quarter" idx="13"/>
          </p:nvPr>
        </p:nvSpPr>
        <p:spPr>
          <a:xfrm>
            <a:off x="6235700" y="2329543"/>
            <a:ext cx="5956300" cy="849085"/>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3B97CF01-0980-F505-05A6-D10D7DF1C20C}"/>
              </a:ext>
            </a:extLst>
          </p:cNvPr>
          <p:cNvSpPr>
            <a:spLocks noGrp="1"/>
          </p:cNvSpPr>
          <p:nvPr>
            <p:ph type="sldNum" sz="quarter" idx="12"/>
          </p:nvPr>
        </p:nvSpPr>
        <p:spPr/>
        <p:txBody>
          <a:bodyPr rtlCol="0"/>
          <a:lstStyle/>
          <a:p>
            <a:pPr rtl="0"/>
            <a:fld id="{19B51A1E-902D-48AF-9020-955120F399B6}" type="slidenum">
              <a:rPr lang="fr-CA" smtClean="0"/>
              <a:pPr rtl="0"/>
              <a:t>9</a:t>
            </a:fld>
            <a:endParaRPr lang="fr-CA"/>
          </a:p>
        </p:txBody>
      </p:sp>
      <p:graphicFrame>
        <p:nvGraphicFramePr>
          <p:cNvPr id="2" name="Tableau 1">
            <a:extLst>
              <a:ext uri="{FF2B5EF4-FFF2-40B4-BE49-F238E27FC236}">
                <a16:creationId xmlns:a16="http://schemas.microsoft.com/office/drawing/2014/main" id="{EB451699-55EC-131D-1BC2-7388AFD6D3FB}"/>
              </a:ext>
            </a:extLst>
          </p:cNvPr>
          <p:cNvGraphicFramePr>
            <a:graphicFrameLocks noGrp="1"/>
          </p:cNvGraphicFramePr>
          <p:nvPr>
            <p:extLst>
              <p:ext uri="{D42A27DB-BD31-4B8C-83A1-F6EECF244321}">
                <p14:modId xmlns:p14="http://schemas.microsoft.com/office/powerpoint/2010/main" val="3094272033"/>
              </p:ext>
            </p:extLst>
          </p:nvPr>
        </p:nvGraphicFramePr>
        <p:xfrm>
          <a:off x="2960914" y="3178628"/>
          <a:ext cx="9231083" cy="3010626"/>
        </p:xfrm>
        <a:graphic>
          <a:graphicData uri="http://schemas.openxmlformats.org/drawingml/2006/table">
            <a:tbl>
              <a:tblPr firstRow="1" bandRow="1">
                <a:tableStyleId>{073A0DAA-6AF3-43AB-8588-CEC1D06C72B9}</a:tableStyleId>
              </a:tblPr>
              <a:tblGrid>
                <a:gridCol w="5611406">
                  <a:extLst>
                    <a:ext uri="{9D8B030D-6E8A-4147-A177-3AD203B41FA5}">
                      <a16:colId xmlns:a16="http://schemas.microsoft.com/office/drawing/2014/main" val="3951121374"/>
                    </a:ext>
                  </a:extLst>
                </a:gridCol>
                <a:gridCol w="1846216">
                  <a:extLst>
                    <a:ext uri="{9D8B030D-6E8A-4147-A177-3AD203B41FA5}">
                      <a16:colId xmlns:a16="http://schemas.microsoft.com/office/drawing/2014/main" val="3471734224"/>
                    </a:ext>
                  </a:extLst>
                </a:gridCol>
                <a:gridCol w="1773461">
                  <a:extLst>
                    <a:ext uri="{9D8B030D-6E8A-4147-A177-3AD203B41FA5}">
                      <a16:colId xmlns:a16="http://schemas.microsoft.com/office/drawing/2014/main" val="467425228"/>
                    </a:ext>
                  </a:extLst>
                </a:gridCol>
              </a:tblGrid>
              <a:tr h="370840">
                <a:tc>
                  <a:txBody>
                    <a:bodyPr/>
                    <a:lstStyle/>
                    <a:p>
                      <a:r>
                        <a:rPr lang="fr-CA" dirty="0"/>
                        <a:t>Activité</a:t>
                      </a:r>
                    </a:p>
                  </a:txBody>
                  <a:tcPr/>
                </a:tc>
                <a:tc>
                  <a:txBody>
                    <a:bodyPr/>
                    <a:lstStyle/>
                    <a:p>
                      <a:r>
                        <a:rPr lang="fr-CA" dirty="0"/>
                        <a:t>Coût prévu ($)</a:t>
                      </a:r>
                    </a:p>
                  </a:txBody>
                  <a:tcPr/>
                </a:tc>
                <a:tc>
                  <a:txBody>
                    <a:bodyPr/>
                    <a:lstStyle/>
                    <a:p>
                      <a:r>
                        <a:rPr lang="fr-CA" dirty="0"/>
                        <a:t>Coût réel ($)</a:t>
                      </a:r>
                    </a:p>
                  </a:txBody>
                  <a:tcPr/>
                </a:tc>
                <a:extLst>
                  <a:ext uri="{0D108BD9-81ED-4DB2-BD59-A6C34878D82A}">
                    <a16:rowId xmlns:a16="http://schemas.microsoft.com/office/drawing/2014/main" val="1567905276"/>
                  </a:ext>
                </a:extLst>
              </a:tr>
              <a:tr h="370840">
                <a:tc>
                  <a:txBody>
                    <a:bodyPr/>
                    <a:lstStyle/>
                    <a:p>
                      <a:r>
                        <a:rPr lang="fr-CA" sz="1800" kern="1200" dirty="0">
                          <a:solidFill>
                            <a:schemeClr val="dk1"/>
                          </a:solidFill>
                          <a:effectLst/>
                          <a:latin typeface="+mn-lt"/>
                          <a:ea typeface="+mn-ea"/>
                          <a:cs typeface="+mn-cs"/>
                        </a:rPr>
                        <a:t>Mise à jour automatique des données</a:t>
                      </a:r>
                      <a:endParaRPr lang="fr-CA" dirty="0"/>
                    </a:p>
                  </a:txBody>
                  <a:tcPr/>
                </a:tc>
                <a:tc>
                  <a:txBody>
                    <a:bodyPr/>
                    <a:lstStyle/>
                    <a:p>
                      <a:pPr algn="ctr"/>
                      <a:r>
                        <a:rPr lang="fr-CA" dirty="0"/>
                        <a:t>560</a:t>
                      </a:r>
                    </a:p>
                  </a:txBody>
                  <a:tcPr/>
                </a:tc>
                <a:tc>
                  <a:txBody>
                    <a:bodyPr/>
                    <a:lstStyle/>
                    <a:p>
                      <a:pPr algn="ctr"/>
                      <a:r>
                        <a:rPr lang="fr-CA" dirty="0"/>
                        <a:t>560</a:t>
                      </a:r>
                    </a:p>
                  </a:txBody>
                  <a:tcPr/>
                </a:tc>
                <a:extLst>
                  <a:ext uri="{0D108BD9-81ED-4DB2-BD59-A6C34878D82A}">
                    <a16:rowId xmlns:a16="http://schemas.microsoft.com/office/drawing/2014/main" val="1811526709"/>
                  </a:ext>
                </a:extLst>
              </a:tr>
              <a:tr h="370840">
                <a:tc>
                  <a:txBody>
                    <a:bodyPr/>
                    <a:lstStyle/>
                    <a:p>
                      <a:r>
                        <a:rPr lang="fr-CA" sz="1800" kern="1200" dirty="0">
                          <a:solidFill>
                            <a:schemeClr val="dk1"/>
                          </a:solidFill>
                          <a:effectLst/>
                          <a:latin typeface="+mn-lt"/>
                          <a:ea typeface="+mn-ea"/>
                          <a:cs typeface="+mn-cs"/>
                        </a:rPr>
                        <a:t>Calcul du rendement total</a:t>
                      </a:r>
                      <a:endParaRPr lang="fr-CA" dirty="0"/>
                    </a:p>
                  </a:txBody>
                  <a:tcPr/>
                </a:tc>
                <a:tc>
                  <a:txBody>
                    <a:bodyPr/>
                    <a:lstStyle/>
                    <a:p>
                      <a:pPr algn="ctr"/>
                      <a:r>
                        <a:rPr lang="fr-CA" dirty="0"/>
                        <a:t>400</a:t>
                      </a:r>
                    </a:p>
                  </a:txBody>
                  <a:tcPr/>
                </a:tc>
                <a:tc>
                  <a:txBody>
                    <a:bodyPr/>
                    <a:lstStyle/>
                    <a:p>
                      <a:pPr algn="ctr"/>
                      <a:r>
                        <a:rPr lang="fr-CA" dirty="0"/>
                        <a:t>400</a:t>
                      </a:r>
                    </a:p>
                  </a:txBody>
                  <a:tcPr/>
                </a:tc>
                <a:extLst>
                  <a:ext uri="{0D108BD9-81ED-4DB2-BD59-A6C34878D82A}">
                    <a16:rowId xmlns:a16="http://schemas.microsoft.com/office/drawing/2014/main" val="295758619"/>
                  </a:ext>
                </a:extLst>
              </a:tr>
              <a:tr h="370840">
                <a:tc>
                  <a:txBody>
                    <a:bodyPr/>
                    <a:lstStyle/>
                    <a:p>
                      <a:r>
                        <a:rPr lang="fr-CA" sz="1800" kern="1200" dirty="0">
                          <a:solidFill>
                            <a:schemeClr val="dk1"/>
                          </a:solidFill>
                          <a:effectLst/>
                          <a:latin typeface="+mn-lt"/>
                          <a:ea typeface="+mn-ea"/>
                          <a:cs typeface="+mn-cs"/>
                        </a:rPr>
                        <a:t>Graphiques de performance interactifs</a:t>
                      </a:r>
                      <a:endParaRPr lang="fr-CA" dirty="0"/>
                    </a:p>
                  </a:txBody>
                  <a:tcPr/>
                </a:tc>
                <a:tc>
                  <a:txBody>
                    <a:bodyPr/>
                    <a:lstStyle/>
                    <a:p>
                      <a:pPr algn="ctr"/>
                      <a:r>
                        <a:rPr lang="fr-CA" dirty="0"/>
                        <a:t>640</a:t>
                      </a:r>
                    </a:p>
                  </a:txBody>
                  <a:tcPr/>
                </a:tc>
                <a:tc>
                  <a:txBody>
                    <a:bodyPr/>
                    <a:lstStyle/>
                    <a:p>
                      <a:pPr algn="ctr"/>
                      <a:r>
                        <a:rPr lang="fr-CA" dirty="0"/>
                        <a:t>640</a:t>
                      </a:r>
                    </a:p>
                  </a:txBody>
                  <a:tcPr/>
                </a:tc>
                <a:extLst>
                  <a:ext uri="{0D108BD9-81ED-4DB2-BD59-A6C34878D82A}">
                    <a16:rowId xmlns:a16="http://schemas.microsoft.com/office/drawing/2014/main" val="2675311778"/>
                  </a:ext>
                </a:extLst>
              </a:tr>
              <a:tr h="370840">
                <a:tc>
                  <a:txBody>
                    <a:bodyPr/>
                    <a:lstStyle/>
                    <a:p>
                      <a:r>
                        <a:rPr lang="fr-CA" sz="1800" kern="1200" dirty="0">
                          <a:solidFill>
                            <a:schemeClr val="dk1"/>
                          </a:solidFill>
                          <a:effectLst/>
                          <a:latin typeface="+mn-lt"/>
                          <a:ea typeface="+mn-ea"/>
                          <a:cs typeface="+mn-cs"/>
                        </a:rPr>
                        <a:t>Comparaison avec indices de référence</a:t>
                      </a:r>
                      <a:endParaRPr lang="fr-CA" dirty="0"/>
                    </a:p>
                  </a:txBody>
                  <a:tcP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1907641215"/>
                  </a:ext>
                </a:extLst>
              </a:tr>
              <a:tr h="370840">
                <a:tc>
                  <a:txBody>
                    <a:bodyPr/>
                    <a:lstStyle/>
                    <a:p>
                      <a:r>
                        <a:rPr lang="fr-CA" sz="1800" kern="1200" dirty="0">
                          <a:solidFill>
                            <a:schemeClr val="dk1"/>
                          </a:solidFill>
                          <a:effectLst/>
                          <a:latin typeface="+mn-lt"/>
                          <a:ea typeface="+mn-ea"/>
                          <a:cs typeface="+mn-cs"/>
                        </a:rPr>
                        <a:t>Machine Learning pour prédictions</a:t>
                      </a:r>
                      <a:endParaRPr lang="fr-CA" dirty="0"/>
                    </a:p>
                  </a:txBody>
                  <a:tcPr anchor="ctr"/>
                </a:tc>
                <a:tc>
                  <a:txBody>
                    <a:bodyPr/>
                    <a:lstStyle/>
                    <a:p>
                      <a:pPr algn="ctr"/>
                      <a:r>
                        <a:rPr lang="fr-CA" dirty="0"/>
                        <a:t>800</a:t>
                      </a:r>
                    </a:p>
                  </a:txBody>
                  <a:tcPr/>
                </a:tc>
                <a:tc>
                  <a:txBody>
                    <a:bodyPr/>
                    <a:lstStyle/>
                    <a:p>
                      <a:pPr algn="ctr"/>
                      <a:r>
                        <a:rPr lang="fr-CA" dirty="0"/>
                        <a:t>800</a:t>
                      </a:r>
                    </a:p>
                  </a:txBody>
                  <a:tcPr/>
                </a:tc>
                <a:extLst>
                  <a:ext uri="{0D108BD9-81ED-4DB2-BD59-A6C34878D82A}">
                    <a16:rowId xmlns:a16="http://schemas.microsoft.com/office/drawing/2014/main" val="4254618706"/>
                  </a:ext>
                </a:extLst>
              </a:tr>
              <a:tr h="414746">
                <a:tc>
                  <a:txBody>
                    <a:bodyPr/>
                    <a:lstStyle/>
                    <a:p>
                      <a:r>
                        <a:rPr lang="fr-CA" sz="1800" kern="1200" dirty="0">
                          <a:solidFill>
                            <a:schemeClr val="dk1"/>
                          </a:solidFill>
                          <a:effectLst/>
                          <a:latin typeface="+mn-lt"/>
                          <a:ea typeface="+mn-ea"/>
                          <a:cs typeface="+mn-cs"/>
                        </a:rPr>
                        <a:t>Configuration des alertes</a:t>
                      </a:r>
                      <a:endParaRPr lang="fr-CA" dirty="0"/>
                    </a:p>
                  </a:txBody>
                  <a:tcPr anchor="ct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3734329418"/>
                  </a:ext>
                </a:extLst>
              </a:tr>
              <a:tr h="370840">
                <a:tc>
                  <a:txBody>
                    <a:bodyPr/>
                    <a:lstStyle/>
                    <a:p>
                      <a:r>
                        <a:rPr lang="fr-CA" b="1" dirty="0"/>
                        <a:t>Total</a:t>
                      </a:r>
                      <a:endParaRPr lang="fr-CA" dirty="0"/>
                    </a:p>
                  </a:txBody>
                  <a:tcPr anchor="ctr"/>
                </a:tc>
                <a:tc>
                  <a:txBody>
                    <a:bodyPr/>
                    <a:lstStyle/>
                    <a:p>
                      <a:pPr algn="ctr"/>
                      <a:r>
                        <a:rPr lang="fr-CA" dirty="0"/>
                        <a:t>3360</a:t>
                      </a:r>
                    </a:p>
                  </a:txBody>
                  <a:tcPr/>
                </a:tc>
                <a:tc>
                  <a:txBody>
                    <a:bodyPr/>
                    <a:lstStyle/>
                    <a:p>
                      <a:pPr algn="ctr"/>
                      <a:r>
                        <a:rPr lang="fr-CA" dirty="0"/>
                        <a:t>3360</a:t>
                      </a:r>
                    </a:p>
                  </a:txBody>
                  <a:tcPr/>
                </a:tc>
                <a:extLst>
                  <a:ext uri="{0D108BD9-81ED-4DB2-BD59-A6C34878D82A}">
                    <a16:rowId xmlns:a16="http://schemas.microsoft.com/office/drawing/2014/main" val="1260295128"/>
                  </a:ext>
                </a:extLst>
              </a:tr>
            </a:tbl>
          </a:graphicData>
        </a:graphic>
      </p:graphicFrame>
    </p:spTree>
    <p:extLst>
      <p:ext uri="{BB962C8B-B14F-4D97-AF65-F5344CB8AC3E}">
        <p14:creationId xmlns:p14="http://schemas.microsoft.com/office/powerpoint/2010/main" val="1400704551"/>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7086_TF16411250" id="{F042CD41-5521-4088-86DA-248C4BB9D2A4}" vid="{7E5BF40D-7586-4454-8C46-F4A68AF639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docProps/app.xml><?xml version="1.0" encoding="utf-8"?>
<Properties xmlns="http://schemas.openxmlformats.org/officeDocument/2006/extended-properties" xmlns:vt="http://schemas.openxmlformats.org/officeDocument/2006/docPropsVTypes">
  <Template>{75B39EE8-0E4A-4E25-BFA9-EE1E002CC203}tf16411250_win32</Template>
  <TotalTime>117</TotalTime>
  <Words>478</Words>
  <Application>Microsoft Office PowerPoint</Application>
  <PresentationFormat>Grand écran</PresentationFormat>
  <Paragraphs>122</Paragraphs>
  <Slides>14</Slides>
  <Notes>14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14</vt:i4>
      </vt:variant>
    </vt:vector>
  </HeadingPairs>
  <TitlesOfParts>
    <vt:vector size="21" baseType="lpstr">
      <vt:lpstr>Aptos</vt:lpstr>
      <vt:lpstr>Arial</vt:lpstr>
      <vt:lpstr>Calibri</vt:lpstr>
      <vt:lpstr>Candara</vt:lpstr>
      <vt:lpstr>Corbel</vt:lpstr>
      <vt:lpstr>Times New Roman</vt:lpstr>
      <vt:lpstr>Thème Office</vt:lpstr>
      <vt:lpstr>Présentation du sprint 2</vt:lpstr>
      <vt:lpstr>À propos de nous</vt:lpstr>
      <vt:lpstr>Problématique</vt:lpstr>
      <vt:lpstr>Vision du produit</vt:lpstr>
      <vt:lpstr>Répartition en sprint  </vt:lpstr>
      <vt:lpstr>Objectifs de l’itération    </vt:lpstr>
      <vt:lpstr>Étendue et limites     </vt:lpstr>
      <vt:lpstr>Résumé des fonctionnalités      </vt:lpstr>
      <vt:lpstr>Coût du projet       </vt:lpstr>
      <vt:lpstr>État d'avancement (Sunset Graph) </vt:lpstr>
      <vt:lpstr>État d'avancement (Sunset Graph) </vt:lpstr>
      <vt:lpstr>Vue fonctionnelle et statique  </vt:lpstr>
      <vt:lpstr>Rapport de rétrospective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Dany Tremblay</dc:creator>
  <cp:lastModifiedBy>Dany Tremblay</cp:lastModifiedBy>
  <cp:revision>4</cp:revision>
  <dcterms:created xsi:type="dcterms:W3CDTF">2025-02-27T16:22:41Z</dcterms:created>
  <dcterms:modified xsi:type="dcterms:W3CDTF">2025-03-19T03:06:36Z</dcterms:modified>
</cp:coreProperties>
</file>