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8"/>
  </p:notesMasterIdLst>
  <p:handoutMasterIdLst>
    <p:handoutMasterId r:id="rId19"/>
  </p:handoutMasterIdLst>
  <p:sldIdLst>
    <p:sldId id="298" r:id="rId4"/>
    <p:sldId id="283" r:id="rId5"/>
    <p:sldId id="297" r:id="rId6"/>
    <p:sldId id="292" r:id="rId7"/>
    <p:sldId id="299" r:id="rId8"/>
    <p:sldId id="300" r:id="rId9"/>
    <p:sldId id="301" r:id="rId10"/>
    <p:sldId id="302" r:id="rId11"/>
    <p:sldId id="303" r:id="rId12"/>
    <p:sldId id="293" r:id="rId13"/>
    <p:sldId id="294" r:id="rId14"/>
    <p:sldId id="304" r:id="rId15"/>
    <p:sldId id="295" r:id="rId16"/>
    <p:sldId id="296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574" autoAdjust="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6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E30289-B8BB-4CEB-9808-39D5F1096BED}" type="datetime1">
              <a:rPr lang="fr-CA" smtClean="0"/>
              <a:t>2025-03-17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FDC86-CC02-4C4A-AE71-B80AC76C8DB6}" type="datetime1">
              <a:rPr lang="fr-CA" noProof="0" smtClean="0"/>
              <a:t>2025-03-17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Modifier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406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7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E15E9-16C6-669D-3D98-76C8A2C87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680E3C-3491-F5B8-2500-EAF7563F0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76F3EF-A713-5F91-38A4-ECD083145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1CB3F1-12C8-8280-FBAC-2CF008F6B2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90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7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AAA3-58D9-EC22-9965-744BCE6FD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10041A-37AC-9A6F-2F5B-2DBDD1796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3CBAD0-E679-2B10-8D5C-CEDECDEEA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9B77BD-68CE-F6DA-D184-1DC646D85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862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9F22A-C04A-B735-4887-03AAD1B8E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E82F27D-8B11-A75A-C05C-A0AB109C4D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2C6980-9274-A244-D60C-2E701AA0A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D565DC-6FE5-8812-21FD-B1543A7A2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680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61A5F-B49C-B839-DC40-6F6C69BCC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B0A723-4C56-5FAB-6BE6-F37F99665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2B810F-6570-139C-46FE-6028AD026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83F07D-02A4-FF79-0670-B9BF20F62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63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6BF57-23D6-8AD6-BABE-9C18DF36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D3C599-D59B-D430-F738-67044EEF1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BD66A2-6825-3C32-AFD1-9E4805D72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4A2C66-7985-574E-5029-F19AB429E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70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1F4B4-BAAD-C054-AF62-FC0E67B8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5705B6-719A-25BD-E1DF-28E09CE07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51674D-64AC-59E0-7C22-69F4C57D4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A58D6-58FD-0130-EE68-D0ED4F892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CA" noProof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</a:t>
            </a:r>
            <a:br>
              <a:rPr lang="fr-CA" noProof="0"/>
            </a:br>
            <a:r>
              <a:rPr lang="fr-CA" noProof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CA" noProof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CA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</a:t>
            </a:r>
            <a:br>
              <a:rPr lang="fr-CA" noProof="0"/>
            </a:br>
            <a:r>
              <a:rPr lang="fr-CA" noProof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CA" noProof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CA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CA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CA" noProof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CA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CA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CA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tIns="216000" rtlCol="0"/>
          <a:lstStyle/>
          <a:p>
            <a:pPr rtl="0"/>
            <a:r>
              <a:rPr lang="fr-CA" sz="6000" dirty="0"/>
              <a:t>Présentation du sprint 1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rtl="0"/>
            <a:r>
              <a:rPr lang="fr-CA" dirty="0"/>
              <a:t>Gestion de portefeuilles financiers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ce réservé d’image 22" descr="Femme souriante en train d’utiliser un ordinateur portable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r>
              <a:rPr lang="fr-CA" sz="2800" b="1" dirty="0"/>
              <a:t>État d'avancement (Sunset Graph)</a:t>
            </a:r>
            <a:br>
              <a:rPr lang="fr-CA" sz="2800" b="1" dirty="0"/>
            </a:br>
            <a:endParaRPr lang="fr-CA" sz="2800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fr-CA" dirty="0"/>
              <a:t>Voici le graphique</a:t>
            </a:r>
          </a:p>
          <a:p>
            <a:pPr rtl="0"/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5428"/>
            <a:ext cx="11328000" cy="428571"/>
          </a:xfrm>
        </p:spPr>
        <p:txBody>
          <a:bodyPr rtlCol="0"/>
          <a:lstStyle/>
          <a:p>
            <a:r>
              <a:rPr lang="fr-CA" b="1" dirty="0"/>
              <a:t>État d'avancement (Sunset Graph)</a:t>
            </a:r>
            <a:br>
              <a:rPr lang="fr-CA" b="1" dirty="0"/>
            </a:b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487" y="787100"/>
            <a:ext cx="11339513" cy="687914"/>
          </a:xfrm>
        </p:spPr>
        <p:txBody>
          <a:bodyPr rtlCol="0"/>
          <a:lstStyle/>
          <a:p>
            <a:r>
              <a:rPr lang="fr-FR" dirty="0"/>
              <a:t>Graphique illustrant les itérations terminées et en cours, montrant les User Points complétés et restants selon les scénarios optimiste et pessimiste.</a:t>
            </a:r>
          </a:p>
          <a:p>
            <a:pPr rtl="0"/>
            <a:r>
              <a:rPr lang="fr-CA" dirty="0"/>
              <a:t>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11</a:t>
            </a:fld>
            <a:endParaRPr lang="fr-CA" dirty="0"/>
          </a:p>
        </p:txBody>
      </p:sp>
      <p:pic>
        <p:nvPicPr>
          <p:cNvPr id="5" name="Image 4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740FD16E-F557-E674-B609-4A28A5ADF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5" y="1430201"/>
            <a:ext cx="8129905" cy="4529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47D98-6CEB-FACF-1FF6-ACFB4A88E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DA164-DBA1-BD36-6A2D-1BEB39DC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95728"/>
            <a:ext cx="11328000" cy="68271"/>
          </a:xfrm>
        </p:spPr>
        <p:txBody>
          <a:bodyPr rtlCol="0"/>
          <a:lstStyle/>
          <a:p>
            <a:r>
              <a:rPr lang="fr-CA" b="1" dirty="0"/>
              <a:t>Vue fonctionnelle et statique</a:t>
            </a:r>
            <a:br>
              <a:rPr lang="fr-CA" b="1" dirty="0"/>
            </a:br>
            <a:br>
              <a:rPr lang="fr-CA" b="1" dirty="0"/>
            </a:br>
            <a:endParaRPr lang="fr-CA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DD2FB5-8929-15E5-4D12-ACFD23D6DF8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12</a:t>
            </a:fld>
            <a:endParaRPr lang="fr-CA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93E1C01-B2F0-4DC2-42DC-3B965D31F1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1500" y="829863"/>
            <a:ext cx="5414256" cy="360000"/>
          </a:xfrm>
        </p:spPr>
        <p:txBody>
          <a:bodyPr/>
          <a:lstStyle/>
          <a:p>
            <a:r>
              <a:rPr lang="fr-CA" b="1" dirty="0"/>
              <a:t>Diagramme de cas d’utilisation</a:t>
            </a:r>
          </a:p>
          <a:p>
            <a:endParaRPr lang="fr-CA" dirty="0"/>
          </a:p>
        </p:txBody>
      </p:sp>
      <p:pic>
        <p:nvPicPr>
          <p:cNvPr id="7" name="Image 6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B43C8FF9-154F-2183-5791-7A5A050044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1780494"/>
            <a:ext cx="505777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B8847BBD-B883-2BAE-152E-24448315B62C}"/>
              </a:ext>
            </a:extLst>
          </p:cNvPr>
          <p:cNvSpPr txBox="1">
            <a:spLocks/>
          </p:cNvSpPr>
          <p:nvPr/>
        </p:nvSpPr>
        <p:spPr>
          <a:xfrm>
            <a:off x="6096000" y="904649"/>
            <a:ext cx="5414256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b="1" dirty="0"/>
              <a:t>Diagramme de classes</a:t>
            </a:r>
          </a:p>
          <a:p>
            <a:endParaRPr lang="fr-CA" b="1" dirty="0"/>
          </a:p>
          <a:p>
            <a:endParaRPr lang="fr-CA" dirty="0"/>
          </a:p>
        </p:txBody>
      </p:sp>
      <p:pic>
        <p:nvPicPr>
          <p:cNvPr id="10" name="Image 9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1270E512-4DA5-3059-4BA9-17406DE28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135"/>
            <a:ext cx="4010025" cy="4909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26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CA" b="1" dirty="0"/>
              <a:t>Rapport de rétrospective</a:t>
            </a:r>
            <a:br>
              <a:rPr lang="fr-CA" b="1" dirty="0"/>
            </a:br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13</a:t>
            </a:fld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08A66C-5007-179E-EF9F-8FC48A48A63B}"/>
              </a:ext>
            </a:extLst>
          </p:cNvPr>
          <p:cNvSpPr txBox="1"/>
          <p:nvPr/>
        </p:nvSpPr>
        <p:spPr>
          <a:xfrm>
            <a:off x="578304" y="1052836"/>
            <a:ext cx="6098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Bons coups :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Environnement et intégration API réussis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Respect des délais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Points d’amélioration :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Optimisation de la gestion des erreurs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Documentation technique plus détaillée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EED0AF-7751-5577-BC06-FA35302DEDE2}"/>
              </a:ext>
            </a:extLst>
          </p:cNvPr>
          <p:cNvSpPr txBox="1"/>
          <p:nvPr/>
        </p:nvSpPr>
        <p:spPr>
          <a:xfrm>
            <a:off x="496661" y="3967497"/>
            <a:ext cx="609872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Démonstration du prototype</a:t>
            </a:r>
          </a:p>
          <a:p>
            <a:endParaRPr lang="fr-FR" sz="2800" b="1" dirty="0"/>
          </a:p>
          <a:p>
            <a:r>
              <a:rPr lang="fr-FR" dirty="0"/>
              <a:t>Présentation de l'application avec connexion à l'API, affichage des actifs et mise à jour de leur valeur.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d’image 31" descr="Mains en train d’applaudir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08000" rtlCol="0"/>
          <a:lstStyle/>
          <a:p>
            <a:pPr rtl="0">
              <a:lnSpc>
                <a:spcPct val="70000"/>
              </a:lnSpc>
            </a:pPr>
            <a:r>
              <a:rPr lang="fr-CA" sz="4000" dirty="0"/>
              <a:t>Merci de votre attention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CA" dirty="0"/>
              <a:t>Dany Tremblay</a:t>
            </a:r>
          </a:p>
        </p:txBody>
      </p:sp>
      <p:pic>
        <p:nvPicPr>
          <p:cNvPr id="8" name="Graphisme 7" descr="Utilisateur" title="Icône - Nom du présentateu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pic>
        <p:nvPicPr>
          <p:cNvPr id="10" name="Graphisme 9" descr="Smartphone" title="Icône - Numéro de téléphone du présentateu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CA" dirty="0"/>
              <a:t>tremblaydany81@gmail.com</a:t>
            </a:r>
          </a:p>
        </p:txBody>
      </p:sp>
      <p:pic>
        <p:nvPicPr>
          <p:cNvPr id="9" name="Graphisme 8" descr="Enveloppe" title="Icône - Adresse e-mail du présentateu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pic>
        <p:nvPicPr>
          <p:cNvPr id="11" name="Graphisme 10" descr="Lien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fr-CA" sz="2800" b="1" dirty="0"/>
              <a:t>Introduction</a:t>
            </a:r>
          </a:p>
          <a:p>
            <a:r>
              <a:rPr lang="fr-FR" dirty="0"/>
              <a:t>Cette présentation couvre la documentation technique de l'équipe DT pour l'itération Sprint 1 du projet de gestion de portefeuille d'investissement. Nous aborderons la vision du produit, l'avancement des travaux, les coûts, les résultats et les points d'amélioration identifiés.</a:t>
            </a:r>
          </a:p>
        </p:txBody>
      </p:sp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sz="4800"/>
              <a:t>À propos de nous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ain écrivant sur un pense-bê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r>
              <a:rPr lang="fr-CA" sz="3600" b="1" dirty="0"/>
              <a:t>Problématique</a:t>
            </a:r>
            <a:endParaRPr lang="fr-CA" sz="36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CA" dirty="0"/>
              <a:t>Les utilisateurs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fr-FR" sz="2000" dirty="0"/>
              <a:t>Les utilisateurs ont besoin d'une plateforme intuitive et performante pour suivre l'évolution de leurs investissements en temps réel et prendre des décisions informées.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80000" rtlCol="0"/>
          <a:lstStyle/>
          <a:p>
            <a:r>
              <a:rPr lang="fr-CA" sz="4400" b="1" dirty="0"/>
              <a:t>Vision du produit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fr-FR" dirty="0"/>
              <a:t>Offrir un outil performant permettant aux utilisateurs d'ajouter des actifs, de consulter leur valeur actuelle et d'intégrer des données financières externes de manière fluide et fiable.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5AE07-A4EE-69DE-BF0F-9D23CFCFC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id="{EC67A926-FAD2-91D1-552E-0CB6972344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6262041-87FA-F99B-E937-CCC0F6F5C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860"/>
            <a:ext cx="5956300" cy="1944000"/>
          </a:xfrm>
        </p:spPr>
        <p:txBody>
          <a:bodyPr tIns="180000" rtlCol="0"/>
          <a:lstStyle/>
          <a:p>
            <a:r>
              <a:rPr lang="fr-CA" sz="4000" b="1" dirty="0"/>
              <a:t>Répartition en sprint</a:t>
            </a:r>
            <a:br>
              <a:rPr lang="fr-CA" sz="800" b="1" dirty="0"/>
            </a:br>
            <a:br>
              <a:rPr lang="fr-CA" sz="1600" b="1" dirty="0"/>
            </a:br>
            <a:endParaRPr lang="fr-CA" sz="4400" b="1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EAE466D-158D-37B2-18B1-182161273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fr-FR" dirty="0"/>
              <a:t>Le Sprint 1 a été planifié en fonction de la vélocité optimiste et pessimiste pour assurer la livraison des fonctionnalités essentielles.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0A9D91-1B1C-37AB-1203-A6B0D7B4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344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DEE32-260A-A979-317C-50DBE71E0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id="{9CF1198D-232A-FCD2-19AF-53FE4F77B9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A5A4B87-0063-0EAB-A93A-951C91C92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860"/>
            <a:ext cx="5956300" cy="1944000"/>
          </a:xfrm>
        </p:spPr>
        <p:txBody>
          <a:bodyPr tIns="180000" rtlCol="0"/>
          <a:lstStyle/>
          <a:p>
            <a:r>
              <a:rPr lang="fr-CA" sz="4000" b="1" dirty="0"/>
              <a:t>Objectifs de l’itération</a:t>
            </a:r>
            <a:br>
              <a:rPr lang="fr-CA" sz="4000" b="1" dirty="0"/>
            </a:br>
            <a:br>
              <a:rPr lang="fr-CA" sz="800" b="1" dirty="0"/>
            </a:br>
            <a:br>
              <a:rPr lang="fr-CA" sz="800" b="1" dirty="0"/>
            </a:br>
            <a:br>
              <a:rPr lang="fr-CA" sz="1600" b="1" dirty="0"/>
            </a:br>
            <a:endParaRPr lang="fr-CA" sz="4400" b="1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0A191A6-81EC-B0CE-C43E-83C53E8DD2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559630"/>
            <a:ext cx="5956300" cy="1689796"/>
          </a:xfrm>
        </p:spPr>
        <p:txBody>
          <a:bodyPr rtlCol="0"/>
          <a:lstStyle/>
          <a:p>
            <a:r>
              <a:rPr lang="fr-FR" dirty="0"/>
              <a:t>Développer une plateforme connectée à la base de données et à l'API Alpha </a:t>
            </a:r>
            <a:r>
              <a:rPr lang="fr-FR" dirty="0" err="1"/>
              <a:t>Vantage</a:t>
            </a:r>
            <a:r>
              <a:rPr lang="fr-FR" dirty="0"/>
              <a:t>, permettant aux utilisateurs de consulter la valeur de leurs actifs et préparer l'ajout de nouveaux actifs.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595C1B-FBB8-36C9-A093-2950A1F1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895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D57C5-CA38-02A9-FC4F-5E1C7944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id="{DA795D52-F03A-6102-9918-1B7B7A7770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7B3320B-56E8-616A-DF11-1B3A949A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860"/>
            <a:ext cx="5956300" cy="1100565"/>
          </a:xfrm>
        </p:spPr>
        <p:txBody>
          <a:bodyPr tIns="180000" rtlCol="0"/>
          <a:lstStyle/>
          <a:p>
            <a:r>
              <a:rPr lang="fr-CA" sz="4000" b="1" dirty="0"/>
              <a:t>Étendue et limites</a:t>
            </a:r>
            <a:br>
              <a:rPr lang="fr-CA" sz="1400" b="1" dirty="0"/>
            </a:br>
            <a:br>
              <a:rPr lang="fr-CA" sz="4000" b="1" dirty="0"/>
            </a:br>
            <a:br>
              <a:rPr lang="fr-CA" sz="800" b="1" dirty="0"/>
            </a:br>
            <a:br>
              <a:rPr lang="fr-CA" sz="800" b="1" dirty="0"/>
            </a:br>
            <a:br>
              <a:rPr lang="fr-CA" sz="1600" b="1" dirty="0"/>
            </a:br>
            <a:endParaRPr lang="fr-CA" sz="4400" b="1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757D09D-98ED-6B27-4B9F-38FA3756E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05426"/>
            <a:ext cx="5956300" cy="2703488"/>
          </a:xfrm>
        </p:spPr>
        <p:txBody>
          <a:bodyPr rtlCol="0"/>
          <a:lstStyle/>
          <a:p>
            <a:r>
              <a:rPr lang="fr-FR" b="1" dirty="0"/>
              <a:t>Inclus dans l'itération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de l’environnement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Intégration API Alpha </a:t>
            </a:r>
            <a:r>
              <a:rPr lang="fr-FR" dirty="0" err="1"/>
              <a:t>Vantage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Ajout et affichage d’actifs</a:t>
            </a:r>
          </a:p>
          <a:p>
            <a:r>
              <a:rPr lang="fr-FR" b="1" dirty="0"/>
              <a:t>Non inclus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 avancée des investissements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Notifications et alertes de marché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72E308-836C-87AB-86B2-119CB87C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54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C7C8-5BF2-A2BE-9C4B-ED2D8534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id="{88242DF0-851C-6166-1E5E-7C177C8D84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6957598-6C92-53A2-CEB4-46B4A0E2C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2204860"/>
            <a:ext cx="5956300" cy="1100565"/>
          </a:xfrm>
        </p:spPr>
        <p:txBody>
          <a:bodyPr tIns="180000" rtlCol="0"/>
          <a:lstStyle/>
          <a:p>
            <a:r>
              <a:rPr lang="fr-CA" sz="2800" b="1" dirty="0"/>
              <a:t>Résumé des fonctionnalités</a:t>
            </a:r>
            <a:br>
              <a:rPr lang="fr-CA" sz="1400" b="1" dirty="0"/>
            </a:br>
            <a:br>
              <a:rPr lang="fr-CA" sz="1400" b="1" dirty="0"/>
            </a:br>
            <a:br>
              <a:rPr lang="fr-CA" sz="4000" b="1" dirty="0"/>
            </a:br>
            <a:br>
              <a:rPr lang="fr-CA" sz="800" b="1" dirty="0"/>
            </a:br>
            <a:br>
              <a:rPr lang="fr-CA" sz="800" b="1" dirty="0"/>
            </a:br>
            <a:br>
              <a:rPr lang="fr-CA" sz="1600" b="1" dirty="0"/>
            </a:br>
            <a:endParaRPr lang="fr-CA" sz="4400" b="1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089147A-F52E-5699-7B65-B94EF2DC3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3305426"/>
            <a:ext cx="5956300" cy="629760"/>
          </a:xfrm>
        </p:spPr>
        <p:txBody>
          <a:bodyPr rtlCol="0"/>
          <a:lstStyle/>
          <a:p>
            <a:pPr algn="ctr"/>
            <a:r>
              <a:rPr lang="fr-FR" dirty="0"/>
              <a:t>Tableau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158432-0256-0877-6FFF-3FB5909A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8</a:t>
            </a:fld>
            <a:endParaRPr lang="fr-CA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D8BFC8D-B210-A6F6-EF58-4B8E6F640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04064"/>
              </p:ext>
            </p:extLst>
          </p:nvPr>
        </p:nvGraphicFramePr>
        <p:xfrm>
          <a:off x="4064001" y="3935186"/>
          <a:ext cx="8127999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4988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508199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671098"/>
                    </a:ext>
                  </a:extLst>
                </a:gridCol>
              </a:tblGrid>
              <a:tr h="328506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Quantité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Use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Essentiel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5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9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Souhaitable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2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9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F9E96-DDDF-A968-829B-0C2C83370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id="{1CC05528-DF62-0841-2602-4402F48254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D3F5321-F1B1-2E0D-AA1D-D04D1F69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5700" y="1448303"/>
            <a:ext cx="5956300" cy="1100565"/>
          </a:xfrm>
        </p:spPr>
        <p:txBody>
          <a:bodyPr tIns="180000" rtlCol="0"/>
          <a:lstStyle/>
          <a:p>
            <a:r>
              <a:rPr lang="fr-CA" sz="3200" b="1" dirty="0"/>
              <a:t>Coût du projet</a:t>
            </a:r>
            <a:br>
              <a:rPr lang="fr-CA" sz="1050" b="1" dirty="0"/>
            </a:br>
            <a:br>
              <a:rPr lang="fr-CA" sz="1400" b="1" dirty="0"/>
            </a:br>
            <a:br>
              <a:rPr lang="fr-CA" sz="1400" b="1" dirty="0"/>
            </a:br>
            <a:br>
              <a:rPr lang="fr-CA" sz="4000" b="1" dirty="0"/>
            </a:br>
            <a:br>
              <a:rPr lang="fr-CA" sz="800" b="1" dirty="0"/>
            </a:br>
            <a:br>
              <a:rPr lang="fr-CA" sz="800" b="1" dirty="0"/>
            </a:br>
            <a:br>
              <a:rPr lang="fr-CA" sz="1600" b="1" dirty="0"/>
            </a:br>
            <a:endParaRPr lang="fr-CA" sz="4400" b="1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5F1F1FD6-397B-D04C-B91D-11853E1BE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2548868"/>
            <a:ext cx="5956300" cy="629760"/>
          </a:xfrm>
        </p:spPr>
        <p:txBody>
          <a:bodyPr rtlCol="0"/>
          <a:lstStyle/>
          <a:p>
            <a:pPr algn="ctr"/>
            <a:r>
              <a:rPr lang="fr-FR" dirty="0"/>
              <a:t>Tableau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97CF01-0980-F505-05A6-D10D7DF1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CA" smtClean="0"/>
              <a:pPr rtl="0"/>
              <a:t>9</a:t>
            </a:fld>
            <a:endParaRPr lang="fr-CA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B451699-55EC-131D-1BC2-7388AFD6D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42558"/>
              </p:ext>
            </p:extLst>
          </p:nvPr>
        </p:nvGraphicFramePr>
        <p:xfrm>
          <a:off x="4093029" y="3178628"/>
          <a:ext cx="8098971" cy="30106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0305">
                  <a:extLst>
                    <a:ext uri="{9D8B030D-6E8A-4147-A177-3AD203B41FA5}">
                      <a16:colId xmlns:a16="http://schemas.microsoft.com/office/drawing/2014/main" val="39511213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717342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7425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Coût prévu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Coût réel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Environnement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Projet 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SQLite et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1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API Alpha </a:t>
                      </a:r>
                      <a:r>
                        <a:rPr lang="fr-CA" dirty="0" err="1"/>
                        <a:t>Vantage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Ajout d’actifs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18706"/>
                  </a:ext>
                </a:extLst>
              </a:tr>
              <a:tr h="414746">
                <a:tc>
                  <a:txBody>
                    <a:bodyPr/>
                    <a:lstStyle/>
                    <a:p>
                      <a:r>
                        <a:rPr lang="fr-CA" dirty="0"/>
                        <a:t>Affichage valeur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2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b="1" dirty="0"/>
                        <a:t>Total</a:t>
                      </a:r>
                      <a:endParaRPr lang="fr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29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045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7086_TF16411250" id="{F042CD41-5521-4088-86DA-248C4BB9D2A4}" vid="{7E5BF40D-7586-4454-8C46-F4A68AF6390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{75B39EE8-0E4A-4E25-BFA9-EE1E002CC203}tf16411250_win32</Template>
  <TotalTime>91</TotalTime>
  <Words>431</Words>
  <Application>Microsoft Office PowerPoint</Application>
  <PresentationFormat>Grand écran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Corbel</vt:lpstr>
      <vt:lpstr>Times New Roman</vt:lpstr>
      <vt:lpstr>Thème Office</vt:lpstr>
      <vt:lpstr>Présentation du sprint 1</vt:lpstr>
      <vt:lpstr>À propos de nous</vt:lpstr>
      <vt:lpstr>Problématique</vt:lpstr>
      <vt:lpstr>Vision du produit</vt:lpstr>
      <vt:lpstr>Répartition en sprint  </vt:lpstr>
      <vt:lpstr>Objectifs de l’itération    </vt:lpstr>
      <vt:lpstr>Étendue et limites     </vt:lpstr>
      <vt:lpstr>Résumé des fonctionnalités      </vt:lpstr>
      <vt:lpstr>Coût du projet       </vt:lpstr>
      <vt:lpstr>État d'avancement (Sunset Graph) </vt:lpstr>
      <vt:lpstr>État d'avancement (Sunset Graph) </vt:lpstr>
      <vt:lpstr>Vue fonctionnelle et statique  </vt:lpstr>
      <vt:lpstr>Rapport de rétrospective 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Tremblay</dc:creator>
  <cp:lastModifiedBy>Dany Tremblay</cp:lastModifiedBy>
  <cp:revision>3</cp:revision>
  <dcterms:created xsi:type="dcterms:W3CDTF">2025-02-27T16:22:41Z</dcterms:created>
  <dcterms:modified xsi:type="dcterms:W3CDTF">2025-03-17T19:50:56Z</dcterms:modified>
</cp:coreProperties>
</file>