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7"/>
  </p:notesMasterIdLst>
  <p:sldIdLst>
    <p:sldId id="256" r:id="rId2"/>
    <p:sldId id="290" r:id="rId3"/>
    <p:sldId id="28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6858000" cy="9144000"/>
  <p:embeddedFontLs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72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446B29-22DB-4C24-8718-03EAD7EEE91A}">
  <a:tblStyle styleId="{2B446B29-22DB-4C24-8718-03EAD7EEE91A}" styleName="Table_0">
    <a:wholeTbl>
      <a:tcTxStyle b="off" i="off">
        <a:font>
          <a:latin typeface="Tw Cen MT"/>
          <a:ea typeface="Tw Cen MT"/>
          <a:cs typeface="Tw Cen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Tw Cen MT"/>
          <a:ea typeface="Tw Cen MT"/>
          <a:cs typeface="Tw Cen MT"/>
        </a:font>
        <a:schemeClr val="lt1"/>
      </a:tcTxStyle>
      <a:tcStyle>
        <a:tcBdr/>
        <a:fill>
          <a:solidFill>
            <a:schemeClr val="accent2"/>
          </a:solidFill>
        </a:fill>
      </a:tcStyle>
    </a:lastCol>
    <a:firstCol>
      <a:tcTxStyle b="on" i="off">
        <a:font>
          <a:latin typeface="Tw Cen MT"/>
          <a:ea typeface="Tw Cen MT"/>
          <a:cs typeface="Tw Cen MT"/>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Tw Cen MT"/>
          <a:ea typeface="Tw Cen MT"/>
          <a:cs typeface="Tw Cen MT"/>
        </a:font>
        <a:schemeClr val="dk1"/>
      </a:tcTxStyle>
      <a:tcStyle>
        <a:tcBdr/>
      </a:tcStyle>
    </a:seCell>
    <a:swCell>
      <a:tcTxStyle b="on" i="off">
        <a:font>
          <a:latin typeface="Tw Cen MT"/>
          <a:ea typeface="Tw Cen MT"/>
          <a:cs typeface="Tw Cen MT"/>
        </a:font>
        <a:schemeClr val="dk1"/>
      </a:tcTxStyle>
      <a:tcStyle>
        <a:tcBdr/>
      </a:tcStyle>
    </a:swCell>
    <a:firstRow>
      <a:tcTxStyle b="on" i="off">
        <a:font>
          <a:latin typeface="Tw Cen MT"/>
          <a:ea typeface="Tw Cen MT"/>
          <a:cs typeface="Tw Cen MT"/>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 styleId="{ECC83FD1-AACC-4885-97B4-30370768E05D}" styleName="Table_1">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C"/>
          </a:solidFill>
        </a:fill>
      </a:tcStyle>
    </a:wholeTbl>
    <a:band1H>
      <a:tcTxStyle b="off" i="off"/>
      <a:tcStyle>
        <a:tcBdr/>
        <a:fill>
          <a:solidFill>
            <a:srgbClr val="CCE0F8"/>
          </a:solidFill>
        </a:fill>
      </a:tcStyle>
    </a:band1H>
    <a:band2H>
      <a:tcTxStyle b="off" i="off"/>
      <a:tcStyle>
        <a:tcBdr/>
      </a:tcStyle>
    </a:band2H>
    <a:band1V>
      <a:tcTxStyle b="off" i="off"/>
      <a:tcStyle>
        <a:tcBdr/>
        <a:fill>
          <a:solidFill>
            <a:srgbClr val="CCE0F8"/>
          </a:solidFill>
        </a:fill>
      </a:tcStyle>
    </a:band1V>
    <a:band2V>
      <a:tcTxStyle b="off" i="off"/>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pos="672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797467" y="2366963"/>
            <a:ext cx="10962900" cy="11184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900" cy="577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1"/>
          <p:cNvSpPr txBox="1">
            <a:spLocks noGrp="1"/>
          </p:cNvSpPr>
          <p:nvPr>
            <p:ph type="body" idx="1"/>
          </p:nvPr>
        </p:nvSpPr>
        <p:spPr>
          <a:xfrm>
            <a:off x="426000" y="5640767"/>
            <a:ext cx="7998300" cy="7983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SzPts val="2400"/>
              <a:buNone/>
              <a:defRPr/>
            </a:lvl1pPr>
          </a:lstStyle>
          <a:p>
            <a:endParaRPr/>
          </a:p>
        </p:txBody>
      </p:sp>
      <p:sp>
        <p:nvSpPr>
          <p:cNvPr id="78" name="Google Shape;78;p1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913775" y="618517"/>
            <a:ext cx="10364400" cy="1596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83" name="Google Shape;83;p13"/>
          <p:cNvSpPr txBox="1">
            <a:spLocks noGrp="1"/>
          </p:cNvSpPr>
          <p:nvPr>
            <p:ph type="body" idx="1"/>
          </p:nvPr>
        </p:nvSpPr>
        <p:spPr>
          <a:xfrm>
            <a:off x="913775" y="2367093"/>
            <a:ext cx="10364400" cy="34242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2100"/>
              </a:spcBef>
              <a:spcAft>
                <a:spcPts val="0"/>
              </a:spcAft>
              <a:buSzPts val="1800"/>
              <a:buChar char="○"/>
              <a:defRPr/>
            </a:lvl2pPr>
            <a:lvl3pPr marL="1371600" lvl="2" indent="-342900" algn="l">
              <a:lnSpc>
                <a:spcPct val="120000"/>
              </a:lnSpc>
              <a:spcBef>
                <a:spcPts val="2100"/>
              </a:spcBef>
              <a:spcAft>
                <a:spcPts val="0"/>
              </a:spcAft>
              <a:buSzPts val="1800"/>
              <a:buChar char="■"/>
              <a:defRPr/>
            </a:lvl3pPr>
            <a:lvl4pPr marL="1828800" lvl="3" indent="-342900" algn="l">
              <a:lnSpc>
                <a:spcPct val="120000"/>
              </a:lnSpc>
              <a:spcBef>
                <a:spcPts val="2100"/>
              </a:spcBef>
              <a:spcAft>
                <a:spcPts val="0"/>
              </a:spcAft>
              <a:buSzPts val="1800"/>
              <a:buChar char="●"/>
              <a:defRPr/>
            </a:lvl4pPr>
            <a:lvl5pPr marL="2286000" lvl="4" indent="-342900" algn="l">
              <a:lnSpc>
                <a:spcPct val="120000"/>
              </a:lnSpc>
              <a:spcBef>
                <a:spcPts val="2100"/>
              </a:spcBef>
              <a:spcAft>
                <a:spcPts val="0"/>
              </a:spcAft>
              <a:buSzPts val="1800"/>
              <a:buChar char="○"/>
              <a:defRPr/>
            </a:lvl5pPr>
            <a:lvl6pPr marL="2743200" lvl="5" indent="-342900" algn="l">
              <a:lnSpc>
                <a:spcPct val="120000"/>
              </a:lnSpc>
              <a:spcBef>
                <a:spcPts val="2100"/>
              </a:spcBef>
              <a:spcAft>
                <a:spcPts val="0"/>
              </a:spcAft>
              <a:buSzPts val="1800"/>
              <a:buChar char="■"/>
              <a:defRPr/>
            </a:lvl6pPr>
            <a:lvl7pPr marL="3200400" lvl="6" indent="-342900" algn="l">
              <a:lnSpc>
                <a:spcPct val="120000"/>
              </a:lnSpc>
              <a:spcBef>
                <a:spcPts val="2100"/>
              </a:spcBef>
              <a:spcAft>
                <a:spcPts val="0"/>
              </a:spcAft>
              <a:buSzPts val="1800"/>
              <a:buChar char="●"/>
              <a:defRPr/>
            </a:lvl7pPr>
            <a:lvl8pPr marL="3657600" lvl="7" indent="-342900" algn="l">
              <a:lnSpc>
                <a:spcPct val="120000"/>
              </a:lnSpc>
              <a:spcBef>
                <a:spcPts val="2100"/>
              </a:spcBef>
              <a:spcAft>
                <a:spcPts val="0"/>
              </a:spcAft>
              <a:buSzPts val="1800"/>
              <a:buChar char="○"/>
              <a:defRPr/>
            </a:lvl8pPr>
            <a:lvl9pPr marL="4114800" lvl="8" indent="-342900" algn="l">
              <a:lnSpc>
                <a:spcPct val="120000"/>
              </a:lnSpc>
              <a:spcBef>
                <a:spcPts val="2100"/>
              </a:spcBef>
              <a:spcAft>
                <a:spcPts val="2100"/>
              </a:spcAft>
              <a:buSzPts val="1800"/>
              <a:buChar char="■"/>
              <a:defRPr/>
            </a:lvl9pPr>
          </a:lstStyle>
          <a:p>
            <a:endParaRPr/>
          </a:p>
        </p:txBody>
      </p:sp>
      <p:sp>
        <p:nvSpPr>
          <p:cNvPr id="84" name="Google Shape;84;p13"/>
          <p:cNvSpPr txBox="1">
            <a:spLocks noGrp="1"/>
          </p:cNvSpPr>
          <p:nvPr>
            <p:ph type="dt" idx="10"/>
          </p:nvPr>
        </p:nvSpPr>
        <p:spPr>
          <a:xfrm>
            <a:off x="7678737"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13"/>
          <p:cNvSpPr txBox="1">
            <a:spLocks noGrp="1"/>
          </p:cNvSpPr>
          <p:nvPr>
            <p:ph type="ftr" idx="11"/>
          </p:nvPr>
        </p:nvSpPr>
        <p:spPr>
          <a:xfrm>
            <a:off x="913774"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sldNum" idx="12"/>
          </p:nvPr>
        </p:nvSpPr>
        <p:spPr>
          <a:xfrm>
            <a:off x="10514011" y="5883275"/>
            <a:ext cx="764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pic>
        <p:nvPicPr>
          <p:cNvPr id="88" name="Google Shape;88;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9" name="Google Shape;89;p14"/>
          <p:cNvSpPr txBox="1">
            <a:spLocks noGrp="1"/>
          </p:cNvSpPr>
          <p:nvPr>
            <p:ph type="title"/>
          </p:nvPr>
        </p:nvSpPr>
        <p:spPr>
          <a:xfrm>
            <a:off x="913774" y="609600"/>
            <a:ext cx="5934900" cy="20232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90" name="Google Shape;90;p14"/>
          <p:cNvSpPr>
            <a:spLocks noGrp="1"/>
          </p:cNvSpPr>
          <p:nvPr>
            <p:ph type="pic" idx="2"/>
          </p:nvPr>
        </p:nvSpPr>
        <p:spPr>
          <a:xfrm>
            <a:off x="7424803" y="609601"/>
            <a:ext cx="3255300"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91" name="Google Shape;91;p14"/>
          <p:cNvSpPr txBox="1">
            <a:spLocks noGrp="1"/>
          </p:cNvSpPr>
          <p:nvPr>
            <p:ph type="body" idx="1"/>
          </p:nvPr>
        </p:nvSpPr>
        <p:spPr>
          <a:xfrm>
            <a:off x="913794" y="2632852"/>
            <a:ext cx="5934900" cy="3158400"/>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2100"/>
              </a:spcBef>
              <a:spcAft>
                <a:spcPts val="0"/>
              </a:spcAft>
              <a:buSzPts val="1400"/>
              <a:buNone/>
              <a:defRPr sz="1400"/>
            </a:lvl2pPr>
            <a:lvl3pPr marL="1371600" lvl="2" indent="-228600" algn="l">
              <a:lnSpc>
                <a:spcPct val="120000"/>
              </a:lnSpc>
              <a:spcBef>
                <a:spcPts val="2100"/>
              </a:spcBef>
              <a:spcAft>
                <a:spcPts val="0"/>
              </a:spcAft>
              <a:buSzPts val="1200"/>
              <a:buNone/>
              <a:defRPr sz="1200"/>
            </a:lvl3pPr>
            <a:lvl4pPr marL="1828800" lvl="3" indent="-228600" algn="l">
              <a:lnSpc>
                <a:spcPct val="120000"/>
              </a:lnSpc>
              <a:spcBef>
                <a:spcPts val="2100"/>
              </a:spcBef>
              <a:spcAft>
                <a:spcPts val="0"/>
              </a:spcAft>
              <a:buSzPts val="1000"/>
              <a:buNone/>
              <a:defRPr sz="1000"/>
            </a:lvl4pPr>
            <a:lvl5pPr marL="2286000" lvl="4" indent="-228600" algn="l">
              <a:lnSpc>
                <a:spcPct val="120000"/>
              </a:lnSpc>
              <a:spcBef>
                <a:spcPts val="2100"/>
              </a:spcBef>
              <a:spcAft>
                <a:spcPts val="0"/>
              </a:spcAft>
              <a:buSzPts val="1000"/>
              <a:buNone/>
              <a:defRPr sz="1000"/>
            </a:lvl5pPr>
            <a:lvl6pPr marL="2743200" lvl="5" indent="-228600" algn="l">
              <a:lnSpc>
                <a:spcPct val="120000"/>
              </a:lnSpc>
              <a:spcBef>
                <a:spcPts val="2100"/>
              </a:spcBef>
              <a:spcAft>
                <a:spcPts val="0"/>
              </a:spcAft>
              <a:buSzPts val="1000"/>
              <a:buNone/>
              <a:defRPr sz="1000"/>
            </a:lvl6pPr>
            <a:lvl7pPr marL="3200400" lvl="6" indent="-228600" algn="l">
              <a:lnSpc>
                <a:spcPct val="120000"/>
              </a:lnSpc>
              <a:spcBef>
                <a:spcPts val="2100"/>
              </a:spcBef>
              <a:spcAft>
                <a:spcPts val="0"/>
              </a:spcAft>
              <a:buSzPts val="1000"/>
              <a:buNone/>
              <a:defRPr sz="1000"/>
            </a:lvl7pPr>
            <a:lvl8pPr marL="3657600" lvl="7" indent="-228600" algn="l">
              <a:lnSpc>
                <a:spcPct val="120000"/>
              </a:lnSpc>
              <a:spcBef>
                <a:spcPts val="2100"/>
              </a:spcBef>
              <a:spcAft>
                <a:spcPts val="0"/>
              </a:spcAft>
              <a:buSzPts val="1000"/>
              <a:buNone/>
              <a:defRPr sz="1000"/>
            </a:lvl8pPr>
            <a:lvl9pPr marL="4114800" lvl="8" indent="-228600" algn="l">
              <a:lnSpc>
                <a:spcPct val="120000"/>
              </a:lnSpc>
              <a:spcBef>
                <a:spcPts val="2100"/>
              </a:spcBef>
              <a:spcAft>
                <a:spcPts val="2100"/>
              </a:spcAft>
              <a:buSzPts val="1000"/>
              <a:buNone/>
              <a:defRPr sz="1000"/>
            </a:lvl9pPr>
          </a:lstStyle>
          <a:p>
            <a:endParaRPr/>
          </a:p>
        </p:txBody>
      </p:sp>
      <p:sp>
        <p:nvSpPr>
          <p:cNvPr id="92" name="Google Shape;92;p14"/>
          <p:cNvSpPr txBox="1">
            <a:spLocks noGrp="1"/>
          </p:cNvSpPr>
          <p:nvPr>
            <p:ph type="dt" idx="10"/>
          </p:nvPr>
        </p:nvSpPr>
        <p:spPr>
          <a:xfrm>
            <a:off x="7678737"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ftr" idx="11"/>
          </p:nvPr>
        </p:nvSpPr>
        <p:spPr>
          <a:xfrm>
            <a:off x="913774"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 name="Google Shape;94;p14"/>
          <p:cNvSpPr txBox="1">
            <a:spLocks noGrp="1"/>
          </p:cNvSpPr>
          <p:nvPr>
            <p:ph type="sldNum" idx="12"/>
          </p:nvPr>
        </p:nvSpPr>
        <p:spPr>
          <a:xfrm>
            <a:off x="10514011" y="5883275"/>
            <a:ext cx="764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5204762"/>
            <a:ext cx="12191695" cy="1653192"/>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7" name="Google Shape;27;p3"/>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28" name="Google Shape;28;p3"/>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8130968" y="7"/>
            <a:ext cx="4060732" cy="2707359"/>
            <a:chOff x="6098378" y="5"/>
            <a:chExt cx="3045625" cy="2030570"/>
          </a:xfrm>
        </p:grpSpPr>
        <p:sp>
          <p:nvSpPr>
            <p:cNvPr id="31" name="Google Shape;31;p4"/>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
          <p:cNvSpPr txBox="1">
            <a:spLocks noGrp="1"/>
          </p:cNvSpPr>
          <p:nvPr>
            <p:ph type="title"/>
          </p:nvPr>
        </p:nvSpPr>
        <p:spPr>
          <a:xfrm>
            <a:off x="653667" y="701800"/>
            <a:ext cx="74916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a:endParaRPr/>
          </a:p>
        </p:txBody>
      </p:sp>
      <p:sp>
        <p:nvSpPr>
          <p:cNvPr id="37" name="Google Shape;37;p4"/>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5"/>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5"/>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5"/>
          <p:cNvSpPr txBox="1">
            <a:spLocks noGrp="1"/>
          </p:cNvSpPr>
          <p:nvPr>
            <p:ph type="title"/>
          </p:nvPr>
        </p:nvSpPr>
        <p:spPr>
          <a:xfrm>
            <a:off x="354000" y="1534800"/>
            <a:ext cx="5393700" cy="20859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2" name="Google Shape;42;p5"/>
          <p:cNvSpPr txBox="1">
            <a:spLocks noGrp="1"/>
          </p:cNvSpPr>
          <p:nvPr>
            <p:ph type="subTitle" idx="1"/>
          </p:nvPr>
        </p:nvSpPr>
        <p:spPr>
          <a:xfrm>
            <a:off x="354000" y="3692002"/>
            <a:ext cx="5393700" cy="16923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Autofit/>
          </a:bodyPr>
          <a:lstStyle>
            <a:lvl1pPr marL="457200" lvl="0" indent="-381000" algn="l">
              <a:lnSpc>
                <a:spcPct val="115000"/>
              </a:lnSpc>
              <a:spcBef>
                <a:spcPts val="0"/>
              </a:spcBef>
              <a:spcAft>
                <a:spcPts val="0"/>
              </a:spcAft>
              <a:buClr>
                <a:schemeClr val="lt1"/>
              </a:buClr>
              <a:buSzPts val="2400"/>
              <a:buChar char="●"/>
              <a:defRPr>
                <a:solidFill>
                  <a:schemeClr val="lt1"/>
                </a:solidFill>
              </a:defRPr>
            </a:lvl1pPr>
            <a:lvl2pPr marL="914400" lvl="1" indent="-349250" algn="l">
              <a:lnSpc>
                <a:spcPct val="115000"/>
              </a:lnSpc>
              <a:spcBef>
                <a:spcPts val="2100"/>
              </a:spcBef>
              <a:spcAft>
                <a:spcPts val="0"/>
              </a:spcAft>
              <a:buClr>
                <a:schemeClr val="lt1"/>
              </a:buClr>
              <a:buSzPts val="1900"/>
              <a:buChar char="○"/>
              <a:defRPr>
                <a:solidFill>
                  <a:schemeClr val="lt1"/>
                </a:solidFill>
              </a:defRPr>
            </a:lvl2pPr>
            <a:lvl3pPr marL="1371600" lvl="2" indent="-349250" algn="l">
              <a:lnSpc>
                <a:spcPct val="115000"/>
              </a:lnSpc>
              <a:spcBef>
                <a:spcPts val="2100"/>
              </a:spcBef>
              <a:spcAft>
                <a:spcPts val="0"/>
              </a:spcAft>
              <a:buClr>
                <a:schemeClr val="lt1"/>
              </a:buClr>
              <a:buSzPts val="1900"/>
              <a:buChar char="■"/>
              <a:defRPr>
                <a:solidFill>
                  <a:schemeClr val="lt1"/>
                </a:solidFill>
              </a:defRPr>
            </a:lvl3pPr>
            <a:lvl4pPr marL="1828800" lvl="3" indent="-349250" algn="l">
              <a:lnSpc>
                <a:spcPct val="115000"/>
              </a:lnSpc>
              <a:spcBef>
                <a:spcPts val="2100"/>
              </a:spcBef>
              <a:spcAft>
                <a:spcPts val="0"/>
              </a:spcAft>
              <a:buClr>
                <a:schemeClr val="lt1"/>
              </a:buClr>
              <a:buSzPts val="1900"/>
              <a:buChar char="●"/>
              <a:defRPr>
                <a:solidFill>
                  <a:schemeClr val="lt1"/>
                </a:solidFill>
              </a:defRPr>
            </a:lvl4pPr>
            <a:lvl5pPr marL="2286000" lvl="4" indent="-349250" algn="l">
              <a:lnSpc>
                <a:spcPct val="115000"/>
              </a:lnSpc>
              <a:spcBef>
                <a:spcPts val="2100"/>
              </a:spcBef>
              <a:spcAft>
                <a:spcPts val="0"/>
              </a:spcAft>
              <a:buClr>
                <a:schemeClr val="lt1"/>
              </a:buClr>
              <a:buSzPts val="1900"/>
              <a:buChar char="○"/>
              <a:defRPr>
                <a:solidFill>
                  <a:schemeClr val="lt1"/>
                </a:solidFill>
              </a:defRPr>
            </a:lvl5pPr>
            <a:lvl6pPr marL="2743200" lvl="5" indent="-349250" algn="l">
              <a:lnSpc>
                <a:spcPct val="115000"/>
              </a:lnSpc>
              <a:spcBef>
                <a:spcPts val="2100"/>
              </a:spcBef>
              <a:spcAft>
                <a:spcPts val="0"/>
              </a:spcAft>
              <a:buClr>
                <a:schemeClr val="lt1"/>
              </a:buClr>
              <a:buSzPts val="1900"/>
              <a:buChar char="■"/>
              <a:defRPr>
                <a:solidFill>
                  <a:schemeClr val="lt1"/>
                </a:solidFill>
              </a:defRPr>
            </a:lvl6pPr>
            <a:lvl7pPr marL="3200400" lvl="6" indent="-349250" algn="l">
              <a:lnSpc>
                <a:spcPct val="115000"/>
              </a:lnSpc>
              <a:spcBef>
                <a:spcPts val="2100"/>
              </a:spcBef>
              <a:spcAft>
                <a:spcPts val="0"/>
              </a:spcAft>
              <a:buClr>
                <a:schemeClr val="lt1"/>
              </a:buClr>
              <a:buSzPts val="1900"/>
              <a:buChar char="●"/>
              <a:defRPr>
                <a:solidFill>
                  <a:schemeClr val="lt1"/>
                </a:solidFill>
              </a:defRPr>
            </a:lvl7pPr>
            <a:lvl8pPr marL="3657600" lvl="7" indent="-349250" algn="l">
              <a:lnSpc>
                <a:spcPct val="115000"/>
              </a:lnSpc>
              <a:spcBef>
                <a:spcPts val="2100"/>
              </a:spcBef>
              <a:spcAft>
                <a:spcPts val="0"/>
              </a:spcAft>
              <a:buClr>
                <a:schemeClr val="lt1"/>
              </a:buClr>
              <a:buSzPts val="1900"/>
              <a:buChar char="○"/>
              <a:defRPr>
                <a:solidFill>
                  <a:schemeClr val="lt1"/>
                </a:solidFill>
              </a:defRPr>
            </a:lvl8pPr>
            <a:lvl9pPr marL="4114800" lvl="8" indent="-349250" algn="l">
              <a:lnSpc>
                <a:spcPct val="115000"/>
              </a:lnSpc>
              <a:spcBef>
                <a:spcPts val="2100"/>
              </a:spcBef>
              <a:spcAft>
                <a:spcPts val="2100"/>
              </a:spcAft>
              <a:buClr>
                <a:schemeClr val="lt1"/>
              </a:buClr>
              <a:buSzPts val="1900"/>
              <a:buChar char="■"/>
              <a:defRPr>
                <a:solidFill>
                  <a:schemeClr val="lt1"/>
                </a:solidFill>
              </a:defRPr>
            </a:lvl9pPr>
          </a:lstStyle>
          <a:p>
            <a:endParaRPr/>
          </a:p>
        </p:txBody>
      </p:sp>
      <p:sp>
        <p:nvSpPr>
          <p:cNvPr id="44" name="Google Shape;44;p5"/>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7" name="Google Shape;47;p6"/>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48"/>
        <p:cNvGrpSpPr/>
        <p:nvPr/>
      </p:nvGrpSpPr>
      <p:grpSpPr>
        <a:xfrm>
          <a:off x="0" y="0"/>
          <a:ext cx="0" cy="0"/>
          <a:chOff x="0" y="0"/>
          <a:chExt cx="0" cy="0"/>
        </a:xfrm>
      </p:grpSpPr>
      <p:grpSp>
        <p:nvGrpSpPr>
          <p:cNvPr id="49" name="Google Shape;49;p7"/>
          <p:cNvGrpSpPr/>
          <p:nvPr/>
        </p:nvGrpSpPr>
        <p:grpSpPr>
          <a:xfrm>
            <a:off x="8130968" y="7"/>
            <a:ext cx="4060732" cy="2707359"/>
            <a:chOff x="6098378" y="5"/>
            <a:chExt cx="3045625" cy="2030570"/>
          </a:xfrm>
        </p:grpSpPr>
        <p:sp>
          <p:nvSpPr>
            <p:cNvPr id="50" name="Google Shape;50;p7"/>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7"/>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7"/>
          <p:cNvSpPr txBox="1">
            <a:spLocks noGrp="1"/>
          </p:cNvSpPr>
          <p:nvPr>
            <p:ph type="title" hasCustomPrompt="1"/>
          </p:nvPr>
        </p:nvSpPr>
        <p:spPr>
          <a:xfrm>
            <a:off x="415600" y="1674733"/>
            <a:ext cx="11360700" cy="27075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56" name="Google Shape;56;p7"/>
          <p:cNvSpPr txBox="1">
            <a:spLocks noGrp="1"/>
          </p:cNvSpPr>
          <p:nvPr>
            <p:ph type="body" idx="1"/>
          </p:nvPr>
        </p:nvSpPr>
        <p:spPr>
          <a:xfrm>
            <a:off x="415600" y="4492300"/>
            <a:ext cx="11360700" cy="1709100"/>
          </a:xfrm>
          <a:prstGeom prst="rect">
            <a:avLst/>
          </a:prstGeom>
          <a:noFill/>
          <a:ln>
            <a:noFill/>
          </a:ln>
        </p:spPr>
        <p:txBody>
          <a:bodyPr spcFirstLastPara="1" wrap="square" lIns="121900" tIns="121900" rIns="121900" bIns="121900" anchor="t" anchorCtr="0">
            <a:noAutofit/>
          </a:bodyPr>
          <a:lstStyle>
            <a:lvl1pPr marL="457200" lvl="0" indent="-381000" algn="ctr">
              <a:lnSpc>
                <a:spcPct val="115000"/>
              </a:lnSpc>
              <a:spcBef>
                <a:spcPts val="0"/>
              </a:spcBef>
              <a:spcAft>
                <a:spcPts val="0"/>
              </a:spcAft>
              <a:buClr>
                <a:schemeClr val="lt1"/>
              </a:buClr>
              <a:buSzPts val="2400"/>
              <a:buChar char="●"/>
              <a:defRPr>
                <a:solidFill>
                  <a:schemeClr val="lt1"/>
                </a:solidFill>
              </a:defRPr>
            </a:lvl1pPr>
            <a:lvl2pPr marL="914400" lvl="1" indent="-349250" algn="ctr">
              <a:lnSpc>
                <a:spcPct val="115000"/>
              </a:lnSpc>
              <a:spcBef>
                <a:spcPts val="2100"/>
              </a:spcBef>
              <a:spcAft>
                <a:spcPts val="0"/>
              </a:spcAft>
              <a:buClr>
                <a:schemeClr val="lt1"/>
              </a:buClr>
              <a:buSzPts val="1900"/>
              <a:buChar char="○"/>
              <a:defRPr>
                <a:solidFill>
                  <a:schemeClr val="lt1"/>
                </a:solidFill>
              </a:defRPr>
            </a:lvl2pPr>
            <a:lvl3pPr marL="1371600" lvl="2" indent="-349250" algn="ctr">
              <a:lnSpc>
                <a:spcPct val="115000"/>
              </a:lnSpc>
              <a:spcBef>
                <a:spcPts val="2100"/>
              </a:spcBef>
              <a:spcAft>
                <a:spcPts val="0"/>
              </a:spcAft>
              <a:buClr>
                <a:schemeClr val="lt1"/>
              </a:buClr>
              <a:buSzPts val="1900"/>
              <a:buChar char="■"/>
              <a:defRPr>
                <a:solidFill>
                  <a:schemeClr val="lt1"/>
                </a:solidFill>
              </a:defRPr>
            </a:lvl3pPr>
            <a:lvl4pPr marL="1828800" lvl="3" indent="-349250" algn="ctr">
              <a:lnSpc>
                <a:spcPct val="115000"/>
              </a:lnSpc>
              <a:spcBef>
                <a:spcPts val="2100"/>
              </a:spcBef>
              <a:spcAft>
                <a:spcPts val="0"/>
              </a:spcAft>
              <a:buClr>
                <a:schemeClr val="lt1"/>
              </a:buClr>
              <a:buSzPts val="1900"/>
              <a:buChar char="●"/>
              <a:defRPr>
                <a:solidFill>
                  <a:schemeClr val="lt1"/>
                </a:solidFill>
              </a:defRPr>
            </a:lvl4pPr>
            <a:lvl5pPr marL="2286000" lvl="4" indent="-349250" algn="ctr">
              <a:lnSpc>
                <a:spcPct val="115000"/>
              </a:lnSpc>
              <a:spcBef>
                <a:spcPts val="2100"/>
              </a:spcBef>
              <a:spcAft>
                <a:spcPts val="0"/>
              </a:spcAft>
              <a:buClr>
                <a:schemeClr val="lt1"/>
              </a:buClr>
              <a:buSzPts val="1900"/>
              <a:buChar char="○"/>
              <a:defRPr>
                <a:solidFill>
                  <a:schemeClr val="lt1"/>
                </a:solidFill>
              </a:defRPr>
            </a:lvl5pPr>
            <a:lvl6pPr marL="2743200" lvl="5" indent="-349250" algn="ctr">
              <a:lnSpc>
                <a:spcPct val="115000"/>
              </a:lnSpc>
              <a:spcBef>
                <a:spcPts val="2100"/>
              </a:spcBef>
              <a:spcAft>
                <a:spcPts val="0"/>
              </a:spcAft>
              <a:buClr>
                <a:schemeClr val="lt1"/>
              </a:buClr>
              <a:buSzPts val="1900"/>
              <a:buChar char="■"/>
              <a:defRPr>
                <a:solidFill>
                  <a:schemeClr val="lt1"/>
                </a:solidFill>
              </a:defRPr>
            </a:lvl6pPr>
            <a:lvl7pPr marL="3200400" lvl="6" indent="-349250" algn="ctr">
              <a:lnSpc>
                <a:spcPct val="115000"/>
              </a:lnSpc>
              <a:spcBef>
                <a:spcPts val="2100"/>
              </a:spcBef>
              <a:spcAft>
                <a:spcPts val="0"/>
              </a:spcAft>
              <a:buClr>
                <a:schemeClr val="lt1"/>
              </a:buClr>
              <a:buSzPts val="1900"/>
              <a:buChar char="●"/>
              <a:defRPr>
                <a:solidFill>
                  <a:schemeClr val="lt1"/>
                </a:solidFill>
              </a:defRPr>
            </a:lvl7pPr>
            <a:lvl8pPr marL="3657600" lvl="7" indent="-349250" algn="ctr">
              <a:lnSpc>
                <a:spcPct val="115000"/>
              </a:lnSpc>
              <a:spcBef>
                <a:spcPts val="2100"/>
              </a:spcBef>
              <a:spcAft>
                <a:spcPts val="0"/>
              </a:spcAft>
              <a:buClr>
                <a:schemeClr val="lt1"/>
              </a:buClr>
              <a:buSzPts val="1900"/>
              <a:buChar char="○"/>
              <a:defRPr>
                <a:solidFill>
                  <a:schemeClr val="lt1"/>
                </a:solidFill>
              </a:defRPr>
            </a:lvl8pPr>
            <a:lvl9pPr marL="4114800" lvl="8" indent="-349250" algn="ctr">
              <a:lnSpc>
                <a:spcPct val="115000"/>
              </a:lnSpc>
              <a:spcBef>
                <a:spcPts val="2100"/>
              </a:spcBef>
              <a:spcAft>
                <a:spcPts val="2100"/>
              </a:spcAft>
              <a:buClr>
                <a:schemeClr val="lt1"/>
              </a:buClr>
              <a:buSzPts val="1900"/>
              <a:buChar char="■"/>
              <a:defRPr>
                <a:solidFill>
                  <a:schemeClr val="lt1"/>
                </a:solidFill>
              </a:defRPr>
            </a:lvl9pPr>
          </a:lstStyle>
          <a:p>
            <a:endParaRPr/>
          </a:p>
        </p:txBody>
      </p:sp>
      <p:sp>
        <p:nvSpPr>
          <p:cNvPr id="57" name="Google Shape;57;p7"/>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8"/>
        <p:cNvGrpSpPr/>
        <p:nvPr/>
      </p:nvGrpSpPr>
      <p:grpSpPr>
        <a:xfrm>
          <a:off x="0" y="0"/>
          <a:ext cx="0" cy="0"/>
          <a:chOff x="0" y="0"/>
          <a:chExt cx="0" cy="0"/>
        </a:xfrm>
      </p:grpSpPr>
      <p:grpSp>
        <p:nvGrpSpPr>
          <p:cNvPr id="59" name="Google Shape;59;p8"/>
          <p:cNvGrpSpPr/>
          <p:nvPr/>
        </p:nvGrpSpPr>
        <p:grpSpPr>
          <a:xfrm>
            <a:off x="8130968" y="7"/>
            <a:ext cx="4060732" cy="2707359"/>
            <a:chOff x="6098378" y="5"/>
            <a:chExt cx="3045625" cy="2030570"/>
          </a:xfrm>
        </p:grpSpPr>
        <p:sp>
          <p:nvSpPr>
            <p:cNvPr id="60" name="Google Shape;60;p8"/>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8"/>
          <p:cNvSpPr txBox="1">
            <a:spLocks noGrp="1"/>
          </p:cNvSpPr>
          <p:nvPr>
            <p:ph type="title"/>
          </p:nvPr>
        </p:nvSpPr>
        <p:spPr>
          <a:xfrm>
            <a:off x="797467" y="2869796"/>
            <a:ext cx="10962900" cy="11184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66" name="Google Shape;66;p8"/>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69" name="Google Shape;69;p9"/>
          <p:cNvSpPr txBox="1">
            <a:spLocks noGrp="1"/>
          </p:cNvSpPr>
          <p:nvPr>
            <p:ph type="body" idx="1"/>
          </p:nvPr>
        </p:nvSpPr>
        <p:spPr>
          <a:xfrm>
            <a:off x="415600" y="1639967"/>
            <a:ext cx="5333100" cy="44520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70" name="Google Shape;70;p9"/>
          <p:cNvSpPr txBox="1">
            <a:spLocks noGrp="1"/>
          </p:cNvSpPr>
          <p:nvPr>
            <p:ph type="body" idx="2"/>
          </p:nvPr>
        </p:nvSpPr>
        <p:spPr>
          <a:xfrm>
            <a:off x="6443200" y="1639967"/>
            <a:ext cx="5333100" cy="44520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71" name="Google Shape;71;p9"/>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74" name="Google Shape;74;p10"/>
          <p:cNvSpPr txBox="1">
            <a:spLocks noGrp="1"/>
          </p:cNvSpPr>
          <p:nvPr>
            <p:ph type="body" idx="1"/>
          </p:nvPr>
        </p:nvSpPr>
        <p:spPr>
          <a:xfrm>
            <a:off x="415600" y="1954405"/>
            <a:ext cx="3744000" cy="41376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75" name="Google Shape;75;p10"/>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rive.google.com/file/d/1GJoSXlw4UyFev0KJdcexnynLbDBGAPJa/vie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drive.google.com/file/d/1ODP6PF01O9W-RlE_JYttbQuBDKhQC5CP/view" TargetMode="External"/><Relationship Id="rId5" Type="http://schemas.openxmlformats.org/officeDocument/2006/relationships/hyperlink" Target="http://drive.google.com/file/d/1XhBFOVy83VGDsESmBq5-zFKVzVzPnoS_/view"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1153482" y="1645065"/>
            <a:ext cx="9539595" cy="1926600"/>
          </a:xfrm>
          <a:prstGeom prst="rect">
            <a:avLst/>
          </a:prstGeom>
          <a:noFill/>
          <a:ln>
            <a:noFill/>
          </a:ln>
        </p:spPr>
        <p:txBody>
          <a:bodyPr spcFirstLastPara="1" wrap="square" lIns="91425" tIns="45700" rIns="91425" bIns="45700" anchor="b" anchorCtr="0">
            <a:noAutofit/>
          </a:bodyPr>
          <a:lstStyle/>
          <a:p>
            <a:pPr algn="ctr">
              <a:lnSpc>
                <a:spcPct val="90000"/>
              </a:lnSpc>
              <a:buClr>
                <a:schemeClr val="dk1"/>
              </a:buClr>
              <a:buSzPts val="5400"/>
            </a:pPr>
            <a:r>
              <a:rPr lang="en-US" sz="4400" dirty="0">
                <a:latin typeface="+mj-lt"/>
              </a:rPr>
              <a:t>DAR – DEFENCE ADVANCE ROVER</a:t>
            </a:r>
            <a:endParaRPr sz="4800" dirty="0">
              <a:latin typeface="+mj-lt"/>
            </a:endParaRPr>
          </a:p>
        </p:txBody>
      </p:sp>
      <p:sp>
        <p:nvSpPr>
          <p:cNvPr id="100" name="Google Shape;100;p15"/>
          <p:cNvSpPr txBox="1">
            <a:spLocks noGrp="1"/>
          </p:cNvSpPr>
          <p:nvPr>
            <p:ph type="subTitle" idx="1"/>
          </p:nvPr>
        </p:nvSpPr>
        <p:spPr>
          <a:xfrm>
            <a:off x="-490970" y="4333665"/>
            <a:ext cx="6018010" cy="2735200"/>
          </a:xfrm>
          <a:prstGeom prst="rect">
            <a:avLst/>
          </a:prstGeom>
          <a:noFill/>
          <a:ln>
            <a:noFill/>
          </a:ln>
        </p:spPr>
        <p:txBody>
          <a:bodyPr spcFirstLastPara="1" wrap="square" lIns="90000" tIns="0" rIns="91425" bIns="0" anchor="t" anchorCtr="0">
            <a:noAutofit/>
          </a:bodyPr>
          <a:lstStyle/>
          <a:p>
            <a:pPr marL="0" lvl="0" indent="0" algn="ctr" rtl="0">
              <a:lnSpc>
                <a:spcPct val="120000"/>
              </a:lnSpc>
              <a:spcBef>
                <a:spcPts val="1000"/>
              </a:spcBef>
              <a:spcAft>
                <a:spcPts val="0"/>
              </a:spcAft>
              <a:buSzPts val="2200"/>
              <a:buNone/>
              <a:tabLst>
                <a:tab pos="5740400" algn="l"/>
              </a:tabLst>
            </a:pPr>
            <a:r>
              <a:rPr lang="en-IN" sz="2000" dirty="0">
                <a:solidFill>
                  <a:srgbClr val="C9DAF8"/>
                </a:solidFill>
                <a:latin typeface="+mj-lt"/>
              </a:rPr>
              <a:t>GUIDED BY</a:t>
            </a:r>
            <a:r>
              <a:rPr lang="en-IN" sz="2400" b="1" dirty="0">
                <a:solidFill>
                  <a:srgbClr val="C9DAF8"/>
                </a:solidFill>
                <a:latin typeface="+mj-lt"/>
              </a:rPr>
              <a:t>: </a:t>
            </a:r>
          </a:p>
          <a:p>
            <a:pPr marL="0" lvl="0" indent="0" algn="ctr" rtl="0">
              <a:lnSpc>
                <a:spcPct val="120000"/>
              </a:lnSpc>
              <a:spcBef>
                <a:spcPts val="1000"/>
              </a:spcBef>
              <a:spcAft>
                <a:spcPts val="0"/>
              </a:spcAft>
              <a:buSzPts val="2200"/>
              <a:buNone/>
            </a:pPr>
            <a:r>
              <a:rPr lang="en-IN" sz="2000" b="1" dirty="0" err="1">
                <a:solidFill>
                  <a:srgbClr val="A4C2F4"/>
                </a:solidFill>
                <a:latin typeface="+mj-lt"/>
              </a:rPr>
              <a:t>Dr.</a:t>
            </a:r>
            <a:r>
              <a:rPr lang="en-IN" sz="2000" b="1" dirty="0">
                <a:solidFill>
                  <a:srgbClr val="A4C2F4"/>
                </a:solidFill>
                <a:latin typeface="+mj-lt"/>
              </a:rPr>
              <a:t> Jayanthi Kannan </a:t>
            </a:r>
          </a:p>
          <a:p>
            <a:pPr marL="1126490" marR="1122045" indent="-6350" algn="ctr">
              <a:lnSpc>
                <a:spcPct val="111000"/>
              </a:lnSpc>
              <a:spcAft>
                <a:spcPts val="25"/>
              </a:spcAft>
            </a:pPr>
            <a:r>
              <a:rPr lang="en-US" sz="2000" b="1" dirty="0">
                <a:solidFill>
                  <a:srgbClr val="A4C2F4"/>
                </a:solidFill>
                <a:latin typeface="+mj-lt"/>
              </a:rPr>
              <a:t>Professor &amp; HOD</a:t>
            </a:r>
            <a:r>
              <a:rPr lang="en-IN" sz="2000" b="1" dirty="0">
                <a:solidFill>
                  <a:srgbClr val="A4C2F4"/>
                </a:solidFill>
                <a:latin typeface="+mj-lt"/>
              </a:rPr>
              <a:t> </a:t>
            </a:r>
          </a:p>
          <a:p>
            <a:pPr marL="1126490" marR="1122045" indent="-6350" algn="ctr">
              <a:lnSpc>
                <a:spcPct val="111000"/>
              </a:lnSpc>
              <a:spcAft>
                <a:spcPts val="25"/>
              </a:spcAft>
            </a:pPr>
            <a:r>
              <a:rPr lang="en-US" sz="2000" b="1" dirty="0">
                <a:solidFill>
                  <a:srgbClr val="A4C2F4"/>
                </a:solidFill>
                <a:latin typeface="+mj-lt"/>
              </a:rPr>
              <a:t>Department of ISE</a:t>
            </a:r>
          </a:p>
          <a:p>
            <a:pPr algn="ctr"/>
            <a:r>
              <a:rPr lang="en-US" sz="2000" b="1" dirty="0">
                <a:solidFill>
                  <a:srgbClr val="A4C2F4"/>
                </a:solidFill>
                <a:latin typeface="+mj-lt"/>
              </a:rPr>
              <a:t>Faculty of Engineering &amp; Technology </a:t>
            </a:r>
            <a:r>
              <a:rPr lang="en-US" sz="2400" b="1" dirty="0">
                <a:latin typeface="+mj-lt"/>
              </a:rPr>
              <a:t>                     </a:t>
            </a:r>
            <a:endParaRPr lang="en-US" sz="2400" dirty="0">
              <a:latin typeface="+mj-lt"/>
            </a:endParaRPr>
          </a:p>
          <a:p>
            <a:pPr marL="0" lvl="0" indent="0" algn="r" rtl="0">
              <a:lnSpc>
                <a:spcPct val="120000"/>
              </a:lnSpc>
              <a:spcBef>
                <a:spcPts val="1000"/>
              </a:spcBef>
              <a:spcAft>
                <a:spcPts val="0"/>
              </a:spcAft>
              <a:buSzPts val="2200"/>
              <a:buNone/>
            </a:pPr>
            <a:r>
              <a:rPr lang="en-IN" sz="2400" b="1" dirty="0">
                <a:latin typeface="+mj-lt"/>
              </a:rPr>
              <a:t>						</a:t>
            </a:r>
            <a:endParaRPr sz="2400" dirty="0">
              <a:latin typeface="+mj-lt"/>
            </a:endParaRPr>
          </a:p>
        </p:txBody>
      </p:sp>
      <p:sp>
        <p:nvSpPr>
          <p:cNvPr id="101" name="Google Shape;101;p15"/>
          <p:cNvSpPr txBox="1"/>
          <p:nvPr/>
        </p:nvSpPr>
        <p:spPr>
          <a:xfrm>
            <a:off x="6882300" y="4131300"/>
            <a:ext cx="5157300" cy="2726700"/>
          </a:xfrm>
          <a:prstGeom prst="rect">
            <a:avLst/>
          </a:prstGeom>
          <a:noFill/>
          <a:ln>
            <a:noFill/>
          </a:ln>
        </p:spPr>
        <p:txBody>
          <a:bodyPr spcFirstLastPara="1" wrap="square" lIns="91425" tIns="91425" rIns="91425" bIns="91425" anchor="t" anchorCtr="0">
            <a:noAutofit/>
          </a:bodyPr>
          <a:lstStyle/>
          <a:p>
            <a:pPr marL="0" marR="0" lvl="0" indent="0" algn="r" rtl="0">
              <a:lnSpc>
                <a:spcPct val="120000"/>
              </a:lnSpc>
              <a:spcAft>
                <a:spcPts val="0"/>
              </a:spcAft>
              <a:buClr>
                <a:srgbClr val="000000"/>
              </a:buClr>
              <a:buSzPts val="2400"/>
              <a:buFont typeface="Arial"/>
              <a:buNone/>
            </a:pPr>
            <a:r>
              <a:rPr lang="en-IN" sz="2400" b="0" i="0" u="none" strike="noStrike" cap="none" dirty="0">
                <a:solidFill>
                  <a:srgbClr val="C9DAF8"/>
                </a:solidFill>
                <a:latin typeface="+mj-lt"/>
                <a:ea typeface="Roboto"/>
                <a:cs typeface="Roboto"/>
                <a:sym typeface="Roboto"/>
              </a:rPr>
              <a:t>PRESENTED</a:t>
            </a:r>
            <a:r>
              <a:rPr lang="en-IN" sz="2400" b="1" i="0" u="none" strike="noStrike" cap="none" dirty="0">
                <a:solidFill>
                  <a:srgbClr val="C9DAF8"/>
                </a:solidFill>
                <a:latin typeface="+mj-lt"/>
                <a:ea typeface="Roboto"/>
                <a:cs typeface="Roboto"/>
                <a:sym typeface="Roboto"/>
              </a:rPr>
              <a:t> </a:t>
            </a:r>
            <a:r>
              <a:rPr lang="en-IN" sz="2400" b="0" i="0" u="none" strike="noStrike" cap="none" dirty="0">
                <a:solidFill>
                  <a:srgbClr val="C9DAF8"/>
                </a:solidFill>
                <a:latin typeface="+mj-lt"/>
                <a:ea typeface="Roboto"/>
                <a:cs typeface="Roboto"/>
                <a:sym typeface="Roboto"/>
              </a:rPr>
              <a:t>BY: </a:t>
            </a:r>
            <a:r>
              <a:rPr lang="en-IN" sz="2400" b="1" i="0" u="none" strike="noStrike" cap="none" dirty="0">
                <a:solidFill>
                  <a:srgbClr val="FFFFFF"/>
                </a:solidFill>
                <a:latin typeface="+mj-lt"/>
                <a:ea typeface="Roboto"/>
                <a:cs typeface="Roboto"/>
                <a:sym typeface="Roboto"/>
              </a:rPr>
              <a:t>Batch </a:t>
            </a:r>
            <a:r>
              <a:rPr lang="en-IN" sz="2400" b="1" dirty="0">
                <a:solidFill>
                  <a:srgbClr val="FFFFFF"/>
                </a:solidFill>
                <a:latin typeface="+mj-lt"/>
                <a:ea typeface="Roboto"/>
                <a:cs typeface="Roboto"/>
                <a:sym typeface="Roboto"/>
              </a:rPr>
              <a:t>6</a:t>
            </a:r>
          </a:p>
          <a:p>
            <a:pPr marL="0" marR="0" lvl="0" indent="0" algn="r" rtl="0">
              <a:lnSpc>
                <a:spcPct val="120000"/>
              </a:lnSpc>
              <a:spcAft>
                <a:spcPts val="0"/>
              </a:spcAft>
              <a:buClr>
                <a:srgbClr val="000000"/>
              </a:buClr>
              <a:buSzPts val="2400"/>
              <a:buFont typeface="Arial"/>
              <a:buNone/>
            </a:pPr>
            <a:endParaRPr sz="1400" b="1" i="0" u="none" strike="noStrike" cap="none" dirty="0">
              <a:solidFill>
                <a:srgbClr val="FFFFFF"/>
              </a:solidFill>
              <a:latin typeface="+mj-lt"/>
              <a:ea typeface="Roboto"/>
              <a:cs typeface="Roboto"/>
              <a:sym typeface="Roboto"/>
            </a:endParaRPr>
          </a:p>
          <a:p>
            <a:pPr marL="0" marR="0" lvl="0" indent="0" algn="r" rtl="0">
              <a:lnSpc>
                <a:spcPct val="115000"/>
              </a:lnSpc>
              <a:spcAft>
                <a:spcPts val="0"/>
              </a:spcAft>
              <a:buClr>
                <a:srgbClr val="000000"/>
              </a:buClr>
              <a:buSzPts val="2200"/>
              <a:buFont typeface="Arial"/>
              <a:buNone/>
            </a:pPr>
            <a:r>
              <a:rPr lang="en-IN" sz="1800" b="1" dirty="0">
                <a:solidFill>
                  <a:srgbClr val="A4C2F4"/>
                </a:solidFill>
                <a:latin typeface="+mj-lt"/>
                <a:ea typeface="Roboto"/>
                <a:cs typeface="Roboto"/>
                <a:sym typeface="Roboto"/>
              </a:rPr>
              <a:t>Kaushik </a:t>
            </a:r>
            <a:r>
              <a:rPr lang="en-IN" sz="1800" b="1" dirty="0" err="1">
                <a:solidFill>
                  <a:srgbClr val="A4C2F4"/>
                </a:solidFill>
                <a:latin typeface="+mj-lt"/>
                <a:ea typeface="Roboto"/>
                <a:cs typeface="Roboto"/>
                <a:sym typeface="Roboto"/>
              </a:rPr>
              <a:t>Wagh</a:t>
            </a:r>
            <a:r>
              <a:rPr lang="en-IN" sz="1800" b="1" dirty="0">
                <a:solidFill>
                  <a:srgbClr val="A4C2F4"/>
                </a:solidFill>
                <a:latin typeface="+mj-lt"/>
                <a:ea typeface="Roboto"/>
                <a:cs typeface="Roboto"/>
                <a:sym typeface="Roboto"/>
              </a:rPr>
              <a:t> R</a:t>
            </a:r>
            <a:r>
              <a:rPr lang="en-IN" sz="1800" b="1" i="0" u="none" strike="noStrike" cap="none" dirty="0">
                <a:solidFill>
                  <a:srgbClr val="A4C2F4"/>
                </a:solidFill>
                <a:latin typeface="+mj-lt"/>
                <a:ea typeface="Roboto"/>
                <a:cs typeface="Roboto"/>
                <a:sym typeface="Roboto"/>
              </a:rPr>
              <a:t>- 19BTRIS047</a:t>
            </a:r>
            <a:endParaRPr sz="1800" b="1" i="0" u="none" strike="noStrike" cap="none" dirty="0">
              <a:solidFill>
                <a:srgbClr val="A4C2F4"/>
              </a:solidFill>
              <a:latin typeface="+mj-lt"/>
              <a:ea typeface="Roboto"/>
              <a:cs typeface="Roboto"/>
              <a:sym typeface="Roboto"/>
            </a:endParaRPr>
          </a:p>
          <a:p>
            <a:pPr marL="0" marR="0" lvl="0" indent="0" algn="r" rtl="0">
              <a:lnSpc>
                <a:spcPct val="115000"/>
              </a:lnSpc>
              <a:spcAft>
                <a:spcPts val="0"/>
              </a:spcAft>
              <a:buClr>
                <a:srgbClr val="000000"/>
              </a:buClr>
              <a:buSzPts val="2200"/>
              <a:buFont typeface="Arial"/>
              <a:buNone/>
            </a:pPr>
            <a:r>
              <a:rPr lang="en-IN" sz="1800" b="1" i="0" u="none" strike="noStrike" cap="none" dirty="0">
                <a:solidFill>
                  <a:srgbClr val="A4C2F4"/>
                </a:solidFill>
                <a:latin typeface="+mj-lt"/>
                <a:ea typeface="Roboto"/>
                <a:cs typeface="Roboto"/>
                <a:sym typeface="Roboto"/>
              </a:rPr>
              <a:t>Sagar </a:t>
            </a:r>
            <a:r>
              <a:rPr lang="en-IN" sz="1800" b="1" i="0" u="none" strike="noStrike" cap="none" dirty="0" err="1">
                <a:solidFill>
                  <a:srgbClr val="A4C2F4"/>
                </a:solidFill>
                <a:latin typeface="+mj-lt"/>
                <a:ea typeface="Roboto"/>
                <a:cs typeface="Roboto"/>
                <a:sym typeface="Roboto"/>
              </a:rPr>
              <a:t>Katekhaye</a:t>
            </a:r>
            <a:r>
              <a:rPr lang="en-IN" sz="1800" b="1" i="0" u="none" strike="noStrike" cap="none" dirty="0">
                <a:solidFill>
                  <a:srgbClr val="A4C2F4"/>
                </a:solidFill>
                <a:latin typeface="+mj-lt"/>
                <a:ea typeface="Roboto"/>
                <a:cs typeface="Roboto"/>
                <a:sym typeface="Roboto"/>
              </a:rPr>
              <a:t>- 19BTRIS034</a:t>
            </a:r>
            <a:endParaRPr sz="1800" b="1" i="0" u="none" strike="noStrike" cap="none" dirty="0">
              <a:solidFill>
                <a:srgbClr val="A4C2F4"/>
              </a:solidFill>
              <a:latin typeface="+mj-lt"/>
              <a:ea typeface="Roboto"/>
              <a:cs typeface="Roboto"/>
              <a:sym typeface="Roboto"/>
            </a:endParaRPr>
          </a:p>
          <a:p>
            <a:pPr marL="0" marR="0" lvl="0" indent="0" algn="r" rtl="0">
              <a:lnSpc>
                <a:spcPct val="115000"/>
              </a:lnSpc>
              <a:spcAft>
                <a:spcPts val="0"/>
              </a:spcAft>
              <a:buClr>
                <a:srgbClr val="000000"/>
              </a:buClr>
              <a:buSzPts val="1800"/>
              <a:buFont typeface="Arial"/>
              <a:buNone/>
            </a:pPr>
            <a:r>
              <a:rPr lang="en-IN" sz="1800" b="1" i="0" u="none" strike="noStrike" cap="none" dirty="0" err="1">
                <a:solidFill>
                  <a:srgbClr val="A4C2F4"/>
                </a:solidFill>
                <a:latin typeface="+mj-lt"/>
                <a:ea typeface="Roboto"/>
                <a:cs typeface="Roboto"/>
                <a:sym typeface="Roboto"/>
              </a:rPr>
              <a:t>Holachi</a:t>
            </a:r>
            <a:r>
              <a:rPr lang="en-IN" sz="1800" b="1" i="0" u="none" strike="noStrike" cap="none" dirty="0">
                <a:solidFill>
                  <a:srgbClr val="A4C2F4"/>
                </a:solidFill>
                <a:latin typeface="+mj-lt"/>
                <a:ea typeface="Roboto"/>
                <a:cs typeface="Roboto"/>
                <a:sym typeface="Roboto"/>
              </a:rPr>
              <a:t> Vaishnavi- 19BTRIS059</a:t>
            </a:r>
            <a:endParaRPr sz="1800" b="1" i="0" u="none" strike="noStrike" cap="none" dirty="0">
              <a:solidFill>
                <a:srgbClr val="A4C2F4"/>
              </a:solidFill>
              <a:latin typeface="+mj-lt"/>
              <a:ea typeface="Roboto"/>
              <a:cs typeface="Roboto"/>
              <a:sym typeface="Roboto"/>
            </a:endParaRPr>
          </a:p>
          <a:p>
            <a:pPr marL="0" marR="0" lvl="0" indent="0" algn="r" rtl="0">
              <a:lnSpc>
                <a:spcPct val="115000"/>
              </a:lnSpc>
              <a:spcAft>
                <a:spcPts val="0"/>
              </a:spcAft>
              <a:buClr>
                <a:srgbClr val="000000"/>
              </a:buClr>
              <a:buSzPts val="1800"/>
              <a:buFont typeface="Arial"/>
              <a:buNone/>
            </a:pPr>
            <a:r>
              <a:rPr lang="en-IN" sz="1800" b="1" i="0" u="none" strike="noStrike" cap="none" dirty="0">
                <a:solidFill>
                  <a:srgbClr val="A4C2F4"/>
                </a:solidFill>
                <a:latin typeface="+mj-lt"/>
                <a:ea typeface="Roboto"/>
                <a:cs typeface="Roboto"/>
                <a:sym typeface="Roboto"/>
              </a:rPr>
              <a:t>Ayush Kumar- 19BTRIS048</a:t>
            </a:r>
          </a:p>
          <a:p>
            <a:pPr marL="0" marR="0" lvl="0" indent="0" algn="r" rtl="0">
              <a:lnSpc>
                <a:spcPct val="115000"/>
              </a:lnSpc>
              <a:spcAft>
                <a:spcPts val="0"/>
              </a:spcAft>
              <a:buClr>
                <a:srgbClr val="000000"/>
              </a:buClr>
              <a:buSzPts val="1800"/>
              <a:buFont typeface="Arial"/>
              <a:buNone/>
            </a:pPr>
            <a:r>
              <a:rPr lang="en-IN" sz="1800" b="1" i="0" u="none" strike="noStrike" cap="none" dirty="0">
                <a:solidFill>
                  <a:srgbClr val="A4C2F4"/>
                </a:solidFill>
                <a:latin typeface="+mj-lt"/>
                <a:ea typeface="Roboto"/>
                <a:cs typeface="Roboto"/>
                <a:sym typeface="Roboto"/>
              </a:rPr>
              <a:t>Aman </a:t>
            </a:r>
            <a:r>
              <a:rPr lang="en-IN" sz="1800" b="1" i="0" u="none" strike="noStrike" cap="none" dirty="0" err="1">
                <a:solidFill>
                  <a:srgbClr val="A4C2F4"/>
                </a:solidFill>
                <a:latin typeface="+mj-lt"/>
                <a:ea typeface="Roboto"/>
                <a:cs typeface="Roboto"/>
                <a:sym typeface="Roboto"/>
              </a:rPr>
              <a:t>Kalavadia</a:t>
            </a:r>
            <a:r>
              <a:rPr lang="en-IN" sz="1800" b="1" i="0" u="none" strike="noStrike" cap="none" dirty="0">
                <a:solidFill>
                  <a:srgbClr val="A4C2F4"/>
                </a:solidFill>
                <a:latin typeface="+mj-lt"/>
                <a:ea typeface="Roboto"/>
                <a:cs typeface="Roboto"/>
                <a:sym typeface="Roboto"/>
              </a:rPr>
              <a:t>- 19BTRIS019</a:t>
            </a:r>
            <a:endParaRPr sz="1800" b="1" i="0" u="none" strike="noStrike" cap="none" dirty="0">
              <a:solidFill>
                <a:srgbClr val="A4C2F4"/>
              </a:solidFill>
              <a:latin typeface="+mj-lt"/>
              <a:ea typeface="Roboto"/>
              <a:cs typeface="Roboto"/>
              <a:sym typeface="Roboto"/>
            </a:endParaRPr>
          </a:p>
        </p:txBody>
      </p:sp>
      <p:pic>
        <p:nvPicPr>
          <p:cNvPr id="2" name="Google Shape;135;p25">
            <a:extLst>
              <a:ext uri="{FF2B5EF4-FFF2-40B4-BE49-F238E27FC236}">
                <a16:creationId xmlns:a16="http://schemas.microsoft.com/office/drawing/2014/main" id="{14C42B3A-4E1B-A963-7519-9305FCB40BEF}"/>
              </a:ext>
            </a:extLst>
          </p:cNvPr>
          <p:cNvPicPr preferRelativeResize="0"/>
          <p:nvPr/>
        </p:nvPicPr>
        <p:blipFill rotWithShape="1">
          <a:blip r:embed="rId3">
            <a:alphaModFix/>
          </a:blip>
          <a:srcRect/>
          <a:stretch/>
        </p:blipFill>
        <p:spPr>
          <a:xfrm>
            <a:off x="782965" y="354745"/>
            <a:ext cx="5191115" cy="11082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OBJECTIVES</a:t>
            </a:r>
            <a:endParaRPr>
              <a:latin typeface="+mj-lt"/>
            </a:endParaRPr>
          </a:p>
        </p:txBody>
      </p:sp>
      <p:sp>
        <p:nvSpPr>
          <p:cNvPr id="145" name="Google Shape;145;p22"/>
          <p:cNvSpPr txBox="1">
            <a:spLocks noGrp="1"/>
          </p:cNvSpPr>
          <p:nvPr>
            <p:ph type="body" idx="1"/>
          </p:nvPr>
        </p:nvSpPr>
        <p:spPr>
          <a:xfrm>
            <a:off x="415600" y="1639833"/>
            <a:ext cx="11360700" cy="4452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SzPts val="2000"/>
              <a:buChar char="●"/>
            </a:pPr>
            <a:r>
              <a:rPr lang="en-IN" sz="2000">
                <a:latin typeface="+mj-lt"/>
              </a:rPr>
              <a:t>Explore LSTM networks for the task of music generation and achieve good results on our task.</a:t>
            </a:r>
            <a:endParaRPr sz="2000">
              <a:latin typeface="+mj-lt"/>
            </a:endParaRPr>
          </a:p>
          <a:p>
            <a:pPr marL="457200" lvl="0" indent="-355600" algn="l" rtl="0">
              <a:lnSpc>
                <a:spcPct val="150000"/>
              </a:lnSpc>
              <a:spcBef>
                <a:spcPts val="0"/>
              </a:spcBef>
              <a:spcAft>
                <a:spcPts val="0"/>
              </a:spcAft>
              <a:buSzPts val="2000"/>
              <a:buChar char="●"/>
            </a:pPr>
            <a:r>
              <a:rPr lang="en-IN" sz="2000">
                <a:latin typeface="+mj-lt"/>
              </a:rPr>
              <a:t>Explore different architectures with respect to the quality of music generated and perform a comparative analysis.</a:t>
            </a:r>
            <a:endParaRPr sz="2000">
              <a:latin typeface="+mj-lt"/>
            </a:endParaRPr>
          </a:p>
          <a:p>
            <a:pPr marL="457200" lvl="0" indent="-355600" algn="l" rtl="0">
              <a:lnSpc>
                <a:spcPct val="150000"/>
              </a:lnSpc>
              <a:spcBef>
                <a:spcPts val="0"/>
              </a:spcBef>
              <a:spcAft>
                <a:spcPts val="0"/>
              </a:spcAft>
              <a:buSzPts val="2000"/>
              <a:buChar char="●"/>
            </a:pPr>
            <a:r>
              <a:rPr lang="en-IN" sz="2000">
                <a:latin typeface="+mj-lt"/>
              </a:rPr>
              <a:t>Generate melodies that sound good to the human ear and try to incorporate user interaction in the generation process.</a:t>
            </a:r>
            <a:endParaRPr sz="200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653675" y="2503825"/>
            <a:ext cx="7491600" cy="36522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6400"/>
              <a:buNone/>
            </a:pPr>
            <a:r>
              <a:rPr lang="en-IN" sz="4800" dirty="0">
                <a:latin typeface="+mj-lt"/>
              </a:rPr>
              <a:t>Produce Computer generated music that is similar in nature to Human composed music</a:t>
            </a:r>
            <a:endParaRPr sz="4800" dirty="0">
              <a:latin typeface="+mj-lt"/>
            </a:endParaRPr>
          </a:p>
        </p:txBody>
      </p:sp>
      <p:sp>
        <p:nvSpPr>
          <p:cNvPr id="151" name="Google Shape;151;p23"/>
          <p:cNvSpPr txBox="1"/>
          <p:nvPr/>
        </p:nvSpPr>
        <p:spPr>
          <a:xfrm>
            <a:off x="653675" y="1906800"/>
            <a:ext cx="6414000" cy="75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chemeClr val="accent5"/>
                </a:solidFill>
                <a:highlight>
                  <a:schemeClr val="lt1"/>
                </a:highlight>
                <a:latin typeface="+mj-lt"/>
                <a:ea typeface="Roboto"/>
                <a:cs typeface="Roboto"/>
                <a:sym typeface="Roboto"/>
              </a:rPr>
              <a:t>PROBLEM STATEMENT</a:t>
            </a:r>
            <a:endParaRPr sz="3600" b="0" i="0" u="none" strike="noStrike" cap="none">
              <a:solidFill>
                <a:schemeClr val="accent5"/>
              </a:solidFill>
              <a:highlight>
                <a:schemeClr val="lt1"/>
              </a:highlight>
              <a:latin typeface="+mj-lt"/>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54000" y="449850"/>
            <a:ext cx="5393700" cy="10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IN" sz="4800" dirty="0">
                <a:latin typeface="+mj-lt"/>
              </a:rPr>
              <a:t>METHODOLOGY</a:t>
            </a:r>
            <a:endParaRPr dirty="0">
              <a:latin typeface="+mj-lt"/>
            </a:endParaRPr>
          </a:p>
        </p:txBody>
      </p:sp>
      <p:sp>
        <p:nvSpPr>
          <p:cNvPr id="157" name="Google Shape;157;p24"/>
          <p:cNvSpPr txBox="1">
            <a:spLocks noGrp="1"/>
          </p:cNvSpPr>
          <p:nvPr>
            <p:ph type="subTitle" idx="1"/>
          </p:nvPr>
        </p:nvSpPr>
        <p:spPr>
          <a:xfrm>
            <a:off x="461150" y="1540350"/>
            <a:ext cx="5393700" cy="4917600"/>
          </a:xfrm>
          <a:prstGeom prst="rect">
            <a:avLst/>
          </a:prstGeom>
          <a:noFill/>
          <a:ln>
            <a:noFill/>
          </a:ln>
        </p:spPr>
        <p:txBody>
          <a:bodyPr spcFirstLastPara="1" wrap="square" lIns="121900" tIns="121900" rIns="121900" bIns="121900" anchor="t" anchorCtr="0">
            <a:noAutofit/>
          </a:bodyPr>
          <a:lstStyle/>
          <a:p>
            <a:pPr marL="457200" lvl="0" indent="-355600" algn="l" rtl="0">
              <a:lnSpc>
                <a:spcPct val="200000"/>
              </a:lnSpc>
              <a:spcBef>
                <a:spcPts val="0"/>
              </a:spcBef>
              <a:spcAft>
                <a:spcPts val="0"/>
              </a:spcAft>
              <a:buSzPts val="2000"/>
              <a:buAutoNum type="arabicPeriod"/>
            </a:pPr>
            <a:r>
              <a:rPr lang="en-IN" sz="2000" dirty="0">
                <a:latin typeface="+mj-lt"/>
              </a:rPr>
              <a:t>Data collection and </a:t>
            </a:r>
            <a:r>
              <a:rPr lang="en-IN" sz="2000" dirty="0" err="1">
                <a:latin typeface="+mj-lt"/>
              </a:rPr>
              <a:t>preprocessing</a:t>
            </a:r>
            <a:r>
              <a:rPr lang="en-IN" sz="2000" dirty="0">
                <a:latin typeface="+mj-lt"/>
              </a:rPr>
              <a:t> </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Constructing network</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Preparing sequences </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Training </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Evaluation </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Hyper parameter tuning</a:t>
            </a:r>
            <a:endParaRPr sz="2000" dirty="0">
              <a:latin typeface="+mj-lt"/>
            </a:endParaRPr>
          </a:p>
          <a:p>
            <a:pPr marL="457200" lvl="0" indent="-355600" algn="l" rtl="0">
              <a:lnSpc>
                <a:spcPct val="200000"/>
              </a:lnSpc>
              <a:spcBef>
                <a:spcPts val="0"/>
              </a:spcBef>
              <a:spcAft>
                <a:spcPts val="0"/>
              </a:spcAft>
              <a:buSzPts val="2000"/>
              <a:buAutoNum type="arabicPeriod"/>
            </a:pPr>
            <a:r>
              <a:rPr lang="en-IN" sz="2000" dirty="0">
                <a:latin typeface="+mj-lt"/>
              </a:rPr>
              <a:t>App Deployment </a:t>
            </a:r>
            <a:endParaRPr sz="2000" dirty="0">
              <a:latin typeface="+mj-lt"/>
            </a:endParaRPr>
          </a:p>
        </p:txBody>
      </p:sp>
      <p:sp>
        <p:nvSpPr>
          <p:cNvPr id="158" name="Google Shape;158;p24"/>
          <p:cNvSpPr/>
          <p:nvPr/>
        </p:nvSpPr>
        <p:spPr>
          <a:xfrm>
            <a:off x="6982025" y="1210125"/>
            <a:ext cx="4326300" cy="4554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Input Layer</a:t>
            </a:r>
            <a:endParaRPr sz="1400" b="0" i="0" u="none" strike="noStrike" cap="none">
              <a:solidFill>
                <a:schemeClr val="lt1"/>
              </a:solidFill>
              <a:latin typeface="+mj-lt"/>
              <a:ea typeface="Arial"/>
              <a:cs typeface="Arial"/>
              <a:sym typeface="Arial"/>
            </a:endParaRPr>
          </a:p>
        </p:txBody>
      </p:sp>
      <p:sp>
        <p:nvSpPr>
          <p:cNvPr id="159" name="Google Shape;159;p24"/>
          <p:cNvSpPr/>
          <p:nvPr/>
        </p:nvSpPr>
        <p:spPr>
          <a:xfrm>
            <a:off x="6982025" y="1852150"/>
            <a:ext cx="4326300" cy="4554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LSTM Layer</a:t>
            </a:r>
            <a:endParaRPr sz="1400" b="0" i="0" u="none" strike="noStrike" cap="none">
              <a:solidFill>
                <a:schemeClr val="lt1"/>
              </a:solidFill>
              <a:latin typeface="+mj-lt"/>
              <a:ea typeface="Arial"/>
              <a:cs typeface="Arial"/>
              <a:sym typeface="Arial"/>
            </a:endParaRPr>
          </a:p>
        </p:txBody>
      </p:sp>
      <p:sp>
        <p:nvSpPr>
          <p:cNvPr id="160" name="Google Shape;160;p24"/>
          <p:cNvSpPr/>
          <p:nvPr/>
        </p:nvSpPr>
        <p:spPr>
          <a:xfrm>
            <a:off x="6982025" y="2445663"/>
            <a:ext cx="4326300" cy="4554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LSTM Layer</a:t>
            </a:r>
            <a:endParaRPr sz="1400" b="0" i="0" u="none" strike="noStrike" cap="none">
              <a:solidFill>
                <a:schemeClr val="lt1"/>
              </a:solidFill>
              <a:latin typeface="+mj-lt"/>
              <a:ea typeface="Arial"/>
              <a:cs typeface="Arial"/>
              <a:sym typeface="Arial"/>
            </a:endParaRPr>
          </a:p>
        </p:txBody>
      </p:sp>
      <p:sp>
        <p:nvSpPr>
          <p:cNvPr id="161" name="Google Shape;161;p24"/>
          <p:cNvSpPr/>
          <p:nvPr/>
        </p:nvSpPr>
        <p:spPr>
          <a:xfrm>
            <a:off x="6981875" y="3039200"/>
            <a:ext cx="4326300" cy="4554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LSTM Layer</a:t>
            </a:r>
            <a:endParaRPr sz="1400" b="0" i="0" u="none" strike="noStrike" cap="none">
              <a:solidFill>
                <a:schemeClr val="lt1"/>
              </a:solidFill>
              <a:latin typeface="+mj-lt"/>
              <a:ea typeface="Arial"/>
              <a:cs typeface="Arial"/>
              <a:sym typeface="Arial"/>
            </a:endParaRPr>
          </a:p>
        </p:txBody>
      </p:sp>
      <p:sp>
        <p:nvSpPr>
          <p:cNvPr id="162" name="Google Shape;162;p24"/>
          <p:cNvSpPr/>
          <p:nvPr/>
        </p:nvSpPr>
        <p:spPr>
          <a:xfrm>
            <a:off x="6981875" y="3640325"/>
            <a:ext cx="4326300" cy="4554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Batch Normalization</a:t>
            </a:r>
            <a:endParaRPr sz="1400" b="0" i="0" u="none" strike="noStrike" cap="none">
              <a:solidFill>
                <a:schemeClr val="lt1"/>
              </a:solidFill>
              <a:latin typeface="+mj-lt"/>
              <a:ea typeface="Arial"/>
              <a:cs typeface="Arial"/>
              <a:sym typeface="Arial"/>
            </a:endParaRPr>
          </a:p>
        </p:txBody>
      </p:sp>
      <p:sp>
        <p:nvSpPr>
          <p:cNvPr id="163" name="Google Shape;163;p24"/>
          <p:cNvSpPr/>
          <p:nvPr/>
        </p:nvSpPr>
        <p:spPr>
          <a:xfrm>
            <a:off x="6982025" y="4234775"/>
            <a:ext cx="4326300" cy="4554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Dropout</a:t>
            </a:r>
            <a:endParaRPr sz="1400" b="0" i="0" u="none" strike="noStrike" cap="none">
              <a:solidFill>
                <a:schemeClr val="lt1"/>
              </a:solidFill>
              <a:latin typeface="+mj-lt"/>
              <a:ea typeface="Arial"/>
              <a:cs typeface="Arial"/>
              <a:sym typeface="Arial"/>
            </a:endParaRPr>
          </a:p>
        </p:txBody>
      </p:sp>
      <p:sp>
        <p:nvSpPr>
          <p:cNvPr id="164" name="Google Shape;164;p24"/>
          <p:cNvSpPr/>
          <p:nvPr/>
        </p:nvSpPr>
        <p:spPr>
          <a:xfrm>
            <a:off x="6981875" y="4868275"/>
            <a:ext cx="4326300" cy="4554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Dense Layer</a:t>
            </a:r>
            <a:endParaRPr sz="1400" b="0" i="0" u="none" strike="noStrike" cap="none">
              <a:solidFill>
                <a:schemeClr val="lt1"/>
              </a:solidFill>
              <a:latin typeface="+mj-lt"/>
              <a:ea typeface="Arial"/>
              <a:cs typeface="Arial"/>
              <a:sym typeface="Arial"/>
            </a:endParaRPr>
          </a:p>
        </p:txBody>
      </p:sp>
      <p:sp>
        <p:nvSpPr>
          <p:cNvPr id="165" name="Google Shape;165;p24"/>
          <p:cNvSpPr/>
          <p:nvPr/>
        </p:nvSpPr>
        <p:spPr>
          <a:xfrm>
            <a:off x="6982025" y="5437050"/>
            <a:ext cx="4326300" cy="4554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Arial"/>
                <a:cs typeface="Arial"/>
                <a:sym typeface="Arial"/>
              </a:rPr>
              <a:t>Softmax</a:t>
            </a:r>
            <a:endParaRPr sz="1400" b="0" i="0" u="none" strike="noStrike" cap="none">
              <a:solidFill>
                <a:schemeClr val="lt1"/>
              </a:solidFill>
              <a:latin typeface="+mj-lt"/>
              <a:ea typeface="Arial"/>
              <a:cs typeface="Arial"/>
              <a:sym typeface="Arial"/>
            </a:endParaRPr>
          </a:p>
        </p:txBody>
      </p:sp>
      <p:sp>
        <p:nvSpPr>
          <p:cNvPr id="166" name="Google Shape;166;p24"/>
          <p:cNvSpPr/>
          <p:nvPr/>
        </p:nvSpPr>
        <p:spPr>
          <a:xfrm>
            <a:off x="9044525" y="1595700"/>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67" name="Google Shape;167;p24"/>
          <p:cNvSpPr/>
          <p:nvPr/>
        </p:nvSpPr>
        <p:spPr>
          <a:xfrm>
            <a:off x="9044525" y="2215288"/>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68" name="Google Shape;168;p24"/>
          <p:cNvSpPr/>
          <p:nvPr/>
        </p:nvSpPr>
        <p:spPr>
          <a:xfrm>
            <a:off x="9044525" y="3416238"/>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69" name="Google Shape;169;p24"/>
          <p:cNvSpPr/>
          <p:nvPr/>
        </p:nvSpPr>
        <p:spPr>
          <a:xfrm>
            <a:off x="9044525" y="2803188"/>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70" name="Google Shape;170;p24"/>
          <p:cNvSpPr/>
          <p:nvPr/>
        </p:nvSpPr>
        <p:spPr>
          <a:xfrm>
            <a:off x="9044525" y="4034638"/>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71" name="Google Shape;171;p24"/>
          <p:cNvSpPr/>
          <p:nvPr/>
        </p:nvSpPr>
        <p:spPr>
          <a:xfrm>
            <a:off x="9044675" y="4609175"/>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72" name="Google Shape;172;p24"/>
          <p:cNvSpPr/>
          <p:nvPr/>
        </p:nvSpPr>
        <p:spPr>
          <a:xfrm>
            <a:off x="9044675" y="5179725"/>
            <a:ext cx="201000" cy="334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173" name="Google Shape;173;p24"/>
          <p:cNvSpPr txBox="1"/>
          <p:nvPr/>
        </p:nvSpPr>
        <p:spPr>
          <a:xfrm>
            <a:off x="7883650" y="6123225"/>
            <a:ext cx="2311500" cy="33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Roboto"/>
                <a:cs typeface="Roboto"/>
                <a:sym typeface="Roboto"/>
              </a:rPr>
              <a:t>Fig. Baseline Model</a:t>
            </a:r>
            <a:endParaRPr sz="1400" b="0" i="0" u="none" strike="noStrike" cap="none">
              <a:solidFill>
                <a:schemeClr val="lt1"/>
              </a:solidFill>
              <a:latin typeface="+mj-lt"/>
              <a:ea typeface="Roboto"/>
              <a:cs typeface="Roboto"/>
              <a:sym typeface="Roboto"/>
            </a:endParaRPr>
          </a:p>
        </p:txBody>
      </p:sp>
      <p:sp>
        <p:nvSpPr>
          <p:cNvPr id="174" name="Google Shape;174;p24"/>
          <p:cNvSpPr/>
          <p:nvPr/>
        </p:nvSpPr>
        <p:spPr>
          <a:xfrm>
            <a:off x="11388525" y="3640325"/>
            <a:ext cx="408600" cy="1683300"/>
          </a:xfrm>
          <a:prstGeom prst="rightBrace">
            <a:avLst>
              <a:gd name="adj1" fmla="val 70394"/>
              <a:gd name="adj2" fmla="val 4766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mj-lt"/>
              <a:ea typeface="Arial"/>
              <a:cs typeface="Arial"/>
              <a:sym typeface="Arial"/>
            </a:endParaRPr>
          </a:p>
        </p:txBody>
      </p:sp>
      <p:sp>
        <p:nvSpPr>
          <p:cNvPr id="175" name="Google Shape;175;p24"/>
          <p:cNvSpPr txBox="1"/>
          <p:nvPr/>
        </p:nvSpPr>
        <p:spPr>
          <a:xfrm>
            <a:off x="11672825" y="3899975"/>
            <a:ext cx="408600" cy="33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mj-lt"/>
                <a:ea typeface="Roboto"/>
                <a:cs typeface="Roboto"/>
                <a:sym typeface="Roboto"/>
              </a:rPr>
              <a:t>x2</a:t>
            </a:r>
            <a:endParaRPr sz="1400" b="0" i="0" u="none" strike="noStrike" cap="none">
              <a:solidFill>
                <a:schemeClr val="lt1"/>
              </a:solidFill>
              <a:latin typeface="+mj-lt"/>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911950" y="608675"/>
            <a:ext cx="10359600" cy="572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Twentieth Century"/>
              <a:cs typeface="Twentieth Century"/>
              <a:sym typeface="Twentieth Century"/>
            </a:endParaRPr>
          </a:p>
        </p:txBody>
      </p:sp>
      <p:sp>
        <p:nvSpPr>
          <p:cNvPr id="181" name="Google Shape;181;p25"/>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METHODOLOGY</a:t>
            </a:r>
            <a:endParaRPr sz="3000">
              <a:latin typeface="+mj-lt"/>
            </a:endParaRPr>
          </a:p>
        </p:txBody>
      </p:sp>
      <p:sp>
        <p:nvSpPr>
          <p:cNvPr id="182" name="Google Shape;182;p25"/>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355600" algn="l" rtl="0">
              <a:lnSpc>
                <a:spcPct val="115000"/>
              </a:lnSpc>
              <a:spcBef>
                <a:spcPts val="0"/>
              </a:spcBef>
              <a:spcAft>
                <a:spcPts val="0"/>
              </a:spcAft>
              <a:buClr>
                <a:schemeClr val="dk2"/>
              </a:buClr>
              <a:buSzPts val="2000"/>
              <a:buFont typeface="Roboto"/>
              <a:buChar char="•"/>
            </a:pPr>
            <a:r>
              <a:rPr lang="en-IN" sz="2000" b="1">
                <a:latin typeface="+mj-lt"/>
              </a:rPr>
              <a:t>Music21</a:t>
            </a:r>
            <a:r>
              <a:rPr lang="en-IN" sz="2000">
                <a:latin typeface="+mj-lt"/>
              </a:rPr>
              <a:t>, a library that is capable of understanding notes and other components that make a musical piece.</a:t>
            </a:r>
            <a:endParaRPr sz="2000">
              <a:latin typeface="+mj-lt"/>
            </a:endParaRPr>
          </a:p>
          <a:p>
            <a:pPr marL="457200" lvl="0" indent="-355600" algn="l" rtl="0">
              <a:lnSpc>
                <a:spcPct val="115000"/>
              </a:lnSpc>
              <a:spcBef>
                <a:spcPts val="0"/>
              </a:spcBef>
              <a:spcAft>
                <a:spcPts val="0"/>
              </a:spcAft>
              <a:buClr>
                <a:schemeClr val="dk2"/>
              </a:buClr>
              <a:buSzPts val="2000"/>
              <a:buFont typeface="Roboto"/>
              <a:buChar char="•"/>
            </a:pPr>
            <a:r>
              <a:rPr lang="en-IN" sz="2000">
                <a:latin typeface="+mj-lt"/>
              </a:rPr>
              <a:t>Different hyperparameters that will be used during training like </a:t>
            </a:r>
            <a:r>
              <a:rPr lang="en-IN" sz="2000" b="1">
                <a:latin typeface="+mj-lt"/>
              </a:rPr>
              <a:t>learning rate, optimizer, weight decay</a:t>
            </a:r>
            <a:r>
              <a:rPr lang="en-IN" sz="2000">
                <a:latin typeface="+mj-lt"/>
              </a:rPr>
              <a:t>, etc </a:t>
            </a:r>
            <a:endParaRPr sz="2000">
              <a:latin typeface="+mj-lt"/>
            </a:endParaRPr>
          </a:p>
          <a:p>
            <a:pPr marL="457200" lvl="0" indent="-355600" algn="l" rtl="0">
              <a:lnSpc>
                <a:spcPct val="115000"/>
              </a:lnSpc>
              <a:spcBef>
                <a:spcPts val="0"/>
              </a:spcBef>
              <a:spcAft>
                <a:spcPts val="0"/>
              </a:spcAft>
              <a:buClr>
                <a:schemeClr val="dk2"/>
              </a:buClr>
              <a:buSzPts val="2000"/>
              <a:buFont typeface="Roboto"/>
              <a:buChar char="•"/>
            </a:pPr>
            <a:r>
              <a:rPr lang="en-IN" sz="2000">
                <a:latin typeface="+mj-lt"/>
              </a:rPr>
              <a:t>The generation of music will be carried out using the same network that learns from our input music corpus. introducing user interaction for the generation process. The user can be allowed to give </a:t>
            </a:r>
            <a:r>
              <a:rPr lang="en-IN" sz="2000" b="1">
                <a:latin typeface="+mj-lt"/>
              </a:rPr>
              <a:t>inputs in the form of a starting note</a:t>
            </a:r>
            <a:r>
              <a:rPr lang="en-IN" sz="2000">
                <a:latin typeface="+mj-lt"/>
              </a:rPr>
              <a:t> for the piece, or the key that the piece should be constructed in. </a:t>
            </a:r>
            <a:endParaRPr sz="2000">
              <a:latin typeface="+mj-lt"/>
            </a:endParaRPr>
          </a:p>
          <a:p>
            <a:pPr marL="0" lvl="0" indent="0" algn="l" rtl="0">
              <a:lnSpc>
                <a:spcPct val="115000"/>
              </a:lnSpc>
              <a:spcBef>
                <a:spcPts val="0"/>
              </a:spcBef>
              <a:spcAft>
                <a:spcPts val="2100"/>
              </a:spcAft>
              <a:buSzPts val="2400"/>
              <a:buNone/>
            </a:pPr>
            <a:endParaRPr sz="200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IMPLEMENTATION</a:t>
            </a:r>
            <a:endParaRPr>
              <a:latin typeface="+mj-lt"/>
            </a:endParaRPr>
          </a:p>
        </p:txBody>
      </p:sp>
      <p:sp>
        <p:nvSpPr>
          <p:cNvPr id="188" name="Google Shape;188;p26"/>
          <p:cNvSpPr txBox="1">
            <a:spLocks noGrp="1"/>
          </p:cNvSpPr>
          <p:nvPr>
            <p:ph type="body" idx="1"/>
          </p:nvPr>
        </p:nvSpPr>
        <p:spPr>
          <a:xfrm>
            <a:off x="415600" y="1639825"/>
            <a:ext cx="5358600" cy="4452000"/>
          </a:xfrm>
          <a:prstGeom prst="rect">
            <a:avLst/>
          </a:prstGeom>
          <a:noFill/>
          <a:ln>
            <a:noFill/>
          </a:ln>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SzPts val="2400"/>
              <a:buChar char="●"/>
            </a:pPr>
            <a:r>
              <a:rPr lang="en-IN" dirty="0">
                <a:latin typeface="+mj-lt"/>
              </a:rPr>
              <a:t>Midi files were downloaded from the internet in two categories - Classical piano and Classical Indian </a:t>
            </a:r>
            <a:endParaRPr dirty="0">
              <a:latin typeface="+mj-lt"/>
            </a:endParaRPr>
          </a:p>
          <a:p>
            <a:pPr marL="457200" lvl="0" indent="-381000" algn="l" rtl="0">
              <a:lnSpc>
                <a:spcPct val="115000"/>
              </a:lnSpc>
              <a:spcBef>
                <a:spcPts val="0"/>
              </a:spcBef>
              <a:spcAft>
                <a:spcPts val="0"/>
              </a:spcAft>
              <a:buSzPts val="2400"/>
              <a:buChar char="●"/>
            </a:pPr>
            <a:r>
              <a:rPr lang="en-IN" dirty="0">
                <a:latin typeface="+mj-lt"/>
              </a:rPr>
              <a:t>We collected 82 classical piano files and 28 classical </a:t>
            </a:r>
            <a:r>
              <a:rPr lang="en-IN" dirty="0" err="1">
                <a:latin typeface="+mj-lt"/>
              </a:rPr>
              <a:t>indian</a:t>
            </a:r>
            <a:r>
              <a:rPr lang="en-IN" dirty="0">
                <a:latin typeface="+mj-lt"/>
              </a:rPr>
              <a:t> raga files</a:t>
            </a:r>
            <a:endParaRPr dirty="0">
              <a:latin typeface="+mj-lt"/>
            </a:endParaRPr>
          </a:p>
        </p:txBody>
      </p:sp>
      <p:pic>
        <p:nvPicPr>
          <p:cNvPr id="189" name="Google Shape;189;p26"/>
          <p:cNvPicPr preferRelativeResize="0"/>
          <p:nvPr/>
        </p:nvPicPr>
        <p:blipFill rotWithShape="1">
          <a:blip r:embed="rId3">
            <a:alphaModFix/>
          </a:blip>
          <a:srcRect l="16174" t="19768" r="56482"/>
          <a:stretch/>
        </p:blipFill>
        <p:spPr>
          <a:xfrm>
            <a:off x="8830125" y="744075"/>
            <a:ext cx="2946175" cy="5369875"/>
          </a:xfrm>
          <a:prstGeom prst="rect">
            <a:avLst/>
          </a:prstGeom>
          <a:noFill/>
          <a:ln>
            <a:noFill/>
          </a:ln>
        </p:spPr>
      </p:pic>
      <p:pic>
        <p:nvPicPr>
          <p:cNvPr id="190" name="Google Shape;190;p26"/>
          <p:cNvPicPr preferRelativeResize="0"/>
          <p:nvPr/>
        </p:nvPicPr>
        <p:blipFill rotWithShape="1">
          <a:blip r:embed="rId4">
            <a:alphaModFix/>
          </a:blip>
          <a:srcRect l="16174" t="19768" r="57885"/>
          <a:stretch/>
        </p:blipFill>
        <p:spPr>
          <a:xfrm>
            <a:off x="6076250" y="744075"/>
            <a:ext cx="2753876" cy="536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IMPLEMENTATION</a:t>
            </a:r>
            <a:endParaRPr>
              <a:latin typeface="+mj-lt"/>
            </a:endParaRPr>
          </a:p>
        </p:txBody>
      </p:sp>
      <p:sp>
        <p:nvSpPr>
          <p:cNvPr id="196" name="Google Shape;196;p27"/>
          <p:cNvSpPr txBox="1">
            <a:spLocks noGrp="1"/>
          </p:cNvSpPr>
          <p:nvPr>
            <p:ph type="body" idx="1"/>
          </p:nvPr>
        </p:nvSpPr>
        <p:spPr>
          <a:xfrm>
            <a:off x="415600" y="1639825"/>
            <a:ext cx="5429700" cy="4452000"/>
          </a:xfrm>
          <a:prstGeom prst="rect">
            <a:avLst/>
          </a:prstGeom>
          <a:noFill/>
          <a:ln>
            <a:noFill/>
          </a:ln>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SzPts val="2400"/>
              <a:buChar char="●"/>
            </a:pPr>
            <a:r>
              <a:rPr lang="en-IN">
                <a:latin typeface="+mj-lt"/>
              </a:rPr>
              <a:t>The midi files are processed and a vocabulary of their notes is constructed </a:t>
            </a:r>
            <a:endParaRPr>
              <a:latin typeface="+mj-lt"/>
            </a:endParaRPr>
          </a:p>
        </p:txBody>
      </p:sp>
      <p:pic>
        <p:nvPicPr>
          <p:cNvPr id="197" name="Google Shape;197;p27"/>
          <p:cNvPicPr preferRelativeResize="0"/>
          <p:nvPr/>
        </p:nvPicPr>
        <p:blipFill rotWithShape="1">
          <a:blip r:embed="rId3">
            <a:alphaModFix/>
          </a:blip>
          <a:srcRect t="20929" r="42785"/>
          <a:stretch/>
        </p:blipFill>
        <p:spPr>
          <a:xfrm>
            <a:off x="6178275" y="1639825"/>
            <a:ext cx="5598025" cy="4349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IMPLEMENTATION</a:t>
            </a:r>
            <a:endParaRPr>
              <a:latin typeface="+mj-lt"/>
            </a:endParaRPr>
          </a:p>
        </p:txBody>
      </p:sp>
      <p:sp>
        <p:nvSpPr>
          <p:cNvPr id="203" name="Google Shape;203;p28"/>
          <p:cNvSpPr txBox="1">
            <a:spLocks noGrp="1"/>
          </p:cNvSpPr>
          <p:nvPr>
            <p:ph type="body" idx="1"/>
          </p:nvPr>
        </p:nvSpPr>
        <p:spPr>
          <a:xfrm>
            <a:off x="415600" y="1639825"/>
            <a:ext cx="5038800" cy="4452000"/>
          </a:xfrm>
          <a:prstGeom prst="rect">
            <a:avLst/>
          </a:prstGeom>
          <a:noFill/>
          <a:ln>
            <a:noFill/>
          </a:ln>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SzPts val="2400"/>
              <a:buChar char="●"/>
            </a:pPr>
            <a:r>
              <a:rPr lang="en-IN">
                <a:latin typeface="+mj-lt"/>
              </a:rPr>
              <a:t>Preparing sequences to be fed into the network for training</a:t>
            </a:r>
            <a:endParaRPr>
              <a:latin typeface="+mj-lt"/>
            </a:endParaRPr>
          </a:p>
          <a:p>
            <a:pPr marL="457200" lvl="0" indent="-381000" algn="l" rtl="0">
              <a:lnSpc>
                <a:spcPct val="115000"/>
              </a:lnSpc>
              <a:spcBef>
                <a:spcPts val="0"/>
              </a:spcBef>
              <a:spcAft>
                <a:spcPts val="0"/>
              </a:spcAft>
              <a:buSzPts val="2400"/>
              <a:buChar char="●"/>
            </a:pPr>
            <a:r>
              <a:rPr lang="en-IN">
                <a:latin typeface="+mj-lt"/>
              </a:rPr>
              <a:t>Sequence length is fixed at 100</a:t>
            </a:r>
            <a:endParaRPr>
              <a:latin typeface="+mj-lt"/>
            </a:endParaRPr>
          </a:p>
          <a:p>
            <a:pPr marL="457200" lvl="0" indent="-381000" algn="l" rtl="0">
              <a:lnSpc>
                <a:spcPct val="115000"/>
              </a:lnSpc>
              <a:spcBef>
                <a:spcPts val="0"/>
              </a:spcBef>
              <a:spcAft>
                <a:spcPts val="0"/>
              </a:spcAft>
              <a:buSzPts val="2400"/>
              <a:buChar char="●"/>
            </a:pPr>
            <a:r>
              <a:rPr lang="en-IN">
                <a:latin typeface="+mj-lt"/>
              </a:rPr>
              <a:t>Notes are converted from string to integer representation </a:t>
            </a:r>
            <a:endParaRPr>
              <a:latin typeface="+mj-lt"/>
            </a:endParaRPr>
          </a:p>
        </p:txBody>
      </p:sp>
      <p:pic>
        <p:nvPicPr>
          <p:cNvPr id="204" name="Google Shape;204;p28"/>
          <p:cNvPicPr preferRelativeResize="0"/>
          <p:nvPr/>
        </p:nvPicPr>
        <p:blipFill rotWithShape="1">
          <a:blip r:embed="rId3">
            <a:alphaModFix/>
          </a:blip>
          <a:srcRect l="4369" t="24874" r="38211"/>
          <a:stretch/>
        </p:blipFill>
        <p:spPr>
          <a:xfrm>
            <a:off x="5724450" y="1639824"/>
            <a:ext cx="6051858" cy="445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IMPLEMENTATION</a:t>
            </a:r>
            <a:endParaRPr>
              <a:latin typeface="+mj-lt"/>
            </a:endParaRPr>
          </a:p>
        </p:txBody>
      </p:sp>
      <p:sp>
        <p:nvSpPr>
          <p:cNvPr id="210" name="Google Shape;210;p29"/>
          <p:cNvSpPr txBox="1">
            <a:spLocks noGrp="1"/>
          </p:cNvSpPr>
          <p:nvPr>
            <p:ph type="body" idx="1"/>
          </p:nvPr>
        </p:nvSpPr>
        <p:spPr>
          <a:xfrm>
            <a:off x="415600" y="1639825"/>
            <a:ext cx="5319900" cy="4452000"/>
          </a:xfrm>
          <a:prstGeom prst="rect">
            <a:avLst/>
          </a:prstGeom>
          <a:noFill/>
          <a:ln>
            <a:noFill/>
          </a:ln>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SzPts val="2400"/>
              <a:buChar char="●"/>
            </a:pPr>
            <a:r>
              <a:rPr lang="en-IN">
                <a:latin typeface="+mj-lt"/>
              </a:rPr>
              <a:t>Constructing the network architecture to predict the next note in a sequence using Softmax activation function </a:t>
            </a:r>
            <a:endParaRPr>
              <a:latin typeface="+mj-lt"/>
            </a:endParaRPr>
          </a:p>
          <a:p>
            <a:pPr marL="457200" lvl="0" indent="-381000" algn="l" rtl="0">
              <a:lnSpc>
                <a:spcPct val="115000"/>
              </a:lnSpc>
              <a:spcBef>
                <a:spcPts val="0"/>
              </a:spcBef>
              <a:spcAft>
                <a:spcPts val="0"/>
              </a:spcAft>
              <a:buSzPts val="2400"/>
              <a:buChar char="●"/>
            </a:pPr>
            <a:r>
              <a:rPr lang="en-IN">
                <a:latin typeface="+mj-lt"/>
              </a:rPr>
              <a:t>We use categorical cross entropy as the loss function and RMSProp as the optimizer</a:t>
            </a:r>
            <a:endParaRPr>
              <a:latin typeface="+mj-lt"/>
            </a:endParaRPr>
          </a:p>
        </p:txBody>
      </p:sp>
      <p:pic>
        <p:nvPicPr>
          <p:cNvPr id="211" name="Google Shape;211;p29"/>
          <p:cNvPicPr preferRelativeResize="0"/>
          <p:nvPr/>
        </p:nvPicPr>
        <p:blipFill rotWithShape="1">
          <a:blip r:embed="rId3">
            <a:alphaModFix/>
          </a:blip>
          <a:srcRect l="3052" t="30680" r="47400" b="4370"/>
          <a:stretch/>
        </p:blipFill>
        <p:spPr>
          <a:xfrm>
            <a:off x="5735575" y="1639825"/>
            <a:ext cx="6040725" cy="445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RESULTS</a:t>
            </a:r>
            <a:endParaRPr>
              <a:latin typeface="+mj-lt"/>
            </a:endParaRPr>
          </a:p>
        </p:txBody>
      </p:sp>
      <p:pic>
        <p:nvPicPr>
          <p:cNvPr id="217" name="Google Shape;217;p30"/>
          <p:cNvPicPr preferRelativeResize="0"/>
          <p:nvPr/>
        </p:nvPicPr>
        <p:blipFill rotWithShape="1">
          <a:blip r:embed="rId3">
            <a:alphaModFix/>
          </a:blip>
          <a:srcRect l="2473" t="16583" r="2368" b="4363"/>
          <a:stretch/>
        </p:blipFill>
        <p:spPr>
          <a:xfrm>
            <a:off x="2629850" y="1622075"/>
            <a:ext cx="6932201" cy="445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RESULTS</a:t>
            </a:r>
            <a:endParaRPr>
              <a:latin typeface="+mj-lt"/>
            </a:endParaRPr>
          </a:p>
        </p:txBody>
      </p:sp>
      <p:pic>
        <p:nvPicPr>
          <p:cNvPr id="223" name="Google Shape;223;p31"/>
          <p:cNvPicPr preferRelativeResize="0"/>
          <p:nvPr/>
        </p:nvPicPr>
        <p:blipFill rotWithShape="1">
          <a:blip r:embed="rId3">
            <a:alphaModFix/>
          </a:blip>
          <a:srcRect t="18652"/>
          <a:stretch/>
        </p:blipFill>
        <p:spPr>
          <a:xfrm>
            <a:off x="762000" y="1426275"/>
            <a:ext cx="10667999" cy="48790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449C-924C-8308-FD43-52456399BC52}"/>
              </a:ext>
            </a:extLst>
          </p:cNvPr>
          <p:cNvSpPr>
            <a:spLocks noGrp="1"/>
          </p:cNvSpPr>
          <p:nvPr>
            <p:ph type="title"/>
          </p:nvPr>
        </p:nvSpPr>
        <p:spPr>
          <a:xfrm>
            <a:off x="369187" y="467360"/>
            <a:ext cx="2597533" cy="730660"/>
          </a:xfrm>
        </p:spPr>
        <p:txBody>
          <a:bodyPr/>
          <a:lstStyle/>
          <a:p>
            <a:r>
              <a:rPr lang="en-US" sz="4800" dirty="0">
                <a:latin typeface="+mj-lt"/>
              </a:rPr>
              <a:t>Abstract</a:t>
            </a:r>
            <a:endParaRPr lang="en-IN" sz="4800" dirty="0">
              <a:latin typeface="+mj-lt"/>
            </a:endParaRPr>
          </a:p>
        </p:txBody>
      </p:sp>
      <p:sp>
        <p:nvSpPr>
          <p:cNvPr id="3" name="TextBox 2">
            <a:extLst>
              <a:ext uri="{FF2B5EF4-FFF2-40B4-BE49-F238E27FC236}">
                <a16:creationId xmlns:a16="http://schemas.microsoft.com/office/drawing/2014/main" id="{15D22E39-8BD6-B9EE-054F-F0DE07643974}"/>
              </a:ext>
            </a:extLst>
          </p:cNvPr>
          <p:cNvSpPr txBox="1"/>
          <p:nvPr/>
        </p:nvSpPr>
        <p:spPr>
          <a:xfrm>
            <a:off x="1209040" y="1340260"/>
            <a:ext cx="9326880" cy="5262979"/>
          </a:xfrm>
          <a:prstGeom prst="rect">
            <a:avLst/>
          </a:prstGeom>
          <a:noFill/>
        </p:spPr>
        <p:txBody>
          <a:bodyPr wrap="square" rtlCol="0">
            <a:spAutoFit/>
          </a:bodyPr>
          <a:lstStyle/>
          <a:p>
            <a:pPr algn="just"/>
            <a:r>
              <a:rPr lang="en-US" sz="2400" dirty="0">
                <a:solidFill>
                  <a:schemeClr val="lt1"/>
                </a:solidFill>
                <a:latin typeface="+mj-lt"/>
                <a:ea typeface="Roboto"/>
                <a:cs typeface="Roboto"/>
                <a:sym typeface="Roboto"/>
              </a:rPr>
              <a:t>A Rover is a IOT based robot that is basically designed to detect Landmines, Smoke, Fire, Alignment, Obstacles, Radar to detect Movement. In this research we prepare a Rover as a prototype of multi-functional robot and the purpose of it is to go to dangerous areas like collapsed places, areas attacked by terrorists to collect every possible data of the situation and send it via wireless communication system (Remotely), as well as manually for the further actions. The main phenomenon of this Rover is to help army by providing various information which usually is difficult and risky for a person to collect and send it to the control center. The whole system operates wirelessly and send each and every data to the control center through signals, and shows live video footage directly to the control center, even if the camera is damage the remaining sensors keeps providing the data.</a:t>
            </a:r>
            <a:endParaRPr lang="en-IN" sz="2400" dirty="0">
              <a:solidFill>
                <a:schemeClr val="lt1"/>
              </a:solidFill>
              <a:latin typeface="+mj-lt"/>
              <a:ea typeface="Roboto"/>
              <a:cs typeface="Roboto"/>
              <a:sym typeface="Roboto"/>
            </a:endParaRPr>
          </a:p>
        </p:txBody>
      </p:sp>
    </p:spTree>
    <p:extLst>
      <p:ext uri="{BB962C8B-B14F-4D97-AF65-F5344CB8AC3E}">
        <p14:creationId xmlns:p14="http://schemas.microsoft.com/office/powerpoint/2010/main" val="302663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15650" y="546692"/>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RESULTS</a:t>
            </a:r>
            <a:endParaRPr>
              <a:latin typeface="+mj-lt"/>
            </a:endParaRPr>
          </a:p>
        </p:txBody>
      </p:sp>
      <p:sp>
        <p:nvSpPr>
          <p:cNvPr id="229" name="Google Shape;229;p32"/>
          <p:cNvSpPr txBox="1">
            <a:spLocks noGrp="1"/>
          </p:cNvSpPr>
          <p:nvPr>
            <p:ph type="body" idx="1"/>
          </p:nvPr>
        </p:nvSpPr>
        <p:spPr>
          <a:xfrm>
            <a:off x="266725" y="1574450"/>
            <a:ext cx="3565200" cy="10989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SzPts val="2400"/>
              <a:buNone/>
            </a:pPr>
            <a:r>
              <a:rPr lang="en-IN" i="1">
                <a:solidFill>
                  <a:srgbClr val="FFFFFF"/>
                </a:solidFill>
                <a:highlight>
                  <a:schemeClr val="dk1"/>
                </a:highlight>
                <a:latin typeface="+mj-lt"/>
              </a:rPr>
              <a:t>The Homecoming Queen's Got A Knight</a:t>
            </a:r>
            <a:endParaRPr i="1">
              <a:solidFill>
                <a:srgbClr val="FFFFFF"/>
              </a:solidFill>
              <a:highlight>
                <a:schemeClr val="dk1"/>
              </a:highlight>
              <a:latin typeface="+mj-lt"/>
            </a:endParaRPr>
          </a:p>
        </p:txBody>
      </p:sp>
      <p:pic>
        <p:nvPicPr>
          <p:cNvPr id="230" name="Google Shape;230;p32" title="The Homecoming Queen's Got A Knight.mp3">
            <a:hlinkClick r:id="rId3"/>
          </p:cNvPr>
          <p:cNvPicPr preferRelativeResize="0"/>
          <p:nvPr/>
        </p:nvPicPr>
        <p:blipFill rotWithShape="1">
          <a:blip r:embed="rId4">
            <a:alphaModFix/>
          </a:blip>
          <a:srcRect/>
          <a:stretch/>
        </p:blipFill>
        <p:spPr>
          <a:xfrm flipH="1">
            <a:off x="840375" y="2673349"/>
            <a:ext cx="2417925" cy="2417925"/>
          </a:xfrm>
          <a:prstGeom prst="rect">
            <a:avLst/>
          </a:prstGeom>
          <a:noFill/>
          <a:ln>
            <a:noFill/>
          </a:ln>
        </p:spPr>
      </p:pic>
      <p:pic>
        <p:nvPicPr>
          <p:cNvPr id="231" name="Google Shape;231;p32" title="Rhythm of the Flower.mp3">
            <a:hlinkClick r:id="rId5"/>
          </p:cNvPr>
          <p:cNvPicPr preferRelativeResize="0"/>
          <p:nvPr/>
        </p:nvPicPr>
        <p:blipFill rotWithShape="1">
          <a:blip r:embed="rId4">
            <a:alphaModFix/>
          </a:blip>
          <a:srcRect/>
          <a:stretch/>
        </p:blipFill>
        <p:spPr>
          <a:xfrm flipH="1">
            <a:off x="5126700" y="2673350"/>
            <a:ext cx="2417925" cy="2417925"/>
          </a:xfrm>
          <a:prstGeom prst="rect">
            <a:avLst/>
          </a:prstGeom>
          <a:noFill/>
          <a:ln>
            <a:noFill/>
          </a:ln>
        </p:spPr>
      </p:pic>
      <p:pic>
        <p:nvPicPr>
          <p:cNvPr id="232" name="Google Shape;232;p32" title="Whole Lotta Poppies.mp3">
            <a:hlinkClick r:id="rId6"/>
          </p:cNvPr>
          <p:cNvPicPr preferRelativeResize="0"/>
          <p:nvPr/>
        </p:nvPicPr>
        <p:blipFill rotWithShape="1">
          <a:blip r:embed="rId4">
            <a:alphaModFix/>
          </a:blip>
          <a:srcRect/>
          <a:stretch/>
        </p:blipFill>
        <p:spPr>
          <a:xfrm>
            <a:off x="8839400" y="2673350"/>
            <a:ext cx="2417925" cy="2417925"/>
          </a:xfrm>
          <a:prstGeom prst="rect">
            <a:avLst/>
          </a:prstGeom>
          <a:noFill/>
          <a:ln>
            <a:noFill/>
          </a:ln>
        </p:spPr>
      </p:pic>
      <p:sp>
        <p:nvSpPr>
          <p:cNvPr id="233" name="Google Shape;233;p32"/>
          <p:cNvSpPr txBox="1"/>
          <p:nvPr/>
        </p:nvSpPr>
        <p:spPr>
          <a:xfrm>
            <a:off x="4513313" y="1553150"/>
            <a:ext cx="3644700" cy="114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0" i="0" u="none" strike="noStrike" cap="none">
                <a:solidFill>
                  <a:schemeClr val="lt1"/>
                </a:solidFill>
                <a:highlight>
                  <a:schemeClr val="dk1"/>
                </a:highlight>
                <a:latin typeface="+mj-lt"/>
                <a:ea typeface="Roboto"/>
                <a:cs typeface="Roboto"/>
                <a:sym typeface="Roboto"/>
              </a:rPr>
              <a:t>Rhythm of the Flower</a:t>
            </a:r>
            <a:endParaRPr sz="2400" b="0" i="0" u="none" strike="noStrike" cap="none">
              <a:solidFill>
                <a:schemeClr val="lt1"/>
              </a:solidFill>
              <a:highlight>
                <a:schemeClr val="dk1"/>
              </a:highlight>
              <a:latin typeface="+mj-lt"/>
              <a:ea typeface="Roboto"/>
              <a:cs typeface="Roboto"/>
              <a:sym typeface="Roboto"/>
            </a:endParaRPr>
          </a:p>
        </p:txBody>
      </p:sp>
      <p:sp>
        <p:nvSpPr>
          <p:cNvPr id="234" name="Google Shape;234;p32"/>
          <p:cNvSpPr txBox="1"/>
          <p:nvPr/>
        </p:nvSpPr>
        <p:spPr>
          <a:xfrm>
            <a:off x="8839425" y="1574450"/>
            <a:ext cx="2937000" cy="109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0" i="0" u="none" strike="noStrike" cap="none">
                <a:solidFill>
                  <a:schemeClr val="lt1"/>
                </a:solidFill>
                <a:highlight>
                  <a:schemeClr val="dk1"/>
                </a:highlight>
                <a:latin typeface="+mj-lt"/>
                <a:ea typeface="Roboto"/>
                <a:cs typeface="Roboto"/>
                <a:sym typeface="Roboto"/>
              </a:rPr>
              <a:t>Whole Lotta Poppies</a:t>
            </a:r>
            <a:endParaRPr sz="2400" b="0" i="0" u="none" strike="noStrike" cap="none">
              <a:solidFill>
                <a:schemeClr val="lt1"/>
              </a:solidFill>
              <a:highlight>
                <a:schemeClr val="dk1"/>
              </a:highlight>
              <a:latin typeface="+mj-lt"/>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modules description</a:t>
            </a:r>
            <a:endParaRPr>
              <a:latin typeface="+mj-lt"/>
            </a:endParaRPr>
          </a:p>
        </p:txBody>
      </p:sp>
      <p:sp>
        <p:nvSpPr>
          <p:cNvPr id="240" name="Google Shape;240;p33"/>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228600" algn="l" rtl="0">
              <a:lnSpc>
                <a:spcPct val="115000"/>
              </a:lnSpc>
              <a:spcBef>
                <a:spcPts val="0"/>
              </a:spcBef>
              <a:spcAft>
                <a:spcPts val="0"/>
              </a:spcAft>
              <a:buSzPts val="2400"/>
              <a:buNone/>
            </a:pPr>
            <a:endParaRPr>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modules Explanation</a:t>
            </a:r>
            <a:endParaRPr>
              <a:latin typeface="+mj-lt"/>
            </a:endParaRPr>
          </a:p>
        </p:txBody>
      </p:sp>
      <p:sp>
        <p:nvSpPr>
          <p:cNvPr id="246" name="Google Shape;246;p34"/>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228600" algn="l" rtl="0">
              <a:lnSpc>
                <a:spcPct val="115000"/>
              </a:lnSpc>
              <a:spcBef>
                <a:spcPts val="0"/>
              </a:spcBef>
              <a:spcAft>
                <a:spcPts val="0"/>
              </a:spcAft>
              <a:buSzPts val="2400"/>
              <a:buNone/>
            </a:pPr>
            <a:endParaRPr>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RESULTS</a:t>
            </a:r>
            <a:endParaRPr>
              <a:latin typeface="+mj-lt"/>
            </a:endParaRPr>
          </a:p>
        </p:txBody>
      </p:sp>
      <p:pic>
        <p:nvPicPr>
          <p:cNvPr id="252" name="Google Shape;252;p35"/>
          <p:cNvPicPr preferRelativeResize="0"/>
          <p:nvPr/>
        </p:nvPicPr>
        <p:blipFill rotWithShape="1">
          <a:blip r:embed="rId3">
            <a:alphaModFix/>
          </a:blip>
          <a:srcRect b="28530"/>
          <a:stretch/>
        </p:blipFill>
        <p:spPr>
          <a:xfrm>
            <a:off x="1626212" y="1356975"/>
            <a:ext cx="8939576" cy="486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Conclusion</a:t>
            </a:r>
            <a:endParaRPr>
              <a:latin typeface="+mj-lt"/>
            </a:endParaRPr>
          </a:p>
        </p:txBody>
      </p:sp>
      <p:sp>
        <p:nvSpPr>
          <p:cNvPr id="258" name="Google Shape;258;p36"/>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000"/>
              </a:spcBef>
              <a:spcAft>
                <a:spcPts val="0"/>
              </a:spcAft>
              <a:buSzPts val="2400"/>
              <a:buNone/>
            </a:pPr>
            <a:r>
              <a:rPr lang="en-IN" sz="2000">
                <a:solidFill>
                  <a:srgbClr val="000000"/>
                </a:solidFill>
                <a:highlight>
                  <a:srgbClr val="FFFFFF"/>
                </a:highlight>
                <a:latin typeface="+mj-lt"/>
              </a:rPr>
              <a:t>This project aims to show that music generation using machine learning methods is a promising application. We have been able to generate music that has a good structure, and resembles human composed music in the sense that it displays many of the same qualities that human composed music does. It has a temporal and melodic structure that is pleasing to the ear, and resembles the dataset that the network has been trained on. On the same hand, there are many possibilities that can further be explored. </a:t>
            </a:r>
            <a:endParaRPr sz="2000">
              <a:solidFill>
                <a:srgbClr val="000000"/>
              </a:solidFill>
              <a:highlight>
                <a:srgbClr val="FFFFFF"/>
              </a:highlight>
              <a:latin typeface="+mj-lt"/>
            </a:endParaRPr>
          </a:p>
          <a:p>
            <a:pPr marL="0" lvl="0" indent="0" algn="l" rtl="0">
              <a:lnSpc>
                <a:spcPct val="115000"/>
              </a:lnSpc>
              <a:spcBef>
                <a:spcPts val="1000"/>
              </a:spcBef>
              <a:spcAft>
                <a:spcPts val="0"/>
              </a:spcAft>
              <a:buSzPts val="2400"/>
              <a:buNone/>
            </a:pPr>
            <a:endParaRPr sz="2000">
              <a:solidFill>
                <a:srgbClr val="000000"/>
              </a:solidFill>
              <a:highlight>
                <a:srgbClr val="FFFFFF"/>
              </a:highlight>
              <a:latin typeface="+mj-lt"/>
            </a:endParaRPr>
          </a:p>
          <a:p>
            <a:pPr marL="0" lvl="0" indent="0" algn="l" rtl="0">
              <a:lnSpc>
                <a:spcPct val="153636"/>
              </a:lnSpc>
              <a:spcBef>
                <a:spcPts val="1000"/>
              </a:spcBef>
              <a:spcAft>
                <a:spcPts val="0"/>
              </a:spcAft>
              <a:buSzPts val="2400"/>
              <a:buNone/>
            </a:pPr>
            <a:r>
              <a:rPr lang="en-IN" sz="2000">
                <a:solidFill>
                  <a:srgbClr val="000000"/>
                </a:solidFill>
                <a:highlight>
                  <a:srgbClr val="FFFFFF"/>
                </a:highlight>
                <a:latin typeface="+mj-lt"/>
              </a:rPr>
              <a:t> </a:t>
            </a:r>
            <a:endParaRPr sz="2000">
              <a:solidFill>
                <a:srgbClr val="000000"/>
              </a:solidFill>
              <a:highlight>
                <a:srgbClr val="FFFFFF"/>
              </a:highlight>
              <a:latin typeface="+mj-lt"/>
            </a:endParaRPr>
          </a:p>
          <a:p>
            <a:pPr marL="0" lvl="0" indent="0" algn="l" rtl="0">
              <a:lnSpc>
                <a:spcPct val="115000"/>
              </a:lnSpc>
              <a:spcBef>
                <a:spcPts val="600"/>
              </a:spcBef>
              <a:spcAft>
                <a:spcPts val="2100"/>
              </a:spcAft>
              <a:buSzPts val="2400"/>
              <a:buNone/>
            </a:pPr>
            <a:endParaRPr>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PROJECT TIMELINE</a:t>
            </a:r>
            <a:endParaRPr>
              <a:latin typeface="+mj-lt"/>
            </a:endParaRPr>
          </a:p>
        </p:txBody>
      </p:sp>
      <p:graphicFrame>
        <p:nvGraphicFramePr>
          <p:cNvPr id="264" name="Google Shape;264;p37"/>
          <p:cNvGraphicFramePr/>
          <p:nvPr/>
        </p:nvGraphicFramePr>
        <p:xfrm>
          <a:off x="415593" y="1723755"/>
          <a:ext cx="11360700" cy="4113735"/>
        </p:xfrm>
        <a:graphic>
          <a:graphicData uri="http://schemas.openxmlformats.org/drawingml/2006/table">
            <a:tbl>
              <a:tblPr firstRow="1" bandRow="1">
                <a:noFill/>
                <a:tableStyleId>{2B446B29-22DB-4C24-8718-03EAD7EEE91A}</a:tableStyleId>
              </a:tblPr>
              <a:tblGrid>
                <a:gridCol w="3766900">
                  <a:extLst>
                    <a:ext uri="{9D8B030D-6E8A-4147-A177-3AD203B41FA5}">
                      <a16:colId xmlns:a16="http://schemas.microsoft.com/office/drawing/2014/main" val="20000"/>
                    </a:ext>
                  </a:extLst>
                </a:gridCol>
                <a:gridCol w="2194875">
                  <a:extLst>
                    <a:ext uri="{9D8B030D-6E8A-4147-A177-3AD203B41FA5}">
                      <a16:colId xmlns:a16="http://schemas.microsoft.com/office/drawing/2014/main" val="20001"/>
                    </a:ext>
                  </a:extLst>
                </a:gridCol>
                <a:gridCol w="5398925">
                  <a:extLst>
                    <a:ext uri="{9D8B030D-6E8A-4147-A177-3AD203B41FA5}">
                      <a16:colId xmlns:a16="http://schemas.microsoft.com/office/drawing/2014/main" val="20002"/>
                    </a:ext>
                  </a:extLst>
                </a:gridCol>
              </a:tblGrid>
              <a:tr h="406675">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Activities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Time in Months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Expected Challenges</a:t>
                      </a:r>
                      <a:endParaRPr sz="14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561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Literature survey</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Collecting papers from journals with paid subscription</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121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Requirement collection and analysis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1</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Collection of midi music data and analysis of different architectures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121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Design</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Finalising the most suitable architecture to be used to train models.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121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Roboto"/>
                          <a:ea typeface="Roboto"/>
                          <a:cs typeface="Roboto"/>
                          <a:sym typeface="Roboto"/>
                        </a:rPr>
                        <a:t>Implementation</a:t>
                      </a:r>
                      <a:endParaRPr sz="1800" u="none" strike="noStrike" cap="none" dirty="0">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Staying connected to google collab while training for longer duration (12 hours)</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121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Testing</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latin typeface="Roboto"/>
                          <a:ea typeface="Roboto"/>
                          <a:cs typeface="Roboto"/>
                          <a:sym typeface="Roboto"/>
                        </a:rPr>
                        <a:t>Comparative analysis of different model architecture to achieve maximum accuracy and least loss</a:t>
                      </a:r>
                      <a:endParaRPr sz="1800" u="none" strike="noStrike" cap="none" dirty="0">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PROJECT COST ESTIMATION</a:t>
            </a:r>
            <a:endParaRPr>
              <a:latin typeface="+mj-lt"/>
            </a:endParaRPr>
          </a:p>
        </p:txBody>
      </p:sp>
      <p:graphicFrame>
        <p:nvGraphicFramePr>
          <p:cNvPr id="270" name="Google Shape;270;p38"/>
          <p:cNvGraphicFramePr/>
          <p:nvPr/>
        </p:nvGraphicFramePr>
        <p:xfrm>
          <a:off x="415596" y="1887749"/>
          <a:ext cx="11360675" cy="3160000"/>
        </p:xfrm>
        <a:graphic>
          <a:graphicData uri="http://schemas.openxmlformats.org/drawingml/2006/table">
            <a:tbl>
              <a:tblPr firstRow="1" firstCol="1" bandRow="1">
                <a:noFill/>
                <a:tableStyleId>{ECC83FD1-AACC-4885-97B4-30370768E05D}</a:tableStyleId>
              </a:tblPr>
              <a:tblGrid>
                <a:gridCol w="1500200">
                  <a:extLst>
                    <a:ext uri="{9D8B030D-6E8A-4147-A177-3AD203B41FA5}">
                      <a16:colId xmlns:a16="http://schemas.microsoft.com/office/drawing/2014/main" val="20000"/>
                    </a:ext>
                  </a:extLst>
                </a:gridCol>
                <a:gridCol w="6006325">
                  <a:extLst>
                    <a:ext uri="{9D8B030D-6E8A-4147-A177-3AD203B41FA5}">
                      <a16:colId xmlns:a16="http://schemas.microsoft.com/office/drawing/2014/main" val="20001"/>
                    </a:ext>
                  </a:extLst>
                </a:gridCol>
                <a:gridCol w="1759325">
                  <a:extLst>
                    <a:ext uri="{9D8B030D-6E8A-4147-A177-3AD203B41FA5}">
                      <a16:colId xmlns:a16="http://schemas.microsoft.com/office/drawing/2014/main" val="20002"/>
                    </a:ext>
                  </a:extLst>
                </a:gridCol>
                <a:gridCol w="2094825">
                  <a:extLst>
                    <a:ext uri="{9D8B030D-6E8A-4147-A177-3AD203B41FA5}">
                      <a16:colId xmlns:a16="http://schemas.microsoft.com/office/drawing/2014/main" val="20003"/>
                    </a:ext>
                  </a:extLst>
                </a:gridCol>
              </a:tblGrid>
              <a:tr h="632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Sl. No.</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Particulars</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Quantity</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Cost in Rs.</a:t>
                      </a:r>
                      <a:endParaRPr sz="1800" u="none" strike="noStrike" cap="none">
                        <a:latin typeface="Roboto"/>
                        <a:ea typeface="Roboto"/>
                        <a:cs typeface="Roboto"/>
                        <a:sym typeface="Roboto"/>
                      </a:endParaRPr>
                    </a:p>
                  </a:txBody>
                  <a:tcPr marL="68575" marR="68575" marT="0" marB="0"/>
                </a:tc>
                <a:extLst>
                  <a:ext uri="{0D108BD9-81ED-4DB2-BD59-A6C34878D82A}">
                    <a16:rowId xmlns:a16="http://schemas.microsoft.com/office/drawing/2014/main" val="10000"/>
                  </a:ext>
                </a:extLst>
              </a:tr>
              <a:tr h="63200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latin typeface="Roboto"/>
                          <a:ea typeface="Roboto"/>
                          <a:cs typeface="Roboto"/>
                          <a:sym typeface="Roboto"/>
                        </a:rPr>
                        <a:t>Google Colab Pro - T4 GPU</a:t>
                      </a:r>
                      <a:endParaRPr sz="1800" u="none" strike="noStrike" cap="none">
                        <a:solidFill>
                          <a:schemeClr val="dk1"/>
                        </a:solidFill>
                        <a:latin typeface="Roboto"/>
                        <a:ea typeface="Roboto"/>
                        <a:cs typeface="Roboto"/>
                        <a:sym typeface="Roboto"/>
                      </a:endParaRPr>
                    </a:p>
                  </a:txBody>
                  <a:tcPr marL="68575" marR="68575" marT="0" marB="0"/>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solidFill>
                          <a:schemeClr val="dk1"/>
                        </a:solidFill>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 ₹ 0</a:t>
                      </a:r>
                      <a:endParaRPr sz="1800" u="none" strike="noStrike" cap="none">
                        <a:solidFill>
                          <a:schemeClr val="dk1"/>
                        </a:solidFill>
                        <a:latin typeface="Roboto"/>
                        <a:ea typeface="Roboto"/>
                        <a:cs typeface="Roboto"/>
                        <a:sym typeface="Roboto"/>
                      </a:endParaRPr>
                    </a:p>
                  </a:txBody>
                  <a:tcPr marL="68575" marR="68575" marT="0" marB="0"/>
                </a:tc>
                <a:extLst>
                  <a:ext uri="{0D108BD9-81ED-4DB2-BD59-A6C34878D82A}">
                    <a16:rowId xmlns:a16="http://schemas.microsoft.com/office/drawing/2014/main" val="10001"/>
                  </a:ext>
                </a:extLst>
              </a:tr>
              <a:tr h="63200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2</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latin typeface="Roboto"/>
                          <a:ea typeface="Roboto"/>
                          <a:cs typeface="Roboto"/>
                          <a:sym typeface="Roboto"/>
                        </a:rPr>
                        <a:t>Flutter App Development </a:t>
                      </a:r>
                      <a:endParaRPr sz="1800" u="none" strike="noStrike" cap="none">
                        <a:solidFill>
                          <a:schemeClr val="dk1"/>
                        </a:solidFill>
                        <a:latin typeface="Roboto"/>
                        <a:ea typeface="Roboto"/>
                        <a:cs typeface="Roboto"/>
                        <a:sym typeface="Roboto"/>
                      </a:endParaRPr>
                    </a:p>
                  </a:txBody>
                  <a:tcPr marL="68575" marR="68575" marT="0" marB="0"/>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solidFill>
                          <a:schemeClr val="dk1"/>
                        </a:solidFill>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latin typeface="Roboto"/>
                          <a:ea typeface="Roboto"/>
                          <a:cs typeface="Roboto"/>
                          <a:sym typeface="Roboto"/>
                        </a:rPr>
                        <a:t> ₹ 0</a:t>
                      </a:r>
                      <a:endParaRPr sz="1800" u="none" strike="noStrike" cap="none">
                        <a:solidFill>
                          <a:schemeClr val="dk1"/>
                        </a:solidFill>
                        <a:latin typeface="Roboto"/>
                        <a:ea typeface="Roboto"/>
                        <a:cs typeface="Roboto"/>
                        <a:sym typeface="Roboto"/>
                      </a:endParaRPr>
                    </a:p>
                  </a:txBody>
                  <a:tcPr marL="68575" marR="68575" marT="0" marB="0"/>
                </a:tc>
                <a:extLst>
                  <a:ext uri="{0D108BD9-81ED-4DB2-BD59-A6C34878D82A}">
                    <a16:rowId xmlns:a16="http://schemas.microsoft.com/office/drawing/2014/main" val="10002"/>
                  </a:ext>
                </a:extLst>
              </a:tr>
              <a:tr h="63200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3</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W&amp;B platform</a:t>
                      </a:r>
                      <a:endParaRPr sz="1800" u="none" strike="noStrike" cap="none">
                        <a:latin typeface="Roboto"/>
                        <a:ea typeface="Roboto"/>
                        <a:cs typeface="Roboto"/>
                        <a:sym typeface="Roboto"/>
                      </a:endParaRPr>
                    </a:p>
                  </a:txBody>
                  <a:tcPr marL="68575" marR="68575" marT="0" marB="0"/>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1</a:t>
                      </a:r>
                      <a:endParaRPr sz="1800" u="none" strike="noStrike" cap="none">
                        <a:latin typeface="Roboto"/>
                        <a:ea typeface="Roboto"/>
                        <a:cs typeface="Roboto"/>
                        <a:sym typeface="Roboto"/>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 ₹ 0</a:t>
                      </a:r>
                      <a:endParaRPr sz="1800" u="none" strike="noStrike" cap="none">
                        <a:latin typeface="Roboto"/>
                        <a:ea typeface="Roboto"/>
                        <a:cs typeface="Roboto"/>
                        <a:sym typeface="Roboto"/>
                      </a:endParaRPr>
                    </a:p>
                  </a:txBody>
                  <a:tcPr marL="68575" marR="68575" marT="0" marB="0"/>
                </a:tc>
                <a:extLst>
                  <a:ext uri="{0D108BD9-81ED-4DB2-BD59-A6C34878D82A}">
                    <a16:rowId xmlns:a16="http://schemas.microsoft.com/office/drawing/2014/main" val="10003"/>
                  </a:ext>
                </a:extLst>
              </a:tr>
              <a:tr h="632000">
                <a:tc gridSpan="3">
                  <a:txBody>
                    <a:bodyPr/>
                    <a:lstStyle/>
                    <a:p>
                      <a:pPr marL="0" marR="0" lvl="0" indent="0" algn="r" rtl="0">
                        <a:lnSpc>
                          <a:spcPct val="100000"/>
                        </a:lnSpc>
                        <a:spcBef>
                          <a:spcPts val="0"/>
                        </a:spcBef>
                        <a:spcAft>
                          <a:spcPts val="0"/>
                        </a:spcAft>
                        <a:buClr>
                          <a:srgbClr val="000000"/>
                        </a:buClr>
                        <a:buSzPts val="1800"/>
                        <a:buFont typeface="Arial"/>
                        <a:buNone/>
                      </a:pPr>
                      <a:r>
                        <a:rPr lang="en-IN" sz="1800" u="none" strike="noStrike" cap="none">
                          <a:latin typeface="Roboto"/>
                          <a:ea typeface="Roboto"/>
                          <a:cs typeface="Roboto"/>
                          <a:sym typeface="Roboto"/>
                        </a:rPr>
                        <a:t>Total</a:t>
                      </a:r>
                      <a:r>
                        <a:rPr lang="en-IN" sz="1800" u="none" strike="noStrike" cap="none">
                          <a:solidFill>
                            <a:schemeClr val="dk1"/>
                          </a:solidFill>
                          <a:latin typeface="Roboto"/>
                          <a:ea typeface="Roboto"/>
                          <a:cs typeface="Roboto"/>
                          <a:sym typeface="Roboto"/>
                        </a:rPr>
                        <a:t>l</a:t>
                      </a:r>
                      <a:endParaRPr sz="1800" u="none" strike="noStrike" cap="none">
                        <a:solidFill>
                          <a:schemeClr val="dk1"/>
                        </a:solidFill>
                        <a:latin typeface="Roboto"/>
                        <a:ea typeface="Roboto"/>
                        <a:cs typeface="Roboto"/>
                        <a:sym typeface="Roboto"/>
                      </a:endParaRPr>
                    </a:p>
                  </a:txBody>
                  <a:tcPr marL="68575" marR="68575" marT="0" marB="0"/>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Roboto"/>
                          <a:ea typeface="Roboto"/>
                          <a:cs typeface="Roboto"/>
                          <a:sym typeface="Roboto"/>
                        </a:rPr>
                        <a:t> </a:t>
                      </a:r>
                      <a:r>
                        <a:rPr lang="en-IN" sz="1800" u="none" strike="noStrike" cap="none">
                          <a:latin typeface="Roboto"/>
                          <a:ea typeface="Roboto"/>
                          <a:cs typeface="Roboto"/>
                          <a:sym typeface="Roboto"/>
                        </a:rPr>
                        <a:t>₹ 0</a:t>
                      </a:r>
                      <a:endParaRPr sz="1800" u="none" strike="noStrike" cap="none">
                        <a:solidFill>
                          <a:schemeClr val="dk1"/>
                        </a:solidFill>
                        <a:latin typeface="Roboto"/>
                        <a:ea typeface="Roboto"/>
                        <a:cs typeface="Roboto"/>
                        <a:sym typeface="Roboto"/>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Sample code</a:t>
            </a:r>
            <a:endParaRPr>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Demo Screen shots pictures</a:t>
            </a:r>
            <a:endParaRPr>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Demo Video link Running / Execution/ working model Screen shots pictures</a:t>
            </a:r>
            <a:endParaRPr>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9E98-F06F-4239-58DB-393B3D54890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10E452F-DD52-C8C3-78CC-2B8E9144BD2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187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Demo working model Screen shots pictures</a:t>
            </a:r>
            <a:endParaRPr>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None/>
            </a:pPr>
            <a:r>
              <a:rPr lang="en-IN" dirty="0">
                <a:latin typeface="+mj-lt"/>
              </a:rPr>
              <a:t>REFERENCES</a:t>
            </a:r>
            <a:endParaRPr dirty="0">
              <a:latin typeface="+mj-lt"/>
            </a:endParaRPr>
          </a:p>
        </p:txBody>
      </p:sp>
      <p:sp>
        <p:nvSpPr>
          <p:cNvPr id="296" name="Google Shape;296;p43"/>
          <p:cNvSpPr txBox="1">
            <a:spLocks noGrp="1"/>
          </p:cNvSpPr>
          <p:nvPr>
            <p:ph type="body" idx="1"/>
          </p:nvPr>
        </p:nvSpPr>
        <p:spPr>
          <a:xfrm>
            <a:off x="415600" y="1639833"/>
            <a:ext cx="11360700" cy="4452000"/>
          </a:xfrm>
          <a:prstGeom prst="rect">
            <a:avLst/>
          </a:prstGeom>
          <a:noFill/>
          <a:ln>
            <a:noFill/>
          </a:ln>
        </p:spPr>
        <p:txBody>
          <a:bodyPr spcFirstLastPara="1" wrap="square" lIns="91425" tIns="45700" rIns="91425" bIns="45700" anchor="t" anchorCtr="0">
            <a:noAutofit/>
          </a:bodyPr>
          <a:lstStyle/>
          <a:p>
            <a:pPr marL="228600" lvl="0" indent="-101600" algn="l" rtl="0">
              <a:lnSpc>
                <a:spcPct val="120000"/>
              </a:lnSpc>
              <a:spcBef>
                <a:spcPts val="0"/>
              </a:spcBef>
              <a:spcAft>
                <a:spcPts val="0"/>
              </a:spcAft>
              <a:buSzPts val="2000"/>
              <a:buNone/>
            </a:pPr>
            <a:endParaRPr>
              <a:latin typeface="+mj-lt"/>
            </a:endParaRPr>
          </a:p>
          <a:p>
            <a:pPr marL="228600" lvl="0" indent="-101600" algn="l" rtl="0">
              <a:lnSpc>
                <a:spcPct val="120000"/>
              </a:lnSpc>
              <a:spcBef>
                <a:spcPts val="1000"/>
              </a:spcBef>
              <a:spcAft>
                <a:spcPts val="2100"/>
              </a:spcAft>
              <a:buSzPts val="2000"/>
              <a:buNone/>
            </a:pPr>
            <a:endParaRPr>
              <a:latin typeface="+mj-lt"/>
            </a:endParaRPr>
          </a:p>
        </p:txBody>
      </p:sp>
      <p:sp>
        <p:nvSpPr>
          <p:cNvPr id="297" name="Google Shape;297;p43"/>
          <p:cNvSpPr txBox="1"/>
          <p:nvPr/>
        </p:nvSpPr>
        <p:spPr>
          <a:xfrm>
            <a:off x="488400" y="1356975"/>
            <a:ext cx="11215200" cy="4452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a:solidFill>
                  <a:schemeClr val="dk2"/>
                </a:solidFill>
                <a:latin typeface="+mj-lt"/>
                <a:ea typeface="Roboto"/>
                <a:cs typeface="Roboto"/>
                <a:sym typeface="Roboto"/>
              </a:rPr>
              <a:t>Hawthorne, Curtis et al. “</a:t>
            </a:r>
            <a:r>
              <a:rPr lang="en-IN" sz="2000" b="0" i="1" u="none" strike="noStrike" cap="none" dirty="0">
                <a:solidFill>
                  <a:schemeClr val="dk2"/>
                </a:solidFill>
                <a:latin typeface="+mj-lt"/>
                <a:ea typeface="Roboto"/>
                <a:cs typeface="Roboto"/>
                <a:sym typeface="Roboto"/>
              </a:rPr>
              <a:t>Enabling Factorized Piano Music </a:t>
            </a:r>
            <a:r>
              <a:rPr lang="en-IN" sz="2000" b="0" i="1" u="none" strike="noStrike" cap="none" dirty="0" err="1">
                <a:solidFill>
                  <a:schemeClr val="dk2"/>
                </a:solidFill>
                <a:latin typeface="+mj-lt"/>
                <a:ea typeface="Roboto"/>
                <a:cs typeface="Roboto"/>
                <a:sym typeface="Roboto"/>
              </a:rPr>
              <a:t>Modeling</a:t>
            </a:r>
            <a:r>
              <a:rPr lang="en-IN" sz="2000" b="0" i="1" u="none" strike="noStrike" cap="none" dirty="0">
                <a:solidFill>
                  <a:schemeClr val="dk2"/>
                </a:solidFill>
                <a:latin typeface="+mj-lt"/>
                <a:ea typeface="Roboto"/>
                <a:cs typeface="Roboto"/>
                <a:sym typeface="Roboto"/>
              </a:rPr>
              <a:t> and Generation with the MAESTRO Dataset.</a:t>
            </a:r>
            <a:r>
              <a:rPr lang="en-IN" sz="2000" b="0" i="0" u="none" strike="noStrike" cap="none" dirty="0">
                <a:solidFill>
                  <a:schemeClr val="dk2"/>
                </a:solidFill>
                <a:latin typeface="+mj-lt"/>
                <a:ea typeface="Roboto"/>
                <a:cs typeface="Roboto"/>
                <a:sym typeface="Roboto"/>
              </a:rPr>
              <a:t>” </a:t>
            </a:r>
            <a:r>
              <a:rPr lang="en-IN" sz="2000" b="0" i="0" u="none" strike="noStrike" cap="none" dirty="0" err="1">
                <a:solidFill>
                  <a:schemeClr val="dk2"/>
                </a:solidFill>
                <a:latin typeface="+mj-lt"/>
                <a:ea typeface="Roboto"/>
                <a:cs typeface="Roboto"/>
                <a:sym typeface="Roboto"/>
              </a:rPr>
              <a:t>ArXiv</a:t>
            </a:r>
            <a:r>
              <a:rPr lang="en-IN" sz="2000" b="0" i="0" u="none" strike="noStrike" cap="none" dirty="0">
                <a:solidFill>
                  <a:schemeClr val="dk2"/>
                </a:solidFill>
                <a:latin typeface="+mj-lt"/>
                <a:ea typeface="Roboto"/>
                <a:cs typeface="Roboto"/>
                <a:sym typeface="Roboto"/>
              </a:rPr>
              <a:t> abs/1810.12247 (2019): n. </a:t>
            </a:r>
            <a:r>
              <a:rPr lang="en-IN" sz="2000" b="0" i="0" u="none" strike="noStrike" cap="none" dirty="0" err="1">
                <a:solidFill>
                  <a:schemeClr val="dk2"/>
                </a:solidFill>
                <a:latin typeface="+mj-lt"/>
                <a:ea typeface="Roboto"/>
                <a:cs typeface="Roboto"/>
                <a:sym typeface="Roboto"/>
              </a:rPr>
              <a:t>pag</a:t>
            </a:r>
            <a:r>
              <a:rPr lang="en-IN" sz="2000" b="0" i="0" u="none" strike="noStrike" cap="none" dirty="0">
                <a:solidFill>
                  <a:schemeClr val="dk2"/>
                </a:solidFill>
                <a:latin typeface="+mj-lt"/>
                <a:ea typeface="Roboto"/>
                <a:cs typeface="Roboto"/>
                <a:sym typeface="Roboto"/>
              </a:rPr>
              <a:t>.</a:t>
            </a:r>
            <a:endParaRPr sz="2000" b="0" i="0" u="none" strike="noStrike" cap="none" dirty="0">
              <a:solidFill>
                <a:schemeClr val="dk2"/>
              </a:solidFill>
              <a:latin typeface="+mj-lt"/>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err="1">
                <a:solidFill>
                  <a:schemeClr val="dk2"/>
                </a:solidFill>
                <a:latin typeface="+mj-lt"/>
                <a:ea typeface="Roboto"/>
                <a:cs typeface="Roboto"/>
                <a:sym typeface="Roboto"/>
              </a:rPr>
              <a:t>Briot</a:t>
            </a:r>
            <a:r>
              <a:rPr lang="en-IN" sz="2000" b="0" i="0" u="none" strike="noStrike" cap="none" dirty="0">
                <a:solidFill>
                  <a:schemeClr val="dk2"/>
                </a:solidFill>
                <a:latin typeface="+mj-lt"/>
                <a:ea typeface="Roboto"/>
                <a:cs typeface="Roboto"/>
                <a:sym typeface="Roboto"/>
              </a:rPr>
              <a:t>, Jean-Pierre et al. “</a:t>
            </a:r>
            <a:r>
              <a:rPr lang="en-IN" sz="2000" b="0" i="1" u="none" strike="noStrike" cap="none" dirty="0">
                <a:solidFill>
                  <a:schemeClr val="dk2"/>
                </a:solidFill>
                <a:latin typeface="+mj-lt"/>
                <a:ea typeface="Roboto"/>
                <a:cs typeface="Roboto"/>
                <a:sym typeface="Roboto"/>
              </a:rPr>
              <a:t>Deep Learning Techniques for Music Generation - A Survey.</a:t>
            </a:r>
            <a:r>
              <a:rPr lang="en-IN" sz="2000" b="0" i="0" u="none" strike="noStrike" cap="none" dirty="0">
                <a:solidFill>
                  <a:schemeClr val="dk2"/>
                </a:solidFill>
                <a:latin typeface="+mj-lt"/>
                <a:ea typeface="Roboto"/>
                <a:cs typeface="Roboto"/>
                <a:sym typeface="Roboto"/>
              </a:rPr>
              <a:t>” </a:t>
            </a:r>
            <a:r>
              <a:rPr lang="en-IN" sz="2000" b="0" i="0" u="none" strike="noStrike" cap="none" dirty="0" err="1">
                <a:solidFill>
                  <a:schemeClr val="dk2"/>
                </a:solidFill>
                <a:latin typeface="+mj-lt"/>
                <a:ea typeface="Roboto"/>
                <a:cs typeface="Roboto"/>
                <a:sym typeface="Roboto"/>
              </a:rPr>
              <a:t>ArXiv</a:t>
            </a:r>
            <a:r>
              <a:rPr lang="en-IN" sz="2000" b="0" i="0" u="none" strike="noStrike" cap="none" dirty="0">
                <a:solidFill>
                  <a:schemeClr val="dk2"/>
                </a:solidFill>
                <a:latin typeface="+mj-lt"/>
                <a:ea typeface="Roboto"/>
                <a:cs typeface="Roboto"/>
                <a:sym typeface="Roboto"/>
              </a:rPr>
              <a:t> abs/1709.01620 (2017): n. </a:t>
            </a:r>
            <a:r>
              <a:rPr lang="en-IN" sz="2000" b="0" i="0" u="none" strike="noStrike" cap="none" dirty="0" err="1">
                <a:solidFill>
                  <a:schemeClr val="dk2"/>
                </a:solidFill>
                <a:latin typeface="+mj-lt"/>
                <a:ea typeface="Roboto"/>
                <a:cs typeface="Roboto"/>
                <a:sym typeface="Roboto"/>
              </a:rPr>
              <a:t>pag</a:t>
            </a:r>
            <a:r>
              <a:rPr lang="en-IN" sz="2000" b="0" i="0" u="none" strike="noStrike" cap="none" dirty="0">
                <a:solidFill>
                  <a:schemeClr val="dk2"/>
                </a:solidFill>
                <a:latin typeface="+mj-lt"/>
                <a:ea typeface="Roboto"/>
                <a:cs typeface="Roboto"/>
                <a:sym typeface="Roboto"/>
              </a:rPr>
              <a:t>.</a:t>
            </a:r>
            <a:endParaRPr sz="2000" b="0" i="0" u="none" strike="noStrike" cap="none" dirty="0">
              <a:solidFill>
                <a:schemeClr val="dk2"/>
              </a:solidFill>
              <a:latin typeface="+mj-lt"/>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a:solidFill>
                  <a:schemeClr val="dk2"/>
                </a:solidFill>
                <a:latin typeface="+mj-lt"/>
                <a:ea typeface="Roboto"/>
                <a:cs typeface="Roboto"/>
                <a:sym typeface="Roboto"/>
              </a:rPr>
              <a:t>Dieleman, Sander et al. “</a:t>
            </a:r>
            <a:r>
              <a:rPr lang="en-IN" sz="2000" b="0" i="1" u="none" strike="noStrike" cap="none" dirty="0">
                <a:solidFill>
                  <a:schemeClr val="dk2"/>
                </a:solidFill>
                <a:latin typeface="+mj-lt"/>
                <a:ea typeface="Roboto"/>
                <a:cs typeface="Roboto"/>
                <a:sym typeface="Roboto"/>
              </a:rPr>
              <a:t>The challenge of realistic music generation: modelling raw audio at scale.</a:t>
            </a:r>
            <a:r>
              <a:rPr lang="en-IN" sz="2000" b="0" i="0" u="none" strike="noStrike" cap="none" dirty="0">
                <a:solidFill>
                  <a:schemeClr val="dk2"/>
                </a:solidFill>
                <a:latin typeface="+mj-lt"/>
                <a:ea typeface="Roboto"/>
                <a:cs typeface="Roboto"/>
                <a:sym typeface="Roboto"/>
              </a:rPr>
              <a:t>” </a:t>
            </a:r>
            <a:r>
              <a:rPr lang="en-IN" sz="2000" b="0" i="0" u="none" strike="noStrike" cap="none" dirty="0" err="1">
                <a:solidFill>
                  <a:schemeClr val="dk2"/>
                </a:solidFill>
                <a:latin typeface="+mj-lt"/>
                <a:ea typeface="Roboto"/>
                <a:cs typeface="Roboto"/>
                <a:sym typeface="Roboto"/>
              </a:rPr>
              <a:t>NeurIPS</a:t>
            </a:r>
            <a:r>
              <a:rPr lang="en-IN" sz="2000" b="0" i="0" u="none" strike="noStrike" cap="none" dirty="0">
                <a:solidFill>
                  <a:schemeClr val="dk2"/>
                </a:solidFill>
                <a:latin typeface="+mj-lt"/>
                <a:ea typeface="Roboto"/>
                <a:cs typeface="Roboto"/>
                <a:sym typeface="Roboto"/>
              </a:rPr>
              <a:t> (2018).</a:t>
            </a:r>
            <a:endParaRPr sz="2000" b="0" i="0" u="none" strike="noStrike" cap="none" dirty="0">
              <a:solidFill>
                <a:schemeClr val="dk2"/>
              </a:solidFill>
              <a:latin typeface="+mj-lt"/>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a:solidFill>
                  <a:schemeClr val="dk2"/>
                </a:solidFill>
                <a:latin typeface="+mj-lt"/>
                <a:ea typeface="Roboto"/>
                <a:cs typeface="Roboto"/>
                <a:sym typeface="Roboto"/>
              </a:rPr>
              <a:t>S. </a:t>
            </a:r>
            <a:r>
              <a:rPr lang="en-IN" sz="2000" b="0" i="0" u="none" strike="noStrike" cap="none" dirty="0" err="1">
                <a:solidFill>
                  <a:schemeClr val="dk2"/>
                </a:solidFill>
                <a:latin typeface="+mj-lt"/>
                <a:ea typeface="Roboto"/>
                <a:cs typeface="Roboto"/>
                <a:sym typeface="Roboto"/>
              </a:rPr>
              <a:t>Hochreiter</a:t>
            </a:r>
            <a:r>
              <a:rPr lang="en-IN" sz="2000" b="0" i="0" u="none" strike="noStrike" cap="none" dirty="0">
                <a:solidFill>
                  <a:schemeClr val="dk2"/>
                </a:solidFill>
                <a:latin typeface="+mj-lt"/>
                <a:ea typeface="Roboto"/>
                <a:cs typeface="Roboto"/>
                <a:sym typeface="Roboto"/>
              </a:rPr>
              <a:t> and J. </a:t>
            </a:r>
            <a:r>
              <a:rPr lang="en-IN" sz="2000" b="0" i="0" u="none" strike="noStrike" cap="none" dirty="0" err="1">
                <a:solidFill>
                  <a:schemeClr val="dk2"/>
                </a:solidFill>
                <a:latin typeface="+mj-lt"/>
                <a:ea typeface="Roboto"/>
                <a:cs typeface="Roboto"/>
                <a:sym typeface="Roboto"/>
              </a:rPr>
              <a:t>Schmidhuber</a:t>
            </a:r>
            <a:r>
              <a:rPr lang="en-IN" sz="2000" b="0" i="0" u="none" strike="noStrike" cap="none" dirty="0">
                <a:solidFill>
                  <a:schemeClr val="dk2"/>
                </a:solidFill>
                <a:latin typeface="+mj-lt"/>
                <a:ea typeface="Roboto"/>
                <a:cs typeface="Roboto"/>
                <a:sym typeface="Roboto"/>
              </a:rPr>
              <a:t>, "Long Short-Term Memory", Neural Computation, vol. 9, no. 8, pp. 1735-1780, 1997. Available: 10.1162/neco.1997.9.8.1735.</a:t>
            </a:r>
            <a:endParaRPr sz="2000" b="0" i="0" u="none" strike="noStrike" cap="none" dirty="0">
              <a:solidFill>
                <a:schemeClr val="dk2"/>
              </a:solidFill>
              <a:latin typeface="+mj-lt"/>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a:solidFill>
                  <a:schemeClr val="dk2"/>
                </a:solidFill>
                <a:latin typeface="+mj-lt"/>
                <a:ea typeface="Roboto"/>
                <a:cs typeface="Roboto"/>
                <a:sym typeface="Roboto"/>
              </a:rPr>
              <a:t>Kotecha, Nikhil and Paul Young. “Generating Music using an LSTM Network.” </a:t>
            </a:r>
            <a:r>
              <a:rPr lang="en-IN" sz="2000" b="0" i="0" u="none" strike="noStrike" cap="none" dirty="0" err="1">
                <a:solidFill>
                  <a:schemeClr val="dk2"/>
                </a:solidFill>
                <a:latin typeface="+mj-lt"/>
                <a:ea typeface="Roboto"/>
                <a:cs typeface="Roboto"/>
                <a:sym typeface="Roboto"/>
              </a:rPr>
              <a:t>ArXiv</a:t>
            </a:r>
            <a:r>
              <a:rPr lang="en-IN" sz="2000" b="0" i="0" u="none" strike="noStrike" cap="none" dirty="0">
                <a:solidFill>
                  <a:schemeClr val="dk2"/>
                </a:solidFill>
                <a:latin typeface="+mj-lt"/>
                <a:ea typeface="Roboto"/>
                <a:cs typeface="Roboto"/>
                <a:sym typeface="Roboto"/>
              </a:rPr>
              <a:t> abs/1804.07300 (2018): n. </a:t>
            </a:r>
            <a:r>
              <a:rPr lang="en-IN" sz="2000" b="0" i="0" u="none" strike="noStrike" cap="none" dirty="0" err="1">
                <a:solidFill>
                  <a:schemeClr val="dk2"/>
                </a:solidFill>
                <a:latin typeface="+mj-lt"/>
                <a:ea typeface="Roboto"/>
                <a:cs typeface="Roboto"/>
                <a:sym typeface="Roboto"/>
              </a:rPr>
              <a:t>pag</a:t>
            </a:r>
            <a:r>
              <a:rPr lang="en-IN" sz="2000" b="0" i="0" u="none" strike="noStrike" cap="none" dirty="0">
                <a:solidFill>
                  <a:schemeClr val="dk2"/>
                </a:solidFill>
                <a:latin typeface="+mj-lt"/>
                <a:ea typeface="Roboto"/>
                <a:cs typeface="Roboto"/>
                <a:sym typeface="Roboto"/>
              </a:rPr>
              <a:t>.</a:t>
            </a:r>
            <a:endParaRPr sz="2000" b="0" i="0" u="none" strike="noStrike" cap="none" dirty="0">
              <a:solidFill>
                <a:schemeClr val="dk2"/>
              </a:solidFill>
              <a:latin typeface="+mj-lt"/>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Arial"/>
              <a:buAutoNum type="arabicPeriod"/>
            </a:pPr>
            <a:r>
              <a:rPr lang="en-IN" sz="2000" b="0" i="0" u="none" strike="noStrike" cap="none" dirty="0" err="1">
                <a:solidFill>
                  <a:schemeClr val="dk2"/>
                </a:solidFill>
                <a:latin typeface="+mj-lt"/>
                <a:ea typeface="Roboto"/>
                <a:cs typeface="Roboto"/>
                <a:sym typeface="Roboto"/>
              </a:rPr>
              <a:t>Bertin-Mahieux</a:t>
            </a:r>
            <a:r>
              <a:rPr lang="en-IN" sz="2000" b="0" i="0" u="none" strike="noStrike" cap="none" dirty="0">
                <a:solidFill>
                  <a:schemeClr val="dk2"/>
                </a:solidFill>
                <a:latin typeface="+mj-lt"/>
                <a:ea typeface="Roboto"/>
                <a:cs typeface="Roboto"/>
                <a:sym typeface="Roboto"/>
              </a:rPr>
              <a:t>,  "The  million  song dataset,"   International   Society   for   Music   Information   Retrieval (ISMIR’11), vol. 2,no. 9, p. 10, 2011</a:t>
            </a:r>
            <a:endParaRPr sz="2000" b="0" i="0" u="none" strike="noStrike" cap="none" dirty="0">
              <a:solidFill>
                <a:schemeClr val="dk2"/>
              </a:solidFill>
              <a:latin typeface="+mj-lt"/>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Project POSTER PRESENTATION</a:t>
            </a:r>
            <a:endParaRPr>
              <a:latin typeface="+mj-lt"/>
            </a:endParaRPr>
          </a:p>
        </p:txBody>
      </p:sp>
      <p:sp>
        <p:nvSpPr>
          <p:cNvPr id="303" name="Google Shape;303;p44"/>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228600" algn="l" rtl="0">
              <a:lnSpc>
                <a:spcPct val="115000"/>
              </a:lnSpc>
              <a:spcBef>
                <a:spcPts val="0"/>
              </a:spcBef>
              <a:spcAft>
                <a:spcPts val="0"/>
              </a:spcAft>
              <a:buSzPts val="2400"/>
              <a:buNone/>
            </a:pPr>
            <a:endParaRPr>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dirty="0">
                <a:latin typeface="+mj-lt"/>
              </a:rPr>
              <a:t>Project patent IDF and Templates Description</a:t>
            </a:r>
            <a:endParaRPr dirty="0">
              <a:latin typeface="+mj-lt"/>
            </a:endParaRPr>
          </a:p>
        </p:txBody>
      </p:sp>
      <p:sp>
        <p:nvSpPr>
          <p:cNvPr id="309" name="Google Shape;309;p45"/>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228600" algn="l" rtl="0">
              <a:lnSpc>
                <a:spcPct val="115000"/>
              </a:lnSpc>
              <a:spcBef>
                <a:spcPts val="0"/>
              </a:spcBef>
              <a:spcAft>
                <a:spcPts val="0"/>
              </a:spcAft>
              <a:buSzPts val="2400"/>
              <a:buNone/>
            </a:pPr>
            <a:endParaRPr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415600" y="1674733"/>
            <a:ext cx="11360700" cy="27075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0"/>
              </a:spcBef>
              <a:spcAft>
                <a:spcPts val="0"/>
              </a:spcAft>
              <a:buSzPts val="16000"/>
              <a:buNone/>
            </a:pPr>
            <a:r>
              <a:rPr lang="en-IN" sz="4400" dirty="0">
                <a:latin typeface="+mj-lt"/>
              </a:rPr>
              <a:t>JOURNAL PAPER PUBLICATION CERTIFICATE </a:t>
            </a:r>
            <a:br>
              <a:rPr lang="en-IN" sz="4400" dirty="0">
                <a:latin typeface="+mj-lt"/>
              </a:rPr>
            </a:br>
            <a:r>
              <a:rPr lang="en-IN" sz="4400" dirty="0">
                <a:latin typeface="+mj-lt"/>
              </a:rPr>
              <a:t>AND </a:t>
            </a:r>
            <a:br>
              <a:rPr lang="en-IN" sz="4400" dirty="0">
                <a:latin typeface="+mj-lt"/>
              </a:rPr>
            </a:br>
            <a:r>
              <a:rPr lang="en-IN" sz="4400" dirty="0">
                <a:latin typeface="+mj-lt"/>
              </a:rPr>
              <a:t>PUBLISHED PAPER</a:t>
            </a:r>
            <a:endParaRPr sz="4400" dirty="0">
              <a:latin typeface="+mj-lt"/>
            </a:endParaRPr>
          </a:p>
        </p:txBody>
      </p:sp>
      <p:sp>
        <p:nvSpPr>
          <p:cNvPr id="315" name="Google Shape;315;p46"/>
          <p:cNvSpPr txBox="1">
            <a:spLocks noGrp="1"/>
          </p:cNvSpPr>
          <p:nvPr>
            <p:ph type="body" idx="1"/>
          </p:nvPr>
        </p:nvSpPr>
        <p:spPr>
          <a:xfrm>
            <a:off x="415600" y="4492300"/>
            <a:ext cx="11360700" cy="17091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SzPts val="2400"/>
              <a:buNone/>
            </a:pPr>
            <a:endParaRPr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415600" y="2265600"/>
            <a:ext cx="11360700" cy="16839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0"/>
              </a:spcBef>
              <a:spcAft>
                <a:spcPts val="0"/>
              </a:spcAft>
              <a:buSzPts val="16000"/>
              <a:buNone/>
            </a:pPr>
            <a:r>
              <a:rPr lang="en-IN" sz="9600">
                <a:latin typeface="+mj-lt"/>
              </a:rPr>
              <a:t>Thank you</a:t>
            </a:r>
            <a:endParaRPr sz="960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dirty="0">
                <a:latin typeface="+mj-lt"/>
              </a:rPr>
              <a:t>INTRODUCTION</a:t>
            </a:r>
            <a:endParaRPr dirty="0">
              <a:latin typeface="+mj-lt"/>
            </a:endParaRPr>
          </a:p>
        </p:txBody>
      </p:sp>
      <p:sp>
        <p:nvSpPr>
          <p:cNvPr id="109" name="Google Shape;109;p16"/>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355600" algn="l" rtl="0">
              <a:lnSpc>
                <a:spcPct val="115000"/>
              </a:lnSpc>
              <a:spcBef>
                <a:spcPts val="0"/>
              </a:spcBef>
              <a:spcAft>
                <a:spcPts val="0"/>
              </a:spcAft>
              <a:buSzPts val="2000"/>
              <a:buChar char="●"/>
            </a:pPr>
            <a:r>
              <a:rPr lang="en-IN" sz="2000" dirty="0">
                <a:latin typeface="+mj-lt"/>
              </a:rPr>
              <a:t>Machine learning has come a long way in the last few years. State of the art results in computer vision, speech recognition, language processing and many other areas are delivered by machine learning algorithms.</a:t>
            </a:r>
            <a:endParaRPr sz="2000" dirty="0">
              <a:latin typeface="+mj-lt"/>
            </a:endParaRPr>
          </a:p>
          <a:p>
            <a:pPr marL="457200" lvl="0" indent="-355600" algn="l" rtl="0">
              <a:lnSpc>
                <a:spcPct val="115000"/>
              </a:lnSpc>
              <a:spcBef>
                <a:spcPts val="0"/>
              </a:spcBef>
              <a:spcAft>
                <a:spcPts val="0"/>
              </a:spcAft>
              <a:buSzPts val="2000"/>
              <a:buChar char="●"/>
            </a:pPr>
            <a:r>
              <a:rPr lang="en-IN" sz="2000" dirty="0">
                <a:latin typeface="+mj-lt"/>
              </a:rPr>
              <a:t>A spike in the interest in subfields like Deep learning and Artificial Neural Networks is heavily influenced by computation costs coming down greatly so that research can be carried out much more feasible than before. </a:t>
            </a:r>
            <a:endParaRPr sz="2000" dirty="0">
              <a:latin typeface="+mj-lt"/>
            </a:endParaRPr>
          </a:p>
          <a:p>
            <a:pPr marL="457200" lvl="0" indent="-355600" algn="l" rtl="0">
              <a:lnSpc>
                <a:spcPct val="115000"/>
              </a:lnSpc>
              <a:spcBef>
                <a:spcPts val="0"/>
              </a:spcBef>
              <a:spcAft>
                <a:spcPts val="0"/>
              </a:spcAft>
              <a:buSzPts val="2000"/>
              <a:buChar char="●"/>
            </a:pPr>
            <a:r>
              <a:rPr lang="en-IN" sz="2000" dirty="0">
                <a:latin typeface="+mj-lt"/>
              </a:rPr>
              <a:t>Even though there are hundreds of architectures in the deep learning literature, and many more get invented every single day, two of them have revolutionized the space like none before - CNNs (Convolutional Neural Networks) and RNNs (Recurrent Neural Networks). </a:t>
            </a:r>
            <a:endParaRPr sz="2000" dirty="0">
              <a:latin typeface="+mj-lt"/>
            </a:endParaRPr>
          </a:p>
          <a:p>
            <a:pPr marL="0" lvl="0" indent="0" algn="l" rtl="0">
              <a:lnSpc>
                <a:spcPct val="115000"/>
              </a:lnSpc>
              <a:spcBef>
                <a:spcPts val="2100"/>
              </a:spcBef>
              <a:spcAft>
                <a:spcPts val="2100"/>
              </a:spcAft>
              <a:buSzPts val="2400"/>
              <a:buNone/>
            </a:pPr>
            <a:endParaRPr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LITERATURE SURVEY</a:t>
            </a:r>
            <a:endParaRPr>
              <a:latin typeface="+mj-lt"/>
            </a:endParaRPr>
          </a:p>
        </p:txBody>
      </p:sp>
      <p:sp>
        <p:nvSpPr>
          <p:cNvPr id="115" name="Google Shape;115;p17"/>
          <p:cNvSpPr txBox="1">
            <a:spLocks noGrp="1"/>
          </p:cNvSpPr>
          <p:nvPr>
            <p:ph type="body" idx="1"/>
          </p:nvPr>
        </p:nvSpPr>
        <p:spPr>
          <a:xfrm>
            <a:off x="415650" y="1536600"/>
            <a:ext cx="11360700" cy="44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3000">
                <a:solidFill>
                  <a:srgbClr val="000000"/>
                </a:solidFill>
                <a:latin typeface="+mj-lt"/>
              </a:rPr>
              <a:t>Title of Paper - Long short-term memory (Published in Neural Computation 9 1997)</a:t>
            </a:r>
            <a:endParaRPr sz="3000">
              <a:solidFill>
                <a:srgbClr val="000000"/>
              </a:solidFill>
              <a:latin typeface="+mj-lt"/>
            </a:endParaRPr>
          </a:p>
          <a:p>
            <a:pPr marL="0" lvl="0" indent="0" algn="l" rtl="0">
              <a:lnSpc>
                <a:spcPct val="100000"/>
              </a:lnSpc>
              <a:spcBef>
                <a:spcPts val="0"/>
              </a:spcBef>
              <a:spcAft>
                <a:spcPts val="0"/>
              </a:spcAft>
              <a:buSzPts val="2400"/>
              <a:buNone/>
            </a:pPr>
            <a:endParaRPr sz="3000">
              <a:solidFill>
                <a:srgbClr val="000000"/>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Authors - S. Hochreiter and J. Schmidhuber</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Methodology - The authors came up with a new cell for Recurrent Neural Networks called LSTM cells. The LSTM cell consists of three gates - Forget gate, Input gate, Output gate. These combined give the LSTM network its stability.</a:t>
            </a:r>
            <a:endParaRPr sz="1800">
              <a:solidFill>
                <a:srgbClr val="595959"/>
              </a:solidFill>
              <a:highlight>
                <a:srgbClr val="FFFF00"/>
              </a:highlight>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Advantages - They tackled the problem of vanishing and exploding gradients that had persisted in RNNs for long. Now longer sequences can be learned from. </a:t>
            </a:r>
            <a:endParaRPr sz="1800">
              <a:solidFill>
                <a:srgbClr val="595959"/>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LITERATURE SURVEY</a:t>
            </a:r>
            <a:endParaRPr>
              <a:latin typeface="+mj-lt"/>
            </a:endParaRPr>
          </a:p>
        </p:txBody>
      </p:sp>
      <p:sp>
        <p:nvSpPr>
          <p:cNvPr id="121" name="Google Shape;121;p18"/>
          <p:cNvSpPr txBox="1">
            <a:spLocks noGrp="1"/>
          </p:cNvSpPr>
          <p:nvPr>
            <p:ph type="body" idx="1"/>
          </p:nvPr>
        </p:nvSpPr>
        <p:spPr>
          <a:xfrm>
            <a:off x="415650" y="1536600"/>
            <a:ext cx="11360700" cy="44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3000">
                <a:solidFill>
                  <a:srgbClr val="000000"/>
                </a:solidFill>
                <a:latin typeface="+mj-lt"/>
              </a:rPr>
              <a:t>Title of Paper - GRUV: Algorithmic Music Generation using Recurrent Neural Networks, 2015, Stanford</a:t>
            </a:r>
            <a:endParaRPr sz="1800">
              <a:solidFill>
                <a:srgbClr val="000000"/>
              </a:solidFill>
              <a:latin typeface="+mj-lt"/>
            </a:endParaRPr>
          </a:p>
          <a:p>
            <a:pPr marL="0" lvl="0" indent="0" algn="l" rtl="0">
              <a:lnSpc>
                <a:spcPct val="100000"/>
              </a:lnSpc>
              <a:spcBef>
                <a:spcPts val="0"/>
              </a:spcBef>
              <a:spcAft>
                <a:spcPts val="0"/>
              </a:spcAft>
              <a:buSzPts val="2400"/>
              <a:buNone/>
            </a:pPr>
            <a:endParaRPr sz="1800">
              <a:solidFill>
                <a:srgbClr val="000000"/>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Authors - Aran Nayebi, Matt Vitelli</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Methodology - Using raw mono-channel audio sampled at 44.1kHz that has been transformed to frequency domain as the internal model representation. Music generation is a sequence modelling task, and since in this case the input is continuous, it becomes a regression task. A single LSTM unit network and a single GRU unit network were used. </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Pros - It becomes evident that music generation is possible using minimally pre-processed audio data and quite simple network architectures. </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Cons - Data used for training was limited in scope, very simplistic network architectures used for the task.</a:t>
            </a:r>
            <a:endParaRPr>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LITERATURE SURVEY</a:t>
            </a:r>
            <a:endParaRPr>
              <a:latin typeface="+mj-lt"/>
            </a:endParaRPr>
          </a:p>
        </p:txBody>
      </p:sp>
      <p:sp>
        <p:nvSpPr>
          <p:cNvPr id="127" name="Google Shape;127;p19"/>
          <p:cNvSpPr txBox="1">
            <a:spLocks noGrp="1"/>
          </p:cNvSpPr>
          <p:nvPr>
            <p:ph type="body" idx="1"/>
          </p:nvPr>
        </p:nvSpPr>
        <p:spPr>
          <a:xfrm>
            <a:off x="415650" y="1536600"/>
            <a:ext cx="11360700" cy="44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3000">
                <a:solidFill>
                  <a:srgbClr val="000000"/>
                </a:solidFill>
                <a:latin typeface="+mj-lt"/>
              </a:rPr>
              <a:t>Title of Paper - Music Generation Using Deep Learning (Published in ArXiv 2016)</a:t>
            </a:r>
            <a:endParaRPr sz="3000">
              <a:solidFill>
                <a:srgbClr val="000000"/>
              </a:solidFill>
              <a:latin typeface="+mj-lt"/>
            </a:endParaRPr>
          </a:p>
          <a:p>
            <a:pPr marL="0" lvl="0" indent="0" algn="l" rtl="0">
              <a:lnSpc>
                <a:spcPct val="100000"/>
              </a:lnSpc>
              <a:spcBef>
                <a:spcPts val="0"/>
              </a:spcBef>
              <a:spcAft>
                <a:spcPts val="0"/>
              </a:spcAft>
              <a:buSzPts val="2400"/>
              <a:buNone/>
            </a:pPr>
            <a:r>
              <a:rPr lang="en-IN" sz="1800">
                <a:solidFill>
                  <a:srgbClr val="000000"/>
                </a:solidFill>
                <a:latin typeface="+mj-lt"/>
              </a:rPr>
              <a:t>  </a:t>
            </a:r>
            <a:endParaRPr sz="1800">
              <a:solidFill>
                <a:srgbClr val="000000"/>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Authors - Vasanth Kalingeri, Srikanth Grandhe</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Methodology - Using raw mono-channel audio sampled at 16KHz and transformed using Fourier Transform. Devising new and novel model architectures for better solutions to the sequence modelling task at hand. Uses Convolutions and Dense layers for creating new architectures and performing a comparative analysis.</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Pros - Improved performance using new architectures as compared to the baseline LSTM model.</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Cons - Testing of newer models proved difficult and therefore reasons for their better performance are not known concretely.</a:t>
            </a:r>
            <a:endParaRPr sz="1800">
              <a:solidFill>
                <a:srgbClr val="595959"/>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r>
              <a:rPr lang="en-IN">
                <a:latin typeface="+mj-lt"/>
              </a:rPr>
              <a:t>LITERATURE SURVEY</a:t>
            </a:r>
            <a:endParaRPr>
              <a:latin typeface="+mj-lt"/>
            </a:endParaRPr>
          </a:p>
        </p:txBody>
      </p:sp>
      <p:sp>
        <p:nvSpPr>
          <p:cNvPr id="133" name="Google Shape;133;p20"/>
          <p:cNvSpPr txBox="1">
            <a:spLocks noGrp="1"/>
          </p:cNvSpPr>
          <p:nvPr>
            <p:ph type="body" idx="1"/>
          </p:nvPr>
        </p:nvSpPr>
        <p:spPr>
          <a:xfrm>
            <a:off x="415650" y="1536600"/>
            <a:ext cx="11360700" cy="44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3000">
                <a:solidFill>
                  <a:srgbClr val="000000"/>
                </a:solidFill>
                <a:latin typeface="+mj-lt"/>
              </a:rPr>
              <a:t>Title of Paper - LSTM Based Music Generation System (Published in ArXiv 2019)</a:t>
            </a:r>
            <a:endParaRPr sz="3000">
              <a:solidFill>
                <a:srgbClr val="000000"/>
              </a:solidFill>
              <a:latin typeface="+mj-lt"/>
            </a:endParaRPr>
          </a:p>
          <a:p>
            <a:pPr marL="0" lvl="0" indent="0" algn="l" rtl="0">
              <a:lnSpc>
                <a:spcPct val="100000"/>
              </a:lnSpc>
              <a:spcBef>
                <a:spcPts val="0"/>
              </a:spcBef>
              <a:spcAft>
                <a:spcPts val="0"/>
              </a:spcAft>
              <a:buSzPts val="2400"/>
              <a:buNone/>
            </a:pPr>
            <a:endParaRPr sz="3000">
              <a:solidFill>
                <a:srgbClr val="000000"/>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Authors - Sanidhya Mangal, Rahul Modak, Poorva Joshi</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Methodology - Using midi files for creating a ‘Note Matrix’, 3D tensor with note, note velocity and time interval forming the dimensions of the matrix. This matrix is the input for a simple LSTM network, which uses dropout for regularisation. </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Pros - Model can generate polyphonic music with melodies and harmonies.</a:t>
            </a:r>
            <a:endParaRPr sz="1800">
              <a:solidFill>
                <a:srgbClr val="595959"/>
              </a:solidFill>
              <a:latin typeface="+mj-lt"/>
            </a:endParaRPr>
          </a:p>
          <a:p>
            <a:pPr marL="457200" lvl="0" indent="-342900" algn="l" rtl="0">
              <a:lnSpc>
                <a:spcPct val="115000"/>
              </a:lnSpc>
              <a:spcBef>
                <a:spcPts val="0"/>
              </a:spcBef>
              <a:spcAft>
                <a:spcPts val="0"/>
              </a:spcAft>
              <a:buClr>
                <a:srgbClr val="595959"/>
              </a:buClr>
              <a:buSzPts val="1800"/>
              <a:buFont typeface="Arial"/>
              <a:buChar char="●"/>
            </a:pPr>
            <a:r>
              <a:rPr lang="en-IN" sz="1800">
                <a:solidFill>
                  <a:srgbClr val="595959"/>
                </a:solidFill>
                <a:latin typeface="+mj-lt"/>
              </a:rPr>
              <a:t>Cons - Simple architecture that can be further explored, midi files have much less data as compared to raw audio files. </a:t>
            </a:r>
            <a:endParaRPr sz="1800">
              <a:solidFill>
                <a:srgbClr val="595959"/>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IN">
                <a:latin typeface="+mj-lt"/>
              </a:rPr>
              <a:t>LIMITATION OF CURRENT WORK</a:t>
            </a:r>
            <a:endParaRPr>
              <a:latin typeface="+mj-lt"/>
            </a:endParaRPr>
          </a:p>
          <a:p>
            <a:pPr marL="0" lvl="0" indent="0" algn="l" rtl="0">
              <a:lnSpc>
                <a:spcPct val="100000"/>
              </a:lnSpc>
              <a:spcBef>
                <a:spcPts val="0"/>
              </a:spcBef>
              <a:spcAft>
                <a:spcPts val="0"/>
              </a:spcAft>
              <a:buSzPts val="4000"/>
              <a:buNone/>
            </a:pPr>
            <a:endParaRPr>
              <a:latin typeface="+mj-lt"/>
            </a:endParaRPr>
          </a:p>
        </p:txBody>
      </p:sp>
      <p:sp>
        <p:nvSpPr>
          <p:cNvPr id="139" name="Google Shape;139;p2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p>
            <a:pPr marL="457200" lvl="0" indent="-355600" algn="l" rtl="0">
              <a:lnSpc>
                <a:spcPct val="150000"/>
              </a:lnSpc>
              <a:spcBef>
                <a:spcPts val="0"/>
              </a:spcBef>
              <a:spcAft>
                <a:spcPts val="0"/>
              </a:spcAft>
              <a:buSzPts val="2000"/>
              <a:buChar char="●"/>
            </a:pPr>
            <a:r>
              <a:rPr lang="en-IN" sz="2000">
                <a:latin typeface="+mj-lt"/>
              </a:rPr>
              <a:t>Computer generated music usually does not have structure - a beginning, middle and end. Incorporation of </a:t>
            </a:r>
            <a:r>
              <a:rPr lang="en-IN" sz="2000" b="1">
                <a:latin typeface="+mj-lt"/>
              </a:rPr>
              <a:t>note offsets</a:t>
            </a:r>
            <a:r>
              <a:rPr lang="en-IN" sz="2000">
                <a:latin typeface="+mj-lt"/>
              </a:rPr>
              <a:t> has also not been explored enough in the field. </a:t>
            </a:r>
            <a:endParaRPr sz="2000">
              <a:latin typeface="+mj-lt"/>
            </a:endParaRPr>
          </a:p>
          <a:p>
            <a:pPr marL="457200" lvl="0" indent="-355600" algn="l" rtl="0">
              <a:lnSpc>
                <a:spcPct val="150000"/>
              </a:lnSpc>
              <a:spcBef>
                <a:spcPts val="0"/>
              </a:spcBef>
              <a:spcAft>
                <a:spcPts val="0"/>
              </a:spcAft>
              <a:buSzPts val="2000"/>
              <a:buChar char="●"/>
            </a:pPr>
            <a:r>
              <a:rPr lang="en-IN" sz="2000">
                <a:latin typeface="+mj-lt"/>
              </a:rPr>
              <a:t>Provide a </a:t>
            </a:r>
            <a:r>
              <a:rPr lang="en-IN" sz="2000" b="1">
                <a:latin typeface="+mj-lt"/>
              </a:rPr>
              <a:t>comparative analysis of different architectures</a:t>
            </a:r>
            <a:r>
              <a:rPr lang="en-IN" sz="2000">
                <a:latin typeface="+mj-lt"/>
              </a:rPr>
              <a:t> and explore architectures of different types and understand their varying performance on the task of generating music that sounds good to the human ear. </a:t>
            </a:r>
            <a:endParaRPr sz="2000">
              <a:latin typeface="+mj-lt"/>
            </a:endParaRPr>
          </a:p>
          <a:p>
            <a:pPr marL="457200" lvl="0" indent="-355600" algn="l" rtl="0">
              <a:lnSpc>
                <a:spcPct val="150000"/>
              </a:lnSpc>
              <a:spcBef>
                <a:spcPts val="0"/>
              </a:spcBef>
              <a:spcAft>
                <a:spcPts val="0"/>
              </a:spcAft>
              <a:buSzPts val="2000"/>
              <a:buChar char="●"/>
            </a:pPr>
            <a:r>
              <a:rPr lang="en-IN" sz="2000">
                <a:latin typeface="+mj-lt"/>
              </a:rPr>
              <a:t>Incorporate </a:t>
            </a:r>
            <a:r>
              <a:rPr lang="en-IN" sz="2000" b="1">
                <a:latin typeface="+mj-lt"/>
              </a:rPr>
              <a:t>human interaction</a:t>
            </a:r>
            <a:r>
              <a:rPr lang="en-IN" sz="2000">
                <a:latin typeface="+mj-lt"/>
              </a:rPr>
              <a:t> in the process of generating music so that composers and musicians can benefit from the proposed work.</a:t>
            </a:r>
            <a:endParaRPr sz="2000">
              <a:latin typeface="+mj-lt"/>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1626</Words>
  <Application>Microsoft Office PowerPoint</Application>
  <PresentationFormat>Widescreen</PresentationFormat>
  <Paragraphs>157</Paragraphs>
  <Slides>35</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Roboto</vt:lpstr>
      <vt:lpstr>Twentieth Century</vt:lpstr>
      <vt:lpstr>Arial</vt:lpstr>
      <vt:lpstr>Geometric</vt:lpstr>
      <vt:lpstr>DAR – DEFENCE ADVANCE ROVER</vt:lpstr>
      <vt:lpstr>Abstract</vt:lpstr>
      <vt:lpstr>PowerPoint Presentation</vt:lpstr>
      <vt:lpstr>INTRODUCTION</vt:lpstr>
      <vt:lpstr>LITERATURE SURVEY</vt:lpstr>
      <vt:lpstr>LITERATURE SURVEY</vt:lpstr>
      <vt:lpstr>LITERATURE SURVEY</vt:lpstr>
      <vt:lpstr>LITERATURE SURVEY</vt:lpstr>
      <vt:lpstr>LIMITATION OF CURRENT WORK </vt:lpstr>
      <vt:lpstr>OBJECTIVES</vt:lpstr>
      <vt:lpstr>Produce Computer generated music that is similar in nature to Human composed music</vt:lpstr>
      <vt:lpstr>METHODOLOGY</vt:lpstr>
      <vt:lpstr>METHODOLOGY</vt:lpstr>
      <vt:lpstr>IMPLEMENTATION</vt:lpstr>
      <vt:lpstr>IMPLEMENTATION</vt:lpstr>
      <vt:lpstr>IMPLEMENTATION</vt:lpstr>
      <vt:lpstr>IMPLEMENTATION</vt:lpstr>
      <vt:lpstr>RESULTS</vt:lpstr>
      <vt:lpstr>RESULTS</vt:lpstr>
      <vt:lpstr>RESULTS</vt:lpstr>
      <vt:lpstr>Project modules description</vt:lpstr>
      <vt:lpstr>Project modules Explanation</vt:lpstr>
      <vt:lpstr>RESULTS</vt:lpstr>
      <vt:lpstr>Conclusion</vt:lpstr>
      <vt:lpstr>PROJECT TIMELINE</vt:lpstr>
      <vt:lpstr>PROJECT COST ESTIMATION</vt:lpstr>
      <vt:lpstr>Sample code</vt:lpstr>
      <vt:lpstr>Project Demo Screen shots pictures</vt:lpstr>
      <vt:lpstr>Project Demo Video link Running / Execution/ working model Screen shots pictures</vt:lpstr>
      <vt:lpstr>Project Demo working model Screen shots pictures</vt:lpstr>
      <vt:lpstr>REFERENCES</vt:lpstr>
      <vt:lpstr>Project POSTER PRESENTATION</vt:lpstr>
      <vt:lpstr>Project patent IDF and Templates Description</vt:lpstr>
      <vt:lpstr>JOURNAL PAPER PUBLICATION CERTIFICATE  AND  PUBLISHED PAPER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 – DEFENCE ADVANCE ROVER</dc:title>
  <cp:lastModifiedBy>Nandini Rathod</cp:lastModifiedBy>
  <cp:revision>4</cp:revision>
  <dcterms:modified xsi:type="dcterms:W3CDTF">2023-04-05T08:59:14Z</dcterms:modified>
</cp:coreProperties>
</file>