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43891200" cy="32918400"/>
  <p:notesSz cx="7302500" cy="9588500"/>
  <p:embeddedFontLst>
    <p:embeddedFont>
      <p:font typeface="Arial Black" panose="020B0A04020102020204" pitchFamily="34" charset="0"/>
      <p:regular r:id="rId5"/>
      <p:bold r:id="rId6"/>
    </p:embeddedFont>
    <p:embeddedFont>
      <p:font typeface="Arial Narrow" panose="020B060602020203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552">
          <p15:clr>
            <a:srgbClr val="000000"/>
          </p15:clr>
        </p15:guide>
        <p15:guide id="2" orient="horz" pos="20267">
          <p15:clr>
            <a:srgbClr val="000000"/>
          </p15:clr>
        </p15:guide>
        <p15:guide id="3" pos="437">
          <p15:clr>
            <a:srgbClr val="000000"/>
          </p15:clr>
        </p15:guide>
        <p15:guide id="4" pos="6910">
          <p15:clr>
            <a:srgbClr val="000000"/>
          </p15:clr>
        </p15:guide>
        <p15:guide id="5" pos="20736">
          <p15:clr>
            <a:srgbClr val="000000"/>
          </p15:clr>
        </p15:guide>
        <p15:guide id="6" pos="27212">
          <p15:clr>
            <a:srgbClr val="000000"/>
          </p15:clr>
        </p15:guide>
        <p15:guide id="7" pos="13823">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F27B4E-1920-4C02-AC42-0ACE41767B06}">
  <a:tblStyle styleId="{FBF27B4E-1920-4C02-AC42-0ACE41767B0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 d="100"/>
          <a:sy n="15" d="100"/>
        </p:scale>
        <p:origin x="1680" y="110"/>
      </p:cViewPr>
      <p:guideLst>
        <p:guide orient="horz" pos="3552"/>
        <p:guide orient="horz" pos="20267"/>
        <p:guide pos="437"/>
        <p:guide pos="6910"/>
        <p:guide pos="20736"/>
        <p:guide pos="27212"/>
        <p:guide pos="1382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2pPr>
            <a:lvl3pPr marR="0" lvl="2"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3pPr>
            <a:lvl4pPr marR="0" lvl="3"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4pPr>
            <a:lvl5pPr marR="0" lvl="4"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5pPr>
            <a:lvl6pPr marR="0" lvl="5"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6pPr>
            <a:lvl7pPr marR="0" lvl="6"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7pPr>
            <a:lvl8pPr marR="0" lvl="7"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8pPr>
            <a:lvl9pPr marR="0" lvl="8"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9pPr>
          </a:lstStyle>
          <a:p>
            <a:endParaRPr/>
          </a:p>
        </p:txBody>
      </p:sp>
      <p:sp>
        <p:nvSpPr>
          <p:cNvPr id="4" name="Google Shape;4;n"/>
          <p:cNvSpPr txBox="1">
            <a:spLocks noGrp="1"/>
          </p:cNvSpPr>
          <p:nvPr>
            <p:ph type="dt" idx="10"/>
          </p:nvPr>
        </p:nvSpPr>
        <p:spPr>
          <a:xfrm>
            <a:off x="4137025"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2pPr>
            <a:lvl3pPr marR="0" lvl="2"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3pPr>
            <a:lvl4pPr marR="0" lvl="3"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4pPr>
            <a:lvl5pPr marR="0" lvl="4"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5pPr>
            <a:lvl6pPr marR="0" lvl="5"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6pPr>
            <a:lvl7pPr marR="0" lvl="6"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7pPr>
            <a:lvl8pPr marR="0" lvl="7"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8pPr>
            <a:lvl9pPr marR="0" lvl="8"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9pPr>
          </a:lstStyle>
          <a:p>
            <a:endParaRPr/>
          </a:p>
        </p:txBody>
      </p:sp>
      <p:sp>
        <p:nvSpPr>
          <p:cNvPr id="5" name="Google Shape;5;n"/>
          <p:cNvSpPr>
            <a:spLocks noGrp="1" noRot="1" noChangeAspect="1"/>
          </p:cNvSpPr>
          <p:nvPr>
            <p:ph type="sldImg" idx="3"/>
          </p:nvPr>
        </p:nvSpPr>
        <p:spPr>
          <a:xfrm>
            <a:off x="1254125" y="719137"/>
            <a:ext cx="4794250" cy="3595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0250" y="4554537"/>
            <a:ext cx="5842000" cy="4314825"/>
          </a:xfrm>
          <a:prstGeom prst="rect">
            <a:avLst/>
          </a:prstGeom>
          <a:noFill/>
          <a:ln>
            <a:noFill/>
          </a:ln>
        </p:spPr>
        <p:txBody>
          <a:bodyPr spcFirstLastPara="1" wrap="square" lIns="96500" tIns="48250" rIns="96500" bIns="4825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07487"/>
            <a:ext cx="3163887" cy="479425"/>
          </a:xfrm>
          <a:prstGeom prst="rect">
            <a:avLst/>
          </a:prstGeom>
          <a:noFill/>
          <a:ln>
            <a:noFill/>
          </a:ln>
        </p:spPr>
        <p:txBody>
          <a:bodyPr spcFirstLastPara="1" wrap="square" lIns="96500" tIns="48250" rIns="96500" bIns="48250" anchor="b" anchorCtr="0">
            <a:noAutofit/>
          </a:bodyPr>
          <a:lstStyle>
            <a:lvl1pPr marR="0" lvl="0"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2pPr>
            <a:lvl3pPr marR="0" lvl="2"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3pPr>
            <a:lvl4pPr marR="0" lvl="3"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4pPr>
            <a:lvl5pPr marR="0" lvl="4"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5pPr>
            <a:lvl6pPr marR="0" lvl="5"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6pPr>
            <a:lvl7pPr marR="0" lvl="6"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7pPr>
            <a:lvl8pPr marR="0" lvl="7"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8pPr>
            <a:lvl9pPr marR="0" lvl="8"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9pPr>
          </a:lstStyle>
          <a:p>
            <a:endParaRPr/>
          </a:p>
        </p:txBody>
      </p:sp>
      <p:sp>
        <p:nvSpPr>
          <p:cNvPr id="8" name="Google Shape;8;n"/>
          <p:cNvSpPr txBox="1">
            <a:spLocks noGrp="1"/>
          </p:cNvSpPr>
          <p:nvPr>
            <p:ph type="sldNum" idx="12"/>
          </p:nvPr>
        </p:nvSpPr>
        <p:spPr>
          <a:xfrm>
            <a:off x="4137025" y="9107487"/>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p:nvPr/>
        </p:nvSpPr>
        <p:spPr>
          <a:xfrm>
            <a:off x="4137025" y="9107487"/>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1</a:t>
            </a:fld>
            <a:endParaRPr/>
          </a:p>
        </p:txBody>
      </p:sp>
      <p:sp>
        <p:nvSpPr>
          <p:cNvPr id="104" name="Google Shape;104;p1:notes"/>
          <p:cNvSpPr>
            <a:spLocks noGrp="1" noRot="1" noChangeAspect="1"/>
          </p:cNvSpPr>
          <p:nvPr>
            <p:ph type="sldImg" idx="2"/>
          </p:nvPr>
        </p:nvSpPr>
        <p:spPr>
          <a:xfrm>
            <a:off x="1254125" y="719138"/>
            <a:ext cx="4794250" cy="3595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5" name="Google Shape;105;p1:notes"/>
          <p:cNvSpPr txBox="1">
            <a:spLocks noGrp="1"/>
          </p:cNvSpPr>
          <p:nvPr>
            <p:ph type="body" idx="1"/>
          </p:nvPr>
        </p:nvSpPr>
        <p:spPr>
          <a:xfrm>
            <a:off x="730250" y="4554537"/>
            <a:ext cx="5842000" cy="4314825"/>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5486400" y="5387975"/>
            <a:ext cx="32918400" cy="11460163"/>
          </a:xfrm>
          <a:prstGeom prst="rect">
            <a:avLst/>
          </a:prstGeom>
          <a:noFill/>
          <a:ln>
            <a:noFill/>
          </a:ln>
        </p:spPr>
        <p:txBody>
          <a:bodyPr spcFirstLastPara="1" wrap="square" lIns="91250" tIns="45600" rIns="91250" bIns="456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5486400" y="17289463"/>
            <a:ext cx="32918400" cy="7948612"/>
          </a:xfrm>
          <a:prstGeom prst="rect">
            <a:avLst/>
          </a:prstGeom>
          <a:noFill/>
          <a:ln>
            <a:noFill/>
          </a:ln>
        </p:spPr>
        <p:txBody>
          <a:bodyPr spcFirstLastPara="1" wrap="square" lIns="456400" tIns="456400" rIns="456400" bIns="456400" anchor="t" anchorCtr="0">
            <a:noAutofit/>
          </a:bodyPr>
          <a:lstStyle>
            <a:lvl1pPr lvl="0" algn="ctr">
              <a:spcBef>
                <a:spcPts val="480"/>
              </a:spcBef>
              <a:spcAft>
                <a:spcPts val="0"/>
              </a:spcAft>
              <a:buClr>
                <a:schemeClr val="dk1"/>
              </a:buClr>
              <a:buSzPts val="2400"/>
              <a:buFont typeface="Arial"/>
              <a:buNone/>
              <a:defRPr sz="2400"/>
            </a:lvl1pPr>
            <a:lvl2pPr lvl="1" algn="ctr">
              <a:spcBef>
                <a:spcPts val="400"/>
              </a:spcBef>
              <a:spcAft>
                <a:spcPts val="0"/>
              </a:spcAft>
              <a:buClr>
                <a:schemeClr val="dk1"/>
              </a:buClr>
              <a:buSzPts val="2000"/>
              <a:buFont typeface="Arial"/>
              <a:buNone/>
              <a:defRPr sz="2000"/>
            </a:lvl2pPr>
            <a:lvl3pPr lvl="2" algn="ctr">
              <a:spcBef>
                <a:spcPts val="360"/>
              </a:spcBef>
              <a:spcAft>
                <a:spcPts val="0"/>
              </a:spcAft>
              <a:buClr>
                <a:schemeClr val="dk1"/>
              </a:buClr>
              <a:buSzPts val="1800"/>
              <a:buFont typeface="Arial"/>
              <a:buNone/>
              <a:defRPr sz="1800"/>
            </a:lvl3pPr>
            <a:lvl4pPr lvl="3" algn="ctr">
              <a:spcBef>
                <a:spcPts val="320"/>
              </a:spcBef>
              <a:spcAft>
                <a:spcPts val="0"/>
              </a:spcAft>
              <a:buClr>
                <a:schemeClr val="dk1"/>
              </a:buClr>
              <a:buSzPts val="1600"/>
              <a:buFont typeface="Arial"/>
              <a:buNone/>
              <a:defRPr sz="1600"/>
            </a:lvl4pPr>
            <a:lvl5pPr lvl="4" algn="ctr">
              <a:spcBef>
                <a:spcPts val="320"/>
              </a:spcBef>
              <a:spcAft>
                <a:spcPts val="0"/>
              </a:spcAft>
              <a:buClr>
                <a:schemeClr val="dk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2994025" y="8207375"/>
            <a:ext cx="37857113" cy="13692188"/>
          </a:xfrm>
          <a:prstGeom prst="rect">
            <a:avLst/>
          </a:prstGeom>
          <a:noFill/>
          <a:ln>
            <a:noFill/>
          </a:ln>
        </p:spPr>
        <p:txBody>
          <a:bodyPr spcFirstLastPara="1" wrap="square" lIns="91250" tIns="45600" rIns="91250" bIns="456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2994025" y="22029738"/>
            <a:ext cx="37857113" cy="7200900"/>
          </a:xfrm>
          <a:prstGeom prst="rect">
            <a:avLst/>
          </a:prstGeom>
          <a:noFill/>
          <a:ln>
            <a:noFill/>
          </a:ln>
        </p:spPr>
        <p:txBody>
          <a:bodyPr spcFirstLastPara="1" wrap="square" lIns="456400" tIns="456400" rIns="456400" bIns="456400" anchor="t" anchorCtr="0">
            <a:noAutofit/>
          </a:bodyPr>
          <a:lstStyle>
            <a:lvl1pPr marL="457200" lvl="0" indent="-228600" algn="l">
              <a:spcBef>
                <a:spcPts val="480"/>
              </a:spcBef>
              <a:spcAft>
                <a:spcPts val="0"/>
              </a:spcAft>
              <a:buClr>
                <a:schemeClr val="dk1"/>
              </a:buClr>
              <a:buSzPts val="2400"/>
              <a:buFont typeface="Arial"/>
              <a:buNone/>
              <a:defRPr sz="2400"/>
            </a:lvl1pPr>
            <a:lvl2pPr marL="914400" lvl="1" indent="-228600" algn="l">
              <a:spcBef>
                <a:spcPts val="400"/>
              </a:spcBef>
              <a:spcAft>
                <a:spcPts val="0"/>
              </a:spcAft>
              <a:buClr>
                <a:schemeClr val="dk1"/>
              </a:buClr>
              <a:buSzPts val="2000"/>
              <a:buFont typeface="Arial"/>
              <a:buNone/>
              <a:defRPr sz="2000"/>
            </a:lvl2pPr>
            <a:lvl3pPr marL="1371600" lvl="2" indent="-228600" algn="l">
              <a:spcBef>
                <a:spcPts val="360"/>
              </a:spcBef>
              <a:spcAft>
                <a:spcPts val="0"/>
              </a:spcAft>
              <a:buClr>
                <a:schemeClr val="dk1"/>
              </a:buClr>
              <a:buSzPts val="1800"/>
              <a:buFont typeface="Arial"/>
              <a:buNone/>
              <a:defRPr sz="1800"/>
            </a:lvl3pPr>
            <a:lvl4pPr marL="1828800" lvl="3" indent="-228600" algn="l">
              <a:spcBef>
                <a:spcPts val="320"/>
              </a:spcBef>
              <a:spcAft>
                <a:spcPts val="0"/>
              </a:spcAft>
              <a:buClr>
                <a:schemeClr val="dk1"/>
              </a:buClr>
              <a:buSzPts val="1600"/>
              <a:buFont typeface="Arial"/>
              <a:buNone/>
              <a:defRPr sz="1600"/>
            </a:lvl4pPr>
            <a:lvl5pPr marL="2286000" lvl="4" indent="-228600" algn="l">
              <a:spcBef>
                <a:spcPts val="320"/>
              </a:spcBef>
              <a:spcAft>
                <a:spcPts val="0"/>
              </a:spcAft>
              <a:buClr>
                <a:schemeClr val="dk1"/>
              </a:buClr>
              <a:buSzPts val="1600"/>
              <a:buFont typeface="Arial"/>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960437" y="1273175"/>
            <a:ext cx="41924287" cy="2201862"/>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93737" y="5638800"/>
            <a:ext cx="9864725" cy="26563637"/>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rot="5400000">
            <a:off x="22146419" y="11464132"/>
            <a:ext cx="30929263" cy="10547350"/>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14"/>
          <p:cNvSpPr txBox="1">
            <a:spLocks noGrp="1"/>
          </p:cNvSpPr>
          <p:nvPr>
            <p:ph type="body" idx="1"/>
          </p:nvPr>
        </p:nvSpPr>
        <p:spPr>
          <a:xfrm rot="5400000">
            <a:off x="974725" y="992188"/>
            <a:ext cx="30929263" cy="31491237"/>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960437" y="1273175"/>
            <a:ext cx="41924287" cy="2201862"/>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1" name="Google Shape;71;p15"/>
          <p:cNvSpPr txBox="1">
            <a:spLocks noGrp="1"/>
          </p:cNvSpPr>
          <p:nvPr>
            <p:ph type="body" idx="1"/>
          </p:nvPr>
        </p:nvSpPr>
        <p:spPr>
          <a:xfrm rot="5400000">
            <a:off x="-7747000" y="14079538"/>
            <a:ext cx="26563637" cy="9682162"/>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022600" y="2193925"/>
            <a:ext cx="14157325" cy="7681913"/>
          </a:xfrm>
          <a:prstGeom prst="rect">
            <a:avLst/>
          </a:prstGeom>
          <a:noFill/>
          <a:ln>
            <a:noFill/>
          </a:ln>
        </p:spPr>
        <p:txBody>
          <a:bodyPr spcFirstLastPara="1" wrap="square" lIns="91250" tIns="45600" rIns="91250" bIns="456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6"/>
          <p:cNvSpPr>
            <a:spLocks noGrp="1"/>
          </p:cNvSpPr>
          <p:nvPr>
            <p:ph type="pic" idx="2"/>
          </p:nvPr>
        </p:nvSpPr>
        <p:spPr>
          <a:xfrm>
            <a:off x="18659475" y="4740275"/>
            <a:ext cx="22220238" cy="23393400"/>
          </a:xfrm>
          <a:prstGeom prst="rect">
            <a:avLst/>
          </a:prstGeom>
          <a:noFill/>
          <a:ln>
            <a:noFill/>
          </a:ln>
        </p:spPr>
      </p:sp>
      <p:sp>
        <p:nvSpPr>
          <p:cNvPr id="75" name="Google Shape;75;p16"/>
          <p:cNvSpPr txBox="1">
            <a:spLocks noGrp="1"/>
          </p:cNvSpPr>
          <p:nvPr>
            <p:ph type="body" idx="1"/>
          </p:nvPr>
        </p:nvSpPr>
        <p:spPr>
          <a:xfrm>
            <a:off x="3022600" y="9875838"/>
            <a:ext cx="14157325" cy="18295937"/>
          </a:xfrm>
          <a:prstGeom prst="rect">
            <a:avLst/>
          </a:prstGeom>
          <a:noFill/>
          <a:ln>
            <a:noFill/>
          </a:ln>
        </p:spPr>
        <p:txBody>
          <a:bodyPr spcFirstLastPara="1" wrap="square" lIns="456400" tIns="456400" rIns="456400" bIns="4564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022600" y="2193925"/>
            <a:ext cx="14157325" cy="7681913"/>
          </a:xfrm>
          <a:prstGeom prst="rect">
            <a:avLst/>
          </a:prstGeom>
          <a:noFill/>
          <a:ln>
            <a:noFill/>
          </a:ln>
        </p:spPr>
        <p:txBody>
          <a:bodyPr spcFirstLastPara="1" wrap="square" lIns="91250" tIns="45600" rIns="91250" bIns="456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8" name="Google Shape;78;p17"/>
          <p:cNvSpPr txBox="1">
            <a:spLocks noGrp="1"/>
          </p:cNvSpPr>
          <p:nvPr>
            <p:ph type="body" idx="1"/>
          </p:nvPr>
        </p:nvSpPr>
        <p:spPr>
          <a:xfrm>
            <a:off x="18659475" y="4740275"/>
            <a:ext cx="22220238" cy="23393400"/>
          </a:xfrm>
          <a:prstGeom prst="rect">
            <a:avLst/>
          </a:prstGeom>
          <a:noFill/>
          <a:ln>
            <a:noFill/>
          </a:ln>
        </p:spPr>
        <p:txBody>
          <a:bodyPr spcFirstLastPara="1" wrap="square" lIns="456400" tIns="456400" rIns="456400" bIns="4564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9" name="Google Shape;79;p17"/>
          <p:cNvSpPr txBox="1">
            <a:spLocks noGrp="1"/>
          </p:cNvSpPr>
          <p:nvPr>
            <p:ph type="body" idx="2"/>
          </p:nvPr>
        </p:nvSpPr>
        <p:spPr>
          <a:xfrm>
            <a:off x="3022600" y="9875838"/>
            <a:ext cx="14157325" cy="18295937"/>
          </a:xfrm>
          <a:prstGeom prst="rect">
            <a:avLst/>
          </a:prstGeom>
          <a:noFill/>
          <a:ln>
            <a:noFill/>
          </a:ln>
        </p:spPr>
        <p:txBody>
          <a:bodyPr spcFirstLastPara="1" wrap="square" lIns="456400" tIns="456400" rIns="456400" bIns="4564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960437" y="1273175"/>
            <a:ext cx="41924287" cy="2201862"/>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3022600" y="1752600"/>
            <a:ext cx="37857113" cy="6362700"/>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5" name="Google Shape;85;p20"/>
          <p:cNvSpPr txBox="1">
            <a:spLocks noGrp="1"/>
          </p:cNvSpPr>
          <p:nvPr>
            <p:ph type="body" idx="1"/>
          </p:nvPr>
        </p:nvSpPr>
        <p:spPr>
          <a:xfrm>
            <a:off x="3022600" y="8069263"/>
            <a:ext cx="18568988" cy="3954462"/>
          </a:xfrm>
          <a:prstGeom prst="rect">
            <a:avLst/>
          </a:prstGeom>
          <a:noFill/>
          <a:ln>
            <a:noFill/>
          </a:ln>
        </p:spPr>
        <p:txBody>
          <a:bodyPr spcFirstLastPara="1" wrap="square" lIns="456400" tIns="456400" rIns="456400" bIns="4564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6" name="Google Shape;86;p20"/>
          <p:cNvSpPr txBox="1">
            <a:spLocks noGrp="1"/>
          </p:cNvSpPr>
          <p:nvPr>
            <p:ph type="body" idx="2"/>
          </p:nvPr>
        </p:nvSpPr>
        <p:spPr>
          <a:xfrm>
            <a:off x="3022600" y="12023725"/>
            <a:ext cx="18568988" cy="17686338"/>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0"/>
          <p:cNvSpPr txBox="1">
            <a:spLocks noGrp="1"/>
          </p:cNvSpPr>
          <p:nvPr>
            <p:ph type="body" idx="3"/>
          </p:nvPr>
        </p:nvSpPr>
        <p:spPr>
          <a:xfrm>
            <a:off x="22220238" y="8069263"/>
            <a:ext cx="18659475" cy="3954462"/>
          </a:xfrm>
          <a:prstGeom prst="rect">
            <a:avLst/>
          </a:prstGeom>
          <a:noFill/>
          <a:ln>
            <a:noFill/>
          </a:ln>
        </p:spPr>
        <p:txBody>
          <a:bodyPr spcFirstLastPara="1" wrap="square" lIns="456400" tIns="456400" rIns="456400" bIns="4564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8" name="Google Shape;88;p20"/>
          <p:cNvSpPr txBox="1">
            <a:spLocks noGrp="1"/>
          </p:cNvSpPr>
          <p:nvPr>
            <p:ph type="body" idx="4"/>
          </p:nvPr>
        </p:nvSpPr>
        <p:spPr>
          <a:xfrm>
            <a:off x="22220238" y="12023725"/>
            <a:ext cx="18659475" cy="17686338"/>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960437" y="1273175"/>
            <a:ext cx="41924287" cy="2201862"/>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1" name="Google Shape;91;p21"/>
          <p:cNvSpPr txBox="1">
            <a:spLocks noGrp="1"/>
          </p:cNvSpPr>
          <p:nvPr>
            <p:ph type="body" idx="1"/>
          </p:nvPr>
        </p:nvSpPr>
        <p:spPr>
          <a:xfrm>
            <a:off x="693738" y="5638800"/>
            <a:ext cx="4764087" cy="26563638"/>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21"/>
          <p:cNvSpPr txBox="1">
            <a:spLocks noGrp="1"/>
          </p:cNvSpPr>
          <p:nvPr>
            <p:ph type="body" idx="2"/>
          </p:nvPr>
        </p:nvSpPr>
        <p:spPr>
          <a:xfrm>
            <a:off x="5610225" y="5638800"/>
            <a:ext cx="4765675" cy="26563638"/>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rot="5400000">
            <a:off x="22146419" y="11464132"/>
            <a:ext cx="30929263" cy="10547350"/>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3"/>
          <p:cNvSpPr txBox="1">
            <a:spLocks noGrp="1"/>
          </p:cNvSpPr>
          <p:nvPr>
            <p:ph type="body" idx="1"/>
          </p:nvPr>
        </p:nvSpPr>
        <p:spPr>
          <a:xfrm rot="5400000">
            <a:off x="974725" y="992188"/>
            <a:ext cx="30929263" cy="31491237"/>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3"/>
        <p:cNvGrpSpPr/>
        <p:nvPr/>
      </p:nvGrpSpPr>
      <p:grpSpPr>
        <a:xfrm>
          <a:off x="0" y="0"/>
          <a:ext cx="0" cy="0"/>
          <a:chOff x="0" y="0"/>
          <a:chExt cx="0" cy="0"/>
        </a:xfrm>
      </p:grpSpPr>
      <p:sp>
        <p:nvSpPr>
          <p:cNvPr id="94" name="Google Shape;94;p22"/>
          <p:cNvSpPr txBox="1">
            <a:spLocks noGrp="1"/>
          </p:cNvSpPr>
          <p:nvPr>
            <p:ph type="title"/>
          </p:nvPr>
        </p:nvSpPr>
        <p:spPr>
          <a:xfrm>
            <a:off x="2994025" y="8207375"/>
            <a:ext cx="37857113" cy="13692188"/>
          </a:xfrm>
          <a:prstGeom prst="rect">
            <a:avLst/>
          </a:prstGeom>
          <a:noFill/>
          <a:ln>
            <a:noFill/>
          </a:ln>
        </p:spPr>
        <p:txBody>
          <a:bodyPr spcFirstLastPara="1" wrap="square" lIns="91250" tIns="45600" rIns="91250" bIns="456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5" name="Google Shape;95;p22"/>
          <p:cNvSpPr txBox="1">
            <a:spLocks noGrp="1"/>
          </p:cNvSpPr>
          <p:nvPr>
            <p:ph type="body" idx="1"/>
          </p:nvPr>
        </p:nvSpPr>
        <p:spPr>
          <a:xfrm>
            <a:off x="2994025" y="22029738"/>
            <a:ext cx="37857113" cy="7200900"/>
          </a:xfrm>
          <a:prstGeom prst="rect">
            <a:avLst/>
          </a:prstGeom>
          <a:noFill/>
          <a:ln>
            <a:noFill/>
          </a:ln>
        </p:spPr>
        <p:txBody>
          <a:bodyPr spcFirstLastPara="1" wrap="square" lIns="456400" tIns="456400" rIns="456400" bIns="456400" anchor="t" anchorCtr="0">
            <a:noAutofit/>
          </a:bodyPr>
          <a:lstStyle>
            <a:lvl1pPr marL="457200" lvl="0" indent="-228600" algn="l">
              <a:spcBef>
                <a:spcPts val="480"/>
              </a:spcBef>
              <a:spcAft>
                <a:spcPts val="0"/>
              </a:spcAft>
              <a:buClr>
                <a:schemeClr val="dk1"/>
              </a:buClr>
              <a:buSzPts val="2400"/>
              <a:buFont typeface="Arial"/>
              <a:buNone/>
              <a:defRPr sz="2400"/>
            </a:lvl1pPr>
            <a:lvl2pPr marL="914400" lvl="1" indent="-228600" algn="l">
              <a:spcBef>
                <a:spcPts val="400"/>
              </a:spcBef>
              <a:spcAft>
                <a:spcPts val="0"/>
              </a:spcAft>
              <a:buClr>
                <a:schemeClr val="dk1"/>
              </a:buClr>
              <a:buSzPts val="2000"/>
              <a:buFont typeface="Arial"/>
              <a:buNone/>
              <a:defRPr sz="2000"/>
            </a:lvl2pPr>
            <a:lvl3pPr marL="1371600" lvl="2" indent="-228600" algn="l">
              <a:spcBef>
                <a:spcPts val="360"/>
              </a:spcBef>
              <a:spcAft>
                <a:spcPts val="0"/>
              </a:spcAft>
              <a:buClr>
                <a:schemeClr val="dk1"/>
              </a:buClr>
              <a:buSzPts val="1800"/>
              <a:buFont typeface="Arial"/>
              <a:buNone/>
              <a:defRPr sz="1800"/>
            </a:lvl3pPr>
            <a:lvl4pPr marL="1828800" lvl="3" indent="-228600" algn="l">
              <a:spcBef>
                <a:spcPts val="320"/>
              </a:spcBef>
              <a:spcAft>
                <a:spcPts val="0"/>
              </a:spcAft>
              <a:buClr>
                <a:schemeClr val="dk1"/>
              </a:buClr>
              <a:buSzPts val="1600"/>
              <a:buFont typeface="Arial"/>
              <a:buNone/>
              <a:defRPr sz="1600"/>
            </a:lvl4pPr>
            <a:lvl5pPr marL="2286000" lvl="4" indent="-228600" algn="l">
              <a:spcBef>
                <a:spcPts val="320"/>
              </a:spcBef>
              <a:spcAft>
                <a:spcPts val="0"/>
              </a:spcAft>
              <a:buClr>
                <a:schemeClr val="dk1"/>
              </a:buClr>
              <a:buSzPts val="1600"/>
              <a:buFont typeface="Arial"/>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6"/>
        <p:cNvGrpSpPr/>
        <p:nvPr/>
      </p:nvGrpSpPr>
      <p:grpSpPr>
        <a:xfrm>
          <a:off x="0" y="0"/>
          <a:ext cx="0" cy="0"/>
          <a:chOff x="0" y="0"/>
          <a:chExt cx="0" cy="0"/>
        </a:xfrm>
      </p:grpSpPr>
      <p:sp>
        <p:nvSpPr>
          <p:cNvPr id="97" name="Google Shape;97;p23"/>
          <p:cNvSpPr txBox="1">
            <a:spLocks noGrp="1"/>
          </p:cNvSpPr>
          <p:nvPr>
            <p:ph type="title"/>
          </p:nvPr>
        </p:nvSpPr>
        <p:spPr>
          <a:xfrm>
            <a:off x="960437" y="1273175"/>
            <a:ext cx="41924287" cy="2201862"/>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8" name="Google Shape;98;p23"/>
          <p:cNvSpPr txBox="1">
            <a:spLocks noGrp="1"/>
          </p:cNvSpPr>
          <p:nvPr>
            <p:ph type="body" idx="1"/>
          </p:nvPr>
        </p:nvSpPr>
        <p:spPr>
          <a:xfrm>
            <a:off x="693737" y="5638800"/>
            <a:ext cx="9682162" cy="26563637"/>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9"/>
        <p:cNvGrpSpPr/>
        <p:nvPr/>
      </p:nvGrpSpPr>
      <p:grpSpPr>
        <a:xfrm>
          <a:off x="0" y="0"/>
          <a:ext cx="0" cy="0"/>
          <a:chOff x="0" y="0"/>
          <a:chExt cx="0" cy="0"/>
        </a:xfrm>
      </p:grpSpPr>
      <p:sp>
        <p:nvSpPr>
          <p:cNvPr id="100" name="Google Shape;100;p24"/>
          <p:cNvSpPr txBox="1">
            <a:spLocks noGrp="1"/>
          </p:cNvSpPr>
          <p:nvPr>
            <p:ph type="ctrTitle"/>
          </p:nvPr>
        </p:nvSpPr>
        <p:spPr>
          <a:xfrm>
            <a:off x="5486400" y="5387975"/>
            <a:ext cx="32918400" cy="11460163"/>
          </a:xfrm>
          <a:prstGeom prst="rect">
            <a:avLst/>
          </a:prstGeom>
          <a:noFill/>
          <a:ln>
            <a:noFill/>
          </a:ln>
        </p:spPr>
        <p:txBody>
          <a:bodyPr spcFirstLastPara="1" wrap="square" lIns="91250" tIns="45600" rIns="91250" bIns="456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1" name="Google Shape;101;p24"/>
          <p:cNvSpPr txBox="1">
            <a:spLocks noGrp="1"/>
          </p:cNvSpPr>
          <p:nvPr>
            <p:ph type="subTitle" idx="1"/>
          </p:nvPr>
        </p:nvSpPr>
        <p:spPr>
          <a:xfrm>
            <a:off x="5486400" y="17289463"/>
            <a:ext cx="32918400" cy="7948612"/>
          </a:xfrm>
          <a:prstGeom prst="rect">
            <a:avLst/>
          </a:prstGeom>
          <a:noFill/>
          <a:ln>
            <a:noFill/>
          </a:ln>
        </p:spPr>
        <p:txBody>
          <a:bodyPr spcFirstLastPara="1" wrap="square" lIns="456400" tIns="456400" rIns="456400" bIns="456400" anchor="t" anchorCtr="0">
            <a:noAutofit/>
          </a:bodyPr>
          <a:lstStyle>
            <a:lvl1pPr lvl="0" algn="ctr">
              <a:spcBef>
                <a:spcPts val="480"/>
              </a:spcBef>
              <a:spcAft>
                <a:spcPts val="0"/>
              </a:spcAft>
              <a:buClr>
                <a:schemeClr val="dk1"/>
              </a:buClr>
              <a:buSzPts val="2400"/>
              <a:buFont typeface="Arial"/>
              <a:buNone/>
              <a:defRPr sz="2400"/>
            </a:lvl1pPr>
            <a:lvl2pPr lvl="1" algn="ctr">
              <a:spcBef>
                <a:spcPts val="400"/>
              </a:spcBef>
              <a:spcAft>
                <a:spcPts val="0"/>
              </a:spcAft>
              <a:buClr>
                <a:schemeClr val="dk1"/>
              </a:buClr>
              <a:buSzPts val="2000"/>
              <a:buFont typeface="Arial"/>
              <a:buNone/>
              <a:defRPr sz="2000"/>
            </a:lvl2pPr>
            <a:lvl3pPr lvl="2" algn="ctr">
              <a:spcBef>
                <a:spcPts val="360"/>
              </a:spcBef>
              <a:spcAft>
                <a:spcPts val="0"/>
              </a:spcAft>
              <a:buClr>
                <a:schemeClr val="dk1"/>
              </a:buClr>
              <a:buSzPts val="1800"/>
              <a:buFont typeface="Arial"/>
              <a:buNone/>
              <a:defRPr sz="1800"/>
            </a:lvl3pPr>
            <a:lvl4pPr lvl="3" algn="ctr">
              <a:spcBef>
                <a:spcPts val="320"/>
              </a:spcBef>
              <a:spcAft>
                <a:spcPts val="0"/>
              </a:spcAft>
              <a:buClr>
                <a:schemeClr val="dk1"/>
              </a:buClr>
              <a:buSzPts val="1600"/>
              <a:buFont typeface="Arial"/>
              <a:buNone/>
              <a:defRPr sz="1600"/>
            </a:lvl4pPr>
            <a:lvl5pPr lvl="4" algn="ctr">
              <a:spcBef>
                <a:spcPts val="320"/>
              </a:spcBef>
              <a:spcAft>
                <a:spcPts val="0"/>
              </a:spcAft>
              <a:buClr>
                <a:schemeClr val="dk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960437" y="1273175"/>
            <a:ext cx="41924287" cy="2201862"/>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
          <p:cNvSpPr txBox="1">
            <a:spLocks noGrp="1"/>
          </p:cNvSpPr>
          <p:nvPr>
            <p:ph type="body" idx="1"/>
          </p:nvPr>
        </p:nvSpPr>
        <p:spPr>
          <a:xfrm rot="5400000">
            <a:off x="-7655719" y="13988256"/>
            <a:ext cx="26563637" cy="9864725"/>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3022600" y="2193925"/>
            <a:ext cx="14157325" cy="7681913"/>
          </a:xfrm>
          <a:prstGeom prst="rect">
            <a:avLst/>
          </a:prstGeom>
          <a:noFill/>
          <a:ln>
            <a:noFill/>
          </a:ln>
        </p:spPr>
        <p:txBody>
          <a:bodyPr spcFirstLastPara="1" wrap="square" lIns="91250" tIns="45600" rIns="91250" bIns="456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5"/>
          <p:cNvSpPr>
            <a:spLocks noGrp="1"/>
          </p:cNvSpPr>
          <p:nvPr>
            <p:ph type="pic" idx="2"/>
          </p:nvPr>
        </p:nvSpPr>
        <p:spPr>
          <a:xfrm>
            <a:off x="18659475" y="4740275"/>
            <a:ext cx="22220238" cy="23393400"/>
          </a:xfrm>
          <a:prstGeom prst="rect">
            <a:avLst/>
          </a:prstGeom>
          <a:noFill/>
          <a:ln>
            <a:noFill/>
          </a:ln>
        </p:spPr>
      </p:sp>
      <p:sp>
        <p:nvSpPr>
          <p:cNvPr id="32" name="Google Shape;32;p5"/>
          <p:cNvSpPr txBox="1">
            <a:spLocks noGrp="1"/>
          </p:cNvSpPr>
          <p:nvPr>
            <p:ph type="body" idx="1"/>
          </p:nvPr>
        </p:nvSpPr>
        <p:spPr>
          <a:xfrm>
            <a:off x="3022600" y="9875838"/>
            <a:ext cx="14157325" cy="18295937"/>
          </a:xfrm>
          <a:prstGeom prst="rect">
            <a:avLst/>
          </a:prstGeom>
          <a:noFill/>
          <a:ln>
            <a:noFill/>
          </a:ln>
        </p:spPr>
        <p:txBody>
          <a:bodyPr spcFirstLastPara="1" wrap="square" lIns="456400" tIns="456400" rIns="456400" bIns="4564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022600" y="2193925"/>
            <a:ext cx="14157325" cy="7681913"/>
          </a:xfrm>
          <a:prstGeom prst="rect">
            <a:avLst/>
          </a:prstGeom>
          <a:noFill/>
          <a:ln>
            <a:noFill/>
          </a:ln>
        </p:spPr>
        <p:txBody>
          <a:bodyPr spcFirstLastPara="1" wrap="square" lIns="91250" tIns="45600" rIns="91250" bIns="456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18659475" y="4740275"/>
            <a:ext cx="22220238" cy="23393400"/>
          </a:xfrm>
          <a:prstGeom prst="rect">
            <a:avLst/>
          </a:prstGeom>
          <a:noFill/>
          <a:ln>
            <a:noFill/>
          </a:ln>
        </p:spPr>
        <p:txBody>
          <a:bodyPr spcFirstLastPara="1" wrap="square" lIns="456400" tIns="456400" rIns="456400" bIns="4564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6" name="Google Shape;36;p6"/>
          <p:cNvSpPr txBox="1">
            <a:spLocks noGrp="1"/>
          </p:cNvSpPr>
          <p:nvPr>
            <p:ph type="body" idx="2"/>
          </p:nvPr>
        </p:nvSpPr>
        <p:spPr>
          <a:xfrm>
            <a:off x="3022600" y="9875838"/>
            <a:ext cx="14157325" cy="18295937"/>
          </a:xfrm>
          <a:prstGeom prst="rect">
            <a:avLst/>
          </a:prstGeom>
          <a:noFill/>
          <a:ln>
            <a:noFill/>
          </a:ln>
        </p:spPr>
        <p:txBody>
          <a:bodyPr spcFirstLastPara="1" wrap="square" lIns="456400" tIns="456400" rIns="456400" bIns="4564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960437" y="1273175"/>
            <a:ext cx="41924287" cy="2201862"/>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3022600" y="1752600"/>
            <a:ext cx="37857113" cy="6362700"/>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3022600" y="8069263"/>
            <a:ext cx="18568988" cy="3954462"/>
          </a:xfrm>
          <a:prstGeom prst="rect">
            <a:avLst/>
          </a:prstGeom>
          <a:noFill/>
          <a:ln>
            <a:noFill/>
          </a:ln>
        </p:spPr>
        <p:txBody>
          <a:bodyPr spcFirstLastPara="1" wrap="square" lIns="456400" tIns="456400" rIns="456400" bIns="4564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9"/>
          <p:cNvSpPr txBox="1">
            <a:spLocks noGrp="1"/>
          </p:cNvSpPr>
          <p:nvPr>
            <p:ph type="body" idx="2"/>
          </p:nvPr>
        </p:nvSpPr>
        <p:spPr>
          <a:xfrm>
            <a:off x="3022600" y="12023725"/>
            <a:ext cx="18568988" cy="17686338"/>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9"/>
          <p:cNvSpPr txBox="1">
            <a:spLocks noGrp="1"/>
          </p:cNvSpPr>
          <p:nvPr>
            <p:ph type="body" idx="3"/>
          </p:nvPr>
        </p:nvSpPr>
        <p:spPr>
          <a:xfrm>
            <a:off x="22220238" y="8069263"/>
            <a:ext cx="18659475" cy="3954462"/>
          </a:xfrm>
          <a:prstGeom prst="rect">
            <a:avLst/>
          </a:prstGeom>
          <a:noFill/>
          <a:ln>
            <a:noFill/>
          </a:ln>
        </p:spPr>
        <p:txBody>
          <a:bodyPr spcFirstLastPara="1" wrap="square" lIns="456400" tIns="456400" rIns="456400" bIns="4564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9"/>
          <p:cNvSpPr txBox="1">
            <a:spLocks noGrp="1"/>
          </p:cNvSpPr>
          <p:nvPr>
            <p:ph type="body" idx="4"/>
          </p:nvPr>
        </p:nvSpPr>
        <p:spPr>
          <a:xfrm>
            <a:off x="22220238" y="12023725"/>
            <a:ext cx="18659475" cy="17686338"/>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960437" y="1273175"/>
            <a:ext cx="41924287" cy="2201862"/>
          </a:xfrm>
          <a:prstGeom prst="rect">
            <a:avLst/>
          </a:prstGeom>
          <a:noFill/>
          <a:ln>
            <a:noFill/>
          </a:ln>
        </p:spPr>
        <p:txBody>
          <a:bodyPr spcFirstLastPara="1" wrap="square" lIns="91250" tIns="45600" rIns="91250" bIns="456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10"/>
          <p:cNvSpPr txBox="1">
            <a:spLocks noGrp="1"/>
          </p:cNvSpPr>
          <p:nvPr>
            <p:ph type="body" idx="1"/>
          </p:nvPr>
        </p:nvSpPr>
        <p:spPr>
          <a:xfrm>
            <a:off x="693738" y="5638800"/>
            <a:ext cx="4856162" cy="26563638"/>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0"/>
          <p:cNvSpPr txBox="1">
            <a:spLocks noGrp="1"/>
          </p:cNvSpPr>
          <p:nvPr>
            <p:ph type="body" idx="2"/>
          </p:nvPr>
        </p:nvSpPr>
        <p:spPr>
          <a:xfrm>
            <a:off x="5702300" y="5638800"/>
            <a:ext cx="4856163" cy="26563638"/>
          </a:xfrm>
          <a:prstGeom prst="rect">
            <a:avLst/>
          </a:prstGeom>
          <a:noFill/>
          <a:ln>
            <a:noFill/>
          </a:ln>
        </p:spPr>
        <p:txBody>
          <a:bodyPr spcFirstLastPara="1" wrap="square" lIns="456400" tIns="456400" rIns="456400" bIns="4564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ABAC9"/>
        </a:solidFill>
        <a:effectLst/>
      </p:bgPr>
    </p:bg>
    <p:spTree>
      <p:nvGrpSpPr>
        <p:cNvPr id="1" name="Shape 9"/>
        <p:cNvGrpSpPr/>
        <p:nvPr/>
      </p:nvGrpSpPr>
      <p:grpSpPr>
        <a:xfrm>
          <a:off x="0" y="0"/>
          <a:ext cx="0" cy="0"/>
          <a:chOff x="0" y="0"/>
          <a:chExt cx="0" cy="0"/>
        </a:xfrm>
      </p:grpSpPr>
      <p:sp>
        <p:nvSpPr>
          <p:cNvPr id="10" name="Google Shape;10;p1"/>
          <p:cNvSpPr txBox="1"/>
          <p:nvPr/>
        </p:nvSpPr>
        <p:spPr>
          <a:xfrm>
            <a:off x="0" y="0"/>
            <a:ext cx="43891200" cy="480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1" name="Google Shape;11;p1"/>
          <p:cNvSpPr txBox="1"/>
          <p:nvPr/>
        </p:nvSpPr>
        <p:spPr>
          <a:xfrm>
            <a:off x="693737" y="5638800"/>
            <a:ext cx="9864725" cy="26563637"/>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2" name="Google Shape;12;p1"/>
          <p:cNvSpPr txBox="1"/>
          <p:nvPr/>
        </p:nvSpPr>
        <p:spPr>
          <a:xfrm>
            <a:off x="0" y="4800600"/>
            <a:ext cx="43891200" cy="130175"/>
          </a:xfrm>
          <a:prstGeom prst="rect">
            <a:avLst/>
          </a:prstGeom>
          <a:solidFill>
            <a:srgbClr val="66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3" name="Google Shape;13;p1"/>
          <p:cNvSpPr txBox="1"/>
          <p:nvPr/>
        </p:nvSpPr>
        <p:spPr>
          <a:xfrm>
            <a:off x="609600" y="32445325"/>
            <a:ext cx="2514600" cy="31591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Clr>
                <a:schemeClr val="lt2"/>
              </a:buClr>
              <a:buSzPts val="500"/>
              <a:buFont typeface="Arial"/>
              <a:buNone/>
            </a:pPr>
            <a:r>
              <a:rPr lang="en-US" sz="500" b="1" i="0" u="none">
                <a:solidFill>
                  <a:schemeClr val="lt2"/>
                </a:solidFill>
                <a:latin typeface="Arial"/>
                <a:ea typeface="Arial"/>
                <a:cs typeface="Arial"/>
                <a:sym typeface="Arial"/>
              </a:rPr>
              <a:t>TEMPLATE DESIGN © 2007</a:t>
            </a:r>
            <a:endParaRPr/>
          </a:p>
          <a:p>
            <a:pPr marL="0" marR="0" lvl="0" indent="0" algn="l" rtl="0">
              <a:lnSpc>
                <a:spcPct val="65000"/>
              </a:lnSpc>
              <a:spcBef>
                <a:spcPts val="500"/>
              </a:spcBef>
              <a:spcAft>
                <a:spcPts val="0"/>
              </a:spcAft>
              <a:buClr>
                <a:schemeClr val="lt2"/>
              </a:buClr>
              <a:buSzPts val="1000"/>
              <a:buFont typeface="Arial"/>
              <a:buNone/>
            </a:pPr>
            <a:r>
              <a:rPr lang="en-US" sz="1000" b="1" i="0" u="none">
                <a:solidFill>
                  <a:schemeClr val="lt2"/>
                </a:solidFill>
                <a:latin typeface="Arial"/>
                <a:ea typeface="Arial"/>
                <a:cs typeface="Arial"/>
                <a:sym typeface="Arial"/>
              </a:rPr>
              <a:t>www.PosterPresentations.com</a:t>
            </a:r>
            <a:endParaRPr/>
          </a:p>
        </p:txBody>
      </p:sp>
      <p:sp>
        <p:nvSpPr>
          <p:cNvPr id="14" name="Google Shape;14;p1"/>
          <p:cNvSpPr txBox="1">
            <a:spLocks noGrp="1"/>
          </p:cNvSpPr>
          <p:nvPr>
            <p:ph type="title"/>
          </p:nvPr>
        </p:nvSpPr>
        <p:spPr>
          <a:xfrm>
            <a:off x="960437" y="1273175"/>
            <a:ext cx="41924287" cy="2201862"/>
          </a:xfrm>
          <a:prstGeom prst="rect">
            <a:avLst/>
          </a:prstGeom>
          <a:noFill/>
          <a:ln>
            <a:noFill/>
          </a:ln>
        </p:spPr>
        <p:txBody>
          <a:bodyPr spcFirstLastPara="1" wrap="square" lIns="91250" tIns="45600" rIns="91250" bIns="45600" anchor="ctr" anchorCtr="0">
            <a:noAutofit/>
          </a:bodyPr>
          <a:lstStyle>
            <a:lvl1pPr marR="0" lvl="0" algn="ctr"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1pPr>
            <a:lvl2pPr marR="0" lvl="1" algn="ctr"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2pPr>
            <a:lvl3pPr marR="0" lvl="2" algn="ctr"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3pPr>
            <a:lvl4pPr marR="0" lvl="3" algn="ctr"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4pPr>
            <a:lvl5pPr marR="0" lvl="4" algn="ctr"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5pPr>
            <a:lvl6pPr marR="0" lvl="5" algn="ctr"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6pPr>
            <a:lvl7pPr marR="0" lvl="6" algn="ctr"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7pPr>
            <a:lvl8pPr marR="0" lvl="7" algn="ctr"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8pPr>
            <a:lvl9pPr marR="0" lvl="8" algn="ctr"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9pPr>
          </a:lstStyle>
          <a:p>
            <a:endParaRPr/>
          </a:p>
        </p:txBody>
      </p:sp>
      <p:sp>
        <p:nvSpPr>
          <p:cNvPr id="15" name="Google Shape;15;p1"/>
          <p:cNvSpPr txBox="1">
            <a:spLocks noGrp="1"/>
          </p:cNvSpPr>
          <p:nvPr>
            <p:ph type="body" idx="1"/>
          </p:nvPr>
        </p:nvSpPr>
        <p:spPr>
          <a:xfrm>
            <a:off x="693737" y="5638800"/>
            <a:ext cx="9864725" cy="26563637"/>
          </a:xfrm>
          <a:prstGeom prst="rect">
            <a:avLst/>
          </a:prstGeom>
          <a:noFill/>
          <a:ln>
            <a:noFill/>
          </a:ln>
        </p:spPr>
        <p:txBody>
          <a:bodyPr spcFirstLastPara="1" wrap="square" lIns="456400" tIns="456400" rIns="456400" bIns="456400" anchor="t" anchorCtr="0">
            <a:noAutofit/>
          </a:bodyPr>
          <a:lstStyle>
            <a:lvl1pPr marL="457200" marR="0" lvl="0" indent="-412750" algn="l" rtl="0">
              <a:spcBef>
                <a:spcPts val="58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1pPr>
            <a:lvl2pPr marL="914400" marR="0" lvl="1" indent="-412750" algn="l" rtl="0">
              <a:spcBef>
                <a:spcPts val="58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4pPr>
            <a:lvl5pPr marL="2286000" marR="0" lvl="4"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 name="Google Shape;16;p1"/>
          <p:cNvSpPr txBox="1"/>
          <p:nvPr/>
        </p:nvSpPr>
        <p:spPr>
          <a:xfrm>
            <a:off x="0" y="0"/>
            <a:ext cx="43891200" cy="32918400"/>
          </a:xfrm>
          <a:prstGeom prst="rect">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7" name="Google Shape;17;p1"/>
          <p:cNvSpPr txBox="1"/>
          <p:nvPr/>
        </p:nvSpPr>
        <p:spPr>
          <a:xfrm>
            <a:off x="11382375" y="5638800"/>
            <a:ext cx="10148887" cy="26563637"/>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8" name="Google Shape;18;p1"/>
          <p:cNvSpPr txBox="1"/>
          <p:nvPr/>
        </p:nvSpPr>
        <p:spPr>
          <a:xfrm>
            <a:off x="22355175" y="5638800"/>
            <a:ext cx="10150475" cy="26563637"/>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9" name="Google Shape;19;p1"/>
          <p:cNvSpPr txBox="1"/>
          <p:nvPr/>
        </p:nvSpPr>
        <p:spPr>
          <a:xfrm>
            <a:off x="33329562" y="5638800"/>
            <a:ext cx="9867900" cy="26563637"/>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AABAC9"/>
        </a:solidFill>
        <a:effectLst/>
      </p:bgPr>
    </p:bg>
    <p:spTree>
      <p:nvGrpSpPr>
        <p:cNvPr id="1" name="Shape 56"/>
        <p:cNvGrpSpPr/>
        <p:nvPr/>
      </p:nvGrpSpPr>
      <p:grpSpPr>
        <a:xfrm>
          <a:off x="0" y="0"/>
          <a:ext cx="0" cy="0"/>
          <a:chOff x="0" y="0"/>
          <a:chExt cx="0" cy="0"/>
        </a:xfrm>
      </p:grpSpPr>
      <p:sp>
        <p:nvSpPr>
          <p:cNvPr id="57" name="Google Shape;57;p13"/>
          <p:cNvSpPr txBox="1"/>
          <p:nvPr/>
        </p:nvSpPr>
        <p:spPr>
          <a:xfrm>
            <a:off x="11377612" y="5638800"/>
            <a:ext cx="21128037" cy="26563637"/>
          </a:xfrm>
          <a:prstGeom prst="rect">
            <a:avLst/>
          </a:prstGeom>
          <a:solidFill>
            <a:srgbClr val="D7D7D7"/>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58" name="Google Shape;58;p13"/>
          <p:cNvSpPr txBox="1"/>
          <p:nvPr/>
        </p:nvSpPr>
        <p:spPr>
          <a:xfrm>
            <a:off x="0" y="0"/>
            <a:ext cx="43891200" cy="4800600"/>
          </a:xfrm>
          <a:prstGeom prst="rect">
            <a:avLst/>
          </a:prstGeom>
          <a:solidFill>
            <a:srgbClr val="D7D7D7"/>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59" name="Google Shape;59;p13"/>
          <p:cNvSpPr txBox="1"/>
          <p:nvPr/>
        </p:nvSpPr>
        <p:spPr>
          <a:xfrm>
            <a:off x="693737" y="5638800"/>
            <a:ext cx="9864725" cy="26563637"/>
          </a:xfrm>
          <a:prstGeom prst="rect">
            <a:avLst/>
          </a:prstGeom>
          <a:solidFill>
            <a:srgbClr val="D7D7D7"/>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60" name="Google Shape;60;p13"/>
          <p:cNvSpPr txBox="1"/>
          <p:nvPr/>
        </p:nvSpPr>
        <p:spPr>
          <a:xfrm>
            <a:off x="0" y="4800600"/>
            <a:ext cx="43891200" cy="130175"/>
          </a:xfrm>
          <a:prstGeom prst="rect">
            <a:avLst/>
          </a:prstGeom>
          <a:solidFill>
            <a:srgbClr val="66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61" name="Google Shape;61;p13"/>
          <p:cNvSpPr txBox="1"/>
          <p:nvPr/>
        </p:nvSpPr>
        <p:spPr>
          <a:xfrm>
            <a:off x="609600" y="32445325"/>
            <a:ext cx="2514600" cy="31591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Clr>
                <a:schemeClr val="lt2"/>
              </a:buClr>
              <a:buSzPts val="500"/>
              <a:buFont typeface="Arial"/>
              <a:buNone/>
            </a:pPr>
            <a:r>
              <a:rPr lang="en-US" sz="500" b="1" i="0" u="none">
                <a:solidFill>
                  <a:schemeClr val="lt2"/>
                </a:solidFill>
                <a:latin typeface="Arial"/>
                <a:ea typeface="Arial"/>
                <a:cs typeface="Arial"/>
                <a:sym typeface="Arial"/>
              </a:rPr>
              <a:t>TEMPLATE DESIGN © 2007</a:t>
            </a:r>
            <a:endParaRPr/>
          </a:p>
          <a:p>
            <a:pPr marL="0" marR="0" lvl="0" indent="0" algn="l" rtl="0">
              <a:lnSpc>
                <a:spcPct val="65000"/>
              </a:lnSpc>
              <a:spcBef>
                <a:spcPts val="500"/>
              </a:spcBef>
              <a:spcAft>
                <a:spcPts val="0"/>
              </a:spcAft>
              <a:buClr>
                <a:schemeClr val="lt2"/>
              </a:buClr>
              <a:buSzPts val="1000"/>
              <a:buFont typeface="Arial"/>
              <a:buNone/>
            </a:pPr>
            <a:r>
              <a:rPr lang="en-US" sz="1000" b="1" i="0" u="none">
                <a:solidFill>
                  <a:schemeClr val="lt2"/>
                </a:solidFill>
                <a:latin typeface="Arial"/>
                <a:ea typeface="Arial"/>
                <a:cs typeface="Arial"/>
                <a:sym typeface="Arial"/>
              </a:rPr>
              <a:t>www.PosterPresentations.com</a:t>
            </a:r>
            <a:endParaRPr/>
          </a:p>
        </p:txBody>
      </p:sp>
      <p:sp>
        <p:nvSpPr>
          <p:cNvPr id="62" name="Google Shape;62;p13"/>
          <p:cNvSpPr txBox="1">
            <a:spLocks noGrp="1"/>
          </p:cNvSpPr>
          <p:nvPr>
            <p:ph type="title"/>
          </p:nvPr>
        </p:nvSpPr>
        <p:spPr>
          <a:xfrm>
            <a:off x="960437" y="1273175"/>
            <a:ext cx="41924287" cy="2201862"/>
          </a:xfrm>
          <a:prstGeom prst="rect">
            <a:avLst/>
          </a:prstGeom>
          <a:noFill/>
          <a:ln>
            <a:noFill/>
          </a:ln>
        </p:spPr>
        <p:txBody>
          <a:bodyPr spcFirstLastPara="1" wrap="square" lIns="91250" tIns="45600" rIns="91250" bIns="45600" anchor="ctr" anchorCtr="0">
            <a:noAutofit/>
          </a:bodyPr>
          <a:lstStyle>
            <a:lvl1pPr marR="0" lvl="0" algn="ctr" rtl="0">
              <a:spcBef>
                <a:spcPts val="0"/>
              </a:spcBef>
              <a:spcAft>
                <a:spcPts val="0"/>
              </a:spcAft>
              <a:buSzPts val="1400"/>
              <a:buNone/>
              <a:defRPr sz="88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8800" b="1"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8800" b="1"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8800" b="1"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8800" b="1"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8800" b="1"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8800" b="1"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8800" b="1"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8800" b="1" i="0" u="none" strike="noStrike" cap="none">
                <a:solidFill>
                  <a:schemeClr val="dk2"/>
                </a:solidFill>
                <a:latin typeface="Arial"/>
                <a:ea typeface="Arial"/>
                <a:cs typeface="Arial"/>
                <a:sym typeface="Arial"/>
              </a:defRPr>
            </a:lvl9pPr>
          </a:lstStyle>
          <a:p>
            <a:endParaRPr/>
          </a:p>
        </p:txBody>
      </p:sp>
      <p:sp>
        <p:nvSpPr>
          <p:cNvPr id="63" name="Google Shape;63;p13"/>
          <p:cNvSpPr txBox="1">
            <a:spLocks noGrp="1"/>
          </p:cNvSpPr>
          <p:nvPr>
            <p:ph type="body" idx="1"/>
          </p:nvPr>
        </p:nvSpPr>
        <p:spPr>
          <a:xfrm>
            <a:off x="693737" y="5638800"/>
            <a:ext cx="9682162" cy="26563637"/>
          </a:xfrm>
          <a:prstGeom prst="rect">
            <a:avLst/>
          </a:prstGeom>
          <a:noFill/>
          <a:ln>
            <a:noFill/>
          </a:ln>
        </p:spPr>
        <p:txBody>
          <a:bodyPr spcFirstLastPara="1" wrap="square" lIns="456400" tIns="456400" rIns="456400" bIns="4564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4" name="Google Shape;64;p13"/>
          <p:cNvSpPr txBox="1"/>
          <p:nvPr/>
        </p:nvSpPr>
        <p:spPr>
          <a:xfrm>
            <a:off x="0" y="0"/>
            <a:ext cx="43891200" cy="32918400"/>
          </a:xfrm>
          <a:prstGeom prst="rect">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65" name="Google Shape;65;p13"/>
          <p:cNvSpPr txBox="1"/>
          <p:nvPr/>
        </p:nvSpPr>
        <p:spPr>
          <a:xfrm>
            <a:off x="33329562" y="5638800"/>
            <a:ext cx="9867900" cy="26563637"/>
          </a:xfrm>
          <a:prstGeom prst="rect">
            <a:avLst/>
          </a:prstGeom>
          <a:solidFill>
            <a:srgbClr val="D7D7D7"/>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5"/>
          <p:cNvSpPr txBox="1"/>
          <p:nvPr/>
        </p:nvSpPr>
        <p:spPr>
          <a:xfrm>
            <a:off x="693737" y="5638800"/>
            <a:ext cx="9861550" cy="582612"/>
          </a:xfrm>
          <a:prstGeom prst="rect">
            <a:avLst/>
          </a:prstGeom>
          <a:solidFill>
            <a:srgbClr val="003466"/>
          </a:solidFill>
          <a:ln>
            <a:noFill/>
          </a:ln>
        </p:spPr>
        <p:txBody>
          <a:bodyPr spcFirstLastPara="1" wrap="square" lIns="91250" tIns="45600" rIns="91250" bIns="45600" anchor="t" anchorCtr="0">
            <a:sp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0" u="none" dirty="0">
                <a:solidFill>
                  <a:srgbClr val="F8F8F8"/>
                </a:solidFill>
                <a:latin typeface="Arial Narrow"/>
                <a:ea typeface="Arial Narrow"/>
                <a:cs typeface="Arial Narrow"/>
                <a:sym typeface="Arial Narrow"/>
              </a:rPr>
              <a:t>Title: </a:t>
            </a:r>
            <a:r>
              <a:rPr lang="en-US" sz="3200" b="1" dirty="0">
                <a:solidFill>
                  <a:srgbClr val="F8F8F8"/>
                </a:solidFill>
                <a:latin typeface="Arial Narrow"/>
              </a:rPr>
              <a:t>DAR – DEFENCE ADVANCE ROVER</a:t>
            </a:r>
            <a:endParaRPr sz="3200" b="1" dirty="0">
              <a:solidFill>
                <a:srgbClr val="F8F8F8"/>
              </a:solidFill>
              <a:latin typeface="Arial Narrow"/>
            </a:endParaRPr>
          </a:p>
        </p:txBody>
      </p:sp>
      <p:sp>
        <p:nvSpPr>
          <p:cNvPr id="108" name="Google Shape;108;p25"/>
          <p:cNvSpPr txBox="1"/>
          <p:nvPr/>
        </p:nvSpPr>
        <p:spPr>
          <a:xfrm>
            <a:off x="536575" y="6198592"/>
            <a:ext cx="9861550" cy="6463308"/>
          </a:xfrm>
          <a:prstGeom prst="rect">
            <a:avLst/>
          </a:prstGeom>
          <a:noFill/>
          <a:ln>
            <a:noFill/>
          </a:ln>
        </p:spPr>
        <p:txBody>
          <a:bodyPr spcFirstLastPara="1" wrap="square" lIns="457200" tIns="457200" rIns="457200" bIns="457200" anchor="t" anchorCtr="0">
            <a:spAutoFit/>
          </a:bodyPr>
          <a:lstStyle/>
          <a:p>
            <a:pPr algn="just">
              <a:lnSpc>
                <a:spcPct val="80000"/>
              </a:lnSpc>
              <a:buClr>
                <a:schemeClr val="dk1"/>
              </a:buClr>
              <a:buSzPts val="3200"/>
            </a:pPr>
            <a:r>
              <a:rPr lang="en-US" sz="3000" dirty="0">
                <a:solidFill>
                  <a:schemeClr val="dk1"/>
                </a:solidFill>
                <a:latin typeface="Arial Narrow"/>
              </a:rPr>
              <a:t>A Rover is a IOT based robot that is basically designed to detect Landmines, Smoke, Fire, Alignment, Obstacles, Radar to detect Movement. In this research we prepare a Rover as a prototype of multi-functional robot and the purpose of it is to go to dangerous areas like collapsed places, areas attacked by terrorists to collect every possible data of the situation and send it via wireless communication system (Remotely), as well as manually for the further actions. The main phenomenon of this Rover is to help army by providing various information which usually is difficult and risky for a person to collect and send it to the control center. The whole system operates wirelessly and send each and every data to the control center through signals, and shows live video footage directly to the control center, even if the camera is damage the remaining sensors keeps providing the data.</a:t>
            </a:r>
            <a:endParaRPr lang="en-IN" sz="3000" dirty="0">
              <a:solidFill>
                <a:schemeClr val="dk1"/>
              </a:solidFill>
              <a:latin typeface="Arial Narrow"/>
            </a:endParaRPr>
          </a:p>
        </p:txBody>
      </p:sp>
      <p:sp>
        <p:nvSpPr>
          <p:cNvPr id="109" name="Google Shape;109;p25"/>
          <p:cNvSpPr txBox="1"/>
          <p:nvPr/>
        </p:nvSpPr>
        <p:spPr>
          <a:xfrm>
            <a:off x="33331150" y="24490362"/>
            <a:ext cx="9880600" cy="579437"/>
          </a:xfrm>
          <a:prstGeom prst="rect">
            <a:avLst/>
          </a:prstGeom>
          <a:solidFill>
            <a:srgbClr val="003466"/>
          </a:solidFill>
          <a:ln>
            <a:noFill/>
          </a:ln>
        </p:spPr>
        <p:txBody>
          <a:bodyPr spcFirstLastPara="1" wrap="square" lIns="91250" tIns="45600" rIns="91250" bIns="45600" anchor="t" anchorCtr="0">
            <a:sp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0" u="none">
                <a:solidFill>
                  <a:srgbClr val="F8F8F8"/>
                </a:solidFill>
                <a:latin typeface="Arial Narrow"/>
                <a:ea typeface="Arial Narrow"/>
                <a:cs typeface="Arial Narrow"/>
                <a:sym typeface="Arial Narrow"/>
              </a:rPr>
              <a:t>Batch Details</a:t>
            </a:r>
            <a:endParaRPr/>
          </a:p>
        </p:txBody>
      </p:sp>
      <p:graphicFrame>
        <p:nvGraphicFramePr>
          <p:cNvPr id="110" name="Google Shape;110;p25"/>
          <p:cNvGraphicFramePr/>
          <p:nvPr>
            <p:extLst>
              <p:ext uri="{D42A27DB-BD31-4B8C-83A1-F6EECF244321}">
                <p14:modId xmlns:p14="http://schemas.microsoft.com/office/powerpoint/2010/main" val="3452974722"/>
              </p:ext>
            </p:extLst>
          </p:nvPr>
        </p:nvGraphicFramePr>
        <p:xfrm>
          <a:off x="33909000" y="25859124"/>
          <a:ext cx="8880451" cy="5590002"/>
        </p:xfrm>
        <a:graphic>
          <a:graphicData uri="http://schemas.openxmlformats.org/drawingml/2006/table">
            <a:tbl>
              <a:tblPr>
                <a:noFill/>
                <a:tableStyleId>{FBF27B4E-1920-4C02-AC42-0ACE41767B06}</a:tableStyleId>
              </a:tblPr>
              <a:tblGrid>
                <a:gridCol w="4484872">
                  <a:extLst>
                    <a:ext uri="{9D8B030D-6E8A-4147-A177-3AD203B41FA5}">
                      <a16:colId xmlns:a16="http://schemas.microsoft.com/office/drawing/2014/main" val="20000"/>
                    </a:ext>
                  </a:extLst>
                </a:gridCol>
                <a:gridCol w="4395579">
                  <a:extLst>
                    <a:ext uri="{9D8B030D-6E8A-4147-A177-3AD203B41FA5}">
                      <a16:colId xmlns:a16="http://schemas.microsoft.com/office/drawing/2014/main" val="20001"/>
                    </a:ext>
                  </a:extLst>
                </a:gridCol>
              </a:tblGrid>
              <a:tr h="1825612">
                <a:tc gridSpan="2">
                  <a:txBody>
                    <a:bodyPr/>
                    <a:lstStyle/>
                    <a:p>
                      <a:r>
                        <a:rPr lang="en-US" sz="3200" b="1" i="0" u="none" strike="noStrike" cap="none" dirty="0">
                          <a:solidFill>
                            <a:schemeClr val="dk1"/>
                          </a:solidFill>
                          <a:latin typeface="Arial Narrow"/>
                          <a:ea typeface="Arial Narrow"/>
                          <a:cs typeface="Arial Narrow"/>
                          <a:sym typeface="Arial Narrow"/>
                        </a:rPr>
                        <a:t>Project Guide</a:t>
                      </a:r>
                      <a:r>
                        <a:rPr lang="en-US" sz="3200" b="0" i="0" u="none" strike="noStrike" cap="none" dirty="0">
                          <a:solidFill>
                            <a:schemeClr val="dk1"/>
                          </a:solidFill>
                          <a:latin typeface="Arial Narrow"/>
                          <a:ea typeface="Arial Narrow"/>
                          <a:cs typeface="Arial Narrow"/>
                          <a:sym typeface="Arial Narrow"/>
                        </a:rPr>
                        <a:t>:- </a:t>
                      </a:r>
                      <a:r>
                        <a:rPr lang="en-US" sz="2400" b="1" i="0" u="none" strike="noStrike" cap="none" dirty="0">
                          <a:solidFill>
                            <a:srgbClr val="000000"/>
                          </a:solidFill>
                          <a:effectLst/>
                          <a:latin typeface="Arial"/>
                          <a:ea typeface="Arial"/>
                          <a:cs typeface="Arial"/>
                          <a:sym typeface="Arial"/>
                        </a:rPr>
                        <a:t>Dr. Jayanthi Kannan</a:t>
                      </a:r>
                      <a:endParaRPr lang="en-IN" sz="2400" b="0" i="0" u="none" strike="noStrike" cap="none" dirty="0">
                        <a:solidFill>
                          <a:srgbClr val="000000"/>
                        </a:solidFill>
                        <a:effectLst/>
                        <a:latin typeface="Arial"/>
                        <a:ea typeface="Arial"/>
                        <a:cs typeface="Arial"/>
                        <a:sym typeface="Arial"/>
                      </a:endParaRPr>
                    </a:p>
                    <a:p>
                      <a:pPr algn="ctr"/>
                      <a:r>
                        <a:rPr lang="en-US" sz="1400" b="0" i="0" u="none" strike="noStrike" cap="none" dirty="0">
                          <a:solidFill>
                            <a:srgbClr val="000000"/>
                          </a:solidFill>
                          <a:effectLst/>
                          <a:latin typeface="Arial"/>
                          <a:ea typeface="Arial"/>
                          <a:cs typeface="Arial"/>
                          <a:sym typeface="Arial"/>
                        </a:rPr>
                        <a:t>Professor &amp; HOD</a:t>
                      </a:r>
                      <a:endParaRPr lang="en-IN" sz="1400" b="0" i="0" u="none" strike="noStrike" cap="none" dirty="0">
                        <a:solidFill>
                          <a:srgbClr val="000000"/>
                        </a:solidFill>
                        <a:effectLst/>
                        <a:latin typeface="Arial"/>
                        <a:ea typeface="Arial"/>
                        <a:cs typeface="Arial"/>
                        <a:sym typeface="Arial"/>
                      </a:endParaRPr>
                    </a:p>
                    <a:p>
                      <a:pPr algn="ctr"/>
                      <a:r>
                        <a:rPr lang="en-US" sz="1400" b="0" i="0" u="none" strike="noStrike" cap="none" dirty="0">
                          <a:solidFill>
                            <a:srgbClr val="000000"/>
                          </a:solidFill>
                          <a:effectLst/>
                          <a:latin typeface="Arial"/>
                          <a:ea typeface="Arial"/>
                          <a:cs typeface="Arial"/>
                          <a:sym typeface="Arial"/>
                        </a:rPr>
                        <a:t>Department of Information Science and Engineering</a:t>
                      </a:r>
                      <a:endParaRPr lang="en-IN" sz="1400" b="0" i="0" u="none" strike="noStrike" cap="none" dirty="0">
                        <a:solidFill>
                          <a:srgbClr val="000000"/>
                        </a:solidFill>
                        <a:effectLst/>
                        <a:latin typeface="Arial"/>
                        <a:ea typeface="Arial"/>
                        <a:cs typeface="Arial"/>
                        <a:sym typeface="Arial"/>
                      </a:endParaRPr>
                    </a:p>
                    <a:p>
                      <a:pPr algn="ctr"/>
                      <a:r>
                        <a:rPr lang="en-US" sz="1400" b="0" i="0" u="none" strike="noStrike" cap="none" dirty="0">
                          <a:solidFill>
                            <a:srgbClr val="000000"/>
                          </a:solidFill>
                          <a:effectLst/>
                          <a:latin typeface="Arial"/>
                          <a:ea typeface="Arial"/>
                          <a:cs typeface="Arial"/>
                          <a:sym typeface="Arial"/>
                        </a:rPr>
                        <a:t>Faculty of Engineering &amp; Technology</a:t>
                      </a:r>
                      <a:endParaRPr dirty="0"/>
                    </a:p>
                  </a:txBody>
                  <a:tcPr marL="457150" marR="274275" marT="274375" marB="274375"/>
                </a:tc>
                <a:tc hMerge="1">
                  <a:txBody>
                    <a:bodyPr/>
                    <a:lstStyle/>
                    <a:p>
                      <a:endParaRPr lang="en-US"/>
                    </a:p>
                  </a:txBody>
                  <a:tcPr/>
                </a:tc>
                <a:extLst>
                  <a:ext uri="{0D108BD9-81ED-4DB2-BD59-A6C34878D82A}">
                    <a16:rowId xmlns:a16="http://schemas.microsoft.com/office/drawing/2014/main" val="10000"/>
                  </a:ext>
                </a:extLst>
              </a:tr>
              <a:tr h="3527076">
                <a:tc>
                  <a:txBody>
                    <a:bodyPr/>
                    <a:lstStyle/>
                    <a:p>
                      <a:pPr marL="0" marR="0" lvl="0" indent="0" algn="l" rtl="0">
                        <a:lnSpc>
                          <a:spcPct val="100000"/>
                        </a:lnSpc>
                        <a:spcBef>
                          <a:spcPts val="0"/>
                        </a:spcBef>
                        <a:spcAft>
                          <a:spcPts val="0"/>
                        </a:spcAft>
                        <a:buClr>
                          <a:schemeClr val="dk1"/>
                        </a:buClr>
                        <a:buSzPts val="3000"/>
                        <a:buFont typeface="Arial Narrow"/>
                        <a:buNone/>
                      </a:pPr>
                      <a:r>
                        <a:rPr lang="en-US" sz="3000" b="1" i="0" u="none" strike="noStrike" cap="none" dirty="0">
                          <a:solidFill>
                            <a:schemeClr val="dk1"/>
                          </a:solidFill>
                          <a:latin typeface="Arial Narrow"/>
                          <a:ea typeface="Arial Narrow"/>
                          <a:cs typeface="Arial Narrow"/>
                          <a:sym typeface="Arial Narrow"/>
                        </a:rPr>
                        <a:t>Student Name</a:t>
                      </a:r>
                      <a:endParaRPr dirty="0"/>
                    </a:p>
                    <a:p>
                      <a:pPr marL="0" marR="0" lvl="0" indent="0" algn="l" rtl="0">
                        <a:lnSpc>
                          <a:spcPct val="100000"/>
                        </a:lnSpc>
                        <a:spcBef>
                          <a:spcPts val="600"/>
                        </a:spcBef>
                        <a:spcAft>
                          <a:spcPts val="0"/>
                        </a:spcAft>
                        <a:buClr>
                          <a:schemeClr val="dk1"/>
                        </a:buClr>
                        <a:buSzPts val="3000"/>
                        <a:buFont typeface="Arial Narrow"/>
                        <a:buNone/>
                      </a:pPr>
                      <a:r>
                        <a:rPr lang="en-IN" sz="3000" b="0" i="0" u="none" strike="noStrike" cap="none" dirty="0">
                          <a:solidFill>
                            <a:schemeClr val="dk1"/>
                          </a:solidFill>
                          <a:latin typeface="Arial Narrow"/>
                          <a:ea typeface="Arial Narrow"/>
                          <a:cs typeface="Arial Narrow"/>
                          <a:sym typeface="Arial Narrow"/>
                        </a:rPr>
                        <a:t>Kaushik </a:t>
                      </a:r>
                      <a:r>
                        <a:rPr lang="en-IN" sz="3000" b="0" i="0" u="none" strike="noStrike" cap="none" dirty="0" err="1">
                          <a:solidFill>
                            <a:schemeClr val="dk1"/>
                          </a:solidFill>
                          <a:latin typeface="Arial Narrow"/>
                          <a:ea typeface="Arial Narrow"/>
                          <a:cs typeface="Arial Narrow"/>
                          <a:sym typeface="Arial Narrow"/>
                        </a:rPr>
                        <a:t>Wagh</a:t>
                      </a:r>
                      <a:r>
                        <a:rPr lang="en-IN" sz="3000" b="0" i="0" u="none" strike="noStrike" cap="none" dirty="0">
                          <a:solidFill>
                            <a:schemeClr val="dk1"/>
                          </a:solidFill>
                          <a:latin typeface="Arial Narrow"/>
                          <a:ea typeface="Arial Narrow"/>
                          <a:cs typeface="Arial Narrow"/>
                          <a:sym typeface="Arial Narrow"/>
                        </a:rPr>
                        <a:t> R</a:t>
                      </a:r>
                      <a:endParaRPr dirty="0"/>
                    </a:p>
                    <a:p>
                      <a:pPr marL="0" marR="0" lvl="0" indent="0" algn="l" rtl="0">
                        <a:lnSpc>
                          <a:spcPct val="100000"/>
                        </a:lnSpc>
                        <a:spcBef>
                          <a:spcPts val="600"/>
                        </a:spcBef>
                        <a:spcAft>
                          <a:spcPts val="0"/>
                        </a:spcAft>
                        <a:buClr>
                          <a:schemeClr val="dk1"/>
                        </a:buClr>
                        <a:buSzPts val="3000"/>
                        <a:buFont typeface="Arial Narrow"/>
                        <a:buNone/>
                      </a:pPr>
                      <a:r>
                        <a:rPr lang="en-US" sz="3000" b="0" i="0" u="none" strike="noStrike" cap="none" dirty="0">
                          <a:solidFill>
                            <a:schemeClr val="dk1"/>
                          </a:solidFill>
                          <a:latin typeface="Arial Narrow"/>
                          <a:sym typeface="Arial Narrow"/>
                        </a:rPr>
                        <a:t>Sagar </a:t>
                      </a:r>
                      <a:r>
                        <a:rPr lang="en-US" sz="3000" b="0" i="0" u="none" strike="noStrike" cap="none" dirty="0" err="1">
                          <a:solidFill>
                            <a:schemeClr val="dk1"/>
                          </a:solidFill>
                          <a:latin typeface="Arial Narrow"/>
                          <a:sym typeface="Arial Narrow"/>
                        </a:rPr>
                        <a:t>Katekhaye</a:t>
                      </a:r>
                      <a:endParaRPr dirty="0"/>
                    </a:p>
                    <a:p>
                      <a:pPr marL="0" marR="0" lvl="0" indent="0" algn="l" rtl="0">
                        <a:lnSpc>
                          <a:spcPct val="100000"/>
                        </a:lnSpc>
                        <a:spcBef>
                          <a:spcPts val="600"/>
                        </a:spcBef>
                        <a:spcAft>
                          <a:spcPts val="0"/>
                        </a:spcAft>
                        <a:buClr>
                          <a:schemeClr val="dk1"/>
                        </a:buClr>
                        <a:buSzPts val="3000"/>
                        <a:buFont typeface="Arial Narrow"/>
                        <a:buNone/>
                      </a:pPr>
                      <a:r>
                        <a:rPr lang="en-US" sz="3000" b="0" i="0" u="none" strike="noStrike" cap="none" dirty="0" err="1">
                          <a:solidFill>
                            <a:schemeClr val="dk1"/>
                          </a:solidFill>
                          <a:latin typeface="Arial Narrow"/>
                          <a:ea typeface="Arial Narrow"/>
                          <a:cs typeface="Arial Narrow"/>
                          <a:sym typeface="Arial Narrow"/>
                        </a:rPr>
                        <a:t>Holachi</a:t>
                      </a:r>
                      <a:r>
                        <a:rPr lang="en-US" sz="3000" b="0" i="0" u="none" strike="noStrike" cap="none" dirty="0">
                          <a:solidFill>
                            <a:schemeClr val="dk1"/>
                          </a:solidFill>
                          <a:latin typeface="Arial Narrow"/>
                          <a:ea typeface="Arial Narrow"/>
                          <a:cs typeface="Arial Narrow"/>
                          <a:sym typeface="Arial Narrow"/>
                        </a:rPr>
                        <a:t> Vaishnavi </a:t>
                      </a:r>
                      <a:endParaRPr dirty="0"/>
                    </a:p>
                    <a:p>
                      <a:pPr marL="0" marR="0" lvl="0" indent="0" algn="l" rtl="0">
                        <a:lnSpc>
                          <a:spcPct val="100000"/>
                        </a:lnSpc>
                        <a:spcBef>
                          <a:spcPts val="600"/>
                        </a:spcBef>
                        <a:spcAft>
                          <a:spcPts val="0"/>
                        </a:spcAft>
                        <a:buClr>
                          <a:schemeClr val="dk1"/>
                        </a:buClr>
                        <a:buSzPts val="3000"/>
                        <a:buFont typeface="Arial Narrow"/>
                        <a:buNone/>
                      </a:pPr>
                      <a:r>
                        <a:rPr lang="en-US" sz="3000" b="0" i="0" u="none" strike="noStrike" cap="none" dirty="0">
                          <a:solidFill>
                            <a:schemeClr val="dk1"/>
                          </a:solidFill>
                          <a:latin typeface="Arial Narrow"/>
                          <a:sym typeface="Arial Narrow"/>
                        </a:rPr>
                        <a:t>Ayush Kumar</a:t>
                      </a:r>
                    </a:p>
                    <a:p>
                      <a:pPr marL="0" marR="0" lvl="0" indent="0" algn="l" rtl="0">
                        <a:lnSpc>
                          <a:spcPct val="100000"/>
                        </a:lnSpc>
                        <a:spcBef>
                          <a:spcPts val="600"/>
                        </a:spcBef>
                        <a:spcAft>
                          <a:spcPts val="0"/>
                        </a:spcAft>
                        <a:buClr>
                          <a:schemeClr val="dk1"/>
                        </a:buClr>
                        <a:buSzPts val="3000"/>
                        <a:buFont typeface="Arial Narrow"/>
                        <a:buNone/>
                      </a:pPr>
                      <a:r>
                        <a:rPr lang="en-US" sz="3000" b="0" i="0" u="none" strike="noStrike" cap="none" dirty="0">
                          <a:solidFill>
                            <a:schemeClr val="dk1"/>
                          </a:solidFill>
                          <a:latin typeface="Arial Narrow"/>
                          <a:sym typeface="Arial Narrow"/>
                        </a:rPr>
                        <a:t>Aman </a:t>
                      </a:r>
                      <a:r>
                        <a:rPr lang="en-US" sz="3000" b="0" i="0" u="none" strike="noStrike" cap="none" dirty="0" err="1">
                          <a:solidFill>
                            <a:schemeClr val="dk1"/>
                          </a:solidFill>
                          <a:latin typeface="Arial Narrow"/>
                          <a:sym typeface="Arial Narrow"/>
                        </a:rPr>
                        <a:t>Kalavadia</a:t>
                      </a:r>
                      <a:endParaRPr dirty="0"/>
                    </a:p>
                  </a:txBody>
                  <a:tcPr marL="457150" marR="274275" marT="274375" marB="274375"/>
                </a:tc>
                <a:tc>
                  <a:txBody>
                    <a:bodyPr/>
                    <a:lstStyle/>
                    <a:p>
                      <a:pPr marL="0" marR="0" lvl="0" indent="0" algn="l" rtl="0">
                        <a:lnSpc>
                          <a:spcPct val="100000"/>
                        </a:lnSpc>
                        <a:spcBef>
                          <a:spcPts val="0"/>
                        </a:spcBef>
                        <a:spcAft>
                          <a:spcPts val="0"/>
                        </a:spcAft>
                        <a:buClr>
                          <a:schemeClr val="dk1"/>
                        </a:buClr>
                        <a:buSzPts val="3000"/>
                        <a:buFont typeface="Arial Narrow"/>
                        <a:buNone/>
                      </a:pPr>
                      <a:r>
                        <a:rPr lang="en-US" sz="3000" b="1" i="0" u="none" strike="noStrike" cap="none" dirty="0">
                          <a:solidFill>
                            <a:schemeClr val="dk1"/>
                          </a:solidFill>
                          <a:latin typeface="Arial Narrow"/>
                          <a:ea typeface="Arial Narrow"/>
                          <a:cs typeface="Arial Narrow"/>
                          <a:sym typeface="Arial Narrow"/>
                        </a:rPr>
                        <a:t>USN</a:t>
                      </a:r>
                      <a:endParaRPr dirty="0"/>
                    </a:p>
                    <a:p>
                      <a:pPr marL="0" marR="0" lvl="0" indent="0" algn="l" rtl="0">
                        <a:lnSpc>
                          <a:spcPct val="100000"/>
                        </a:lnSpc>
                        <a:spcBef>
                          <a:spcPts val="600"/>
                        </a:spcBef>
                        <a:spcAft>
                          <a:spcPts val="0"/>
                        </a:spcAft>
                        <a:buClr>
                          <a:schemeClr val="dk1"/>
                        </a:buClr>
                        <a:buSzPts val="3000"/>
                        <a:buFont typeface="Arial Narrow"/>
                        <a:buNone/>
                      </a:pPr>
                      <a:r>
                        <a:rPr lang="en-IN" sz="3000" b="0" i="0" u="none" strike="noStrike" cap="none" dirty="0">
                          <a:solidFill>
                            <a:schemeClr val="dk1"/>
                          </a:solidFill>
                          <a:latin typeface="Arial Narrow"/>
                          <a:ea typeface="Arial Narrow"/>
                          <a:cs typeface="Arial Narrow"/>
                          <a:sym typeface="Arial Narrow"/>
                        </a:rPr>
                        <a:t>19BTRIS047</a:t>
                      </a:r>
                      <a:endParaRPr dirty="0"/>
                    </a:p>
                    <a:p>
                      <a:pPr marL="0" marR="0" lvl="0" indent="0" algn="l" rtl="0">
                        <a:lnSpc>
                          <a:spcPct val="100000"/>
                        </a:lnSpc>
                        <a:spcBef>
                          <a:spcPts val="600"/>
                        </a:spcBef>
                        <a:spcAft>
                          <a:spcPts val="0"/>
                        </a:spcAft>
                        <a:buClr>
                          <a:schemeClr val="dk1"/>
                        </a:buClr>
                        <a:buSzPts val="3000"/>
                        <a:buFont typeface="Arial Narrow"/>
                        <a:buNone/>
                      </a:pPr>
                      <a:r>
                        <a:rPr lang="en-IN" sz="3000" b="0" i="0" u="none" strike="noStrike" cap="none" dirty="0">
                          <a:solidFill>
                            <a:schemeClr val="dk1"/>
                          </a:solidFill>
                          <a:latin typeface="Arial Narrow"/>
                          <a:ea typeface="Arial Narrow"/>
                          <a:cs typeface="Arial Narrow"/>
                          <a:sym typeface="Arial Narrow"/>
                        </a:rPr>
                        <a:t>19BTRIS034</a:t>
                      </a:r>
                    </a:p>
                    <a:p>
                      <a:pPr marL="0" marR="0" lvl="0" indent="0" algn="l" defTabSz="914400" rtl="0" eaLnBrk="1" fontAlgn="auto" latinLnBrk="0" hangingPunct="1">
                        <a:lnSpc>
                          <a:spcPct val="100000"/>
                        </a:lnSpc>
                        <a:spcBef>
                          <a:spcPts val="600"/>
                        </a:spcBef>
                        <a:spcAft>
                          <a:spcPts val="0"/>
                        </a:spcAft>
                        <a:buClr>
                          <a:schemeClr val="dk1"/>
                        </a:buClr>
                        <a:buSzPts val="3000"/>
                        <a:buFont typeface="Arial Narrow"/>
                        <a:buNone/>
                        <a:tabLst/>
                        <a:defRPr/>
                      </a:pPr>
                      <a:r>
                        <a:rPr lang="en-IN" sz="3200" b="0" i="0" u="none" strike="noStrike" cap="none" dirty="0">
                          <a:solidFill>
                            <a:schemeClr val="dk1"/>
                          </a:solidFill>
                          <a:latin typeface="Arial Narrow"/>
                          <a:ea typeface="Arial Narrow"/>
                          <a:cs typeface="Arial Narrow"/>
                          <a:sym typeface="Arial Narrow"/>
                        </a:rPr>
                        <a:t>19BTRIS059</a:t>
                      </a:r>
                      <a:endParaRPr lang="en-IN" sz="3200" dirty="0"/>
                    </a:p>
                    <a:p>
                      <a:pPr marL="0" marR="0" lvl="0" indent="0" algn="l" defTabSz="914400" rtl="0" eaLnBrk="1" fontAlgn="auto" latinLnBrk="0" hangingPunct="1">
                        <a:lnSpc>
                          <a:spcPct val="100000"/>
                        </a:lnSpc>
                        <a:spcBef>
                          <a:spcPts val="600"/>
                        </a:spcBef>
                        <a:spcAft>
                          <a:spcPts val="0"/>
                        </a:spcAft>
                        <a:buClr>
                          <a:schemeClr val="dk1"/>
                        </a:buClr>
                        <a:buSzPts val="3000"/>
                        <a:buFont typeface="Arial Narrow"/>
                        <a:buNone/>
                        <a:tabLst/>
                        <a:defRPr/>
                      </a:pPr>
                      <a:r>
                        <a:rPr lang="en-IN" sz="3200" b="0" i="0" u="none" strike="noStrike" cap="none" dirty="0">
                          <a:solidFill>
                            <a:schemeClr val="dk1"/>
                          </a:solidFill>
                          <a:latin typeface="Arial Narrow"/>
                          <a:ea typeface="Arial Narrow"/>
                          <a:cs typeface="Arial Narrow"/>
                          <a:sym typeface="Arial Narrow"/>
                        </a:rPr>
                        <a:t>19BTRIS048</a:t>
                      </a:r>
                      <a:endParaRPr lang="en-IN" sz="3200" dirty="0"/>
                    </a:p>
                    <a:p>
                      <a:pPr marL="0" marR="0" lvl="0" indent="0" algn="l" defTabSz="914400" rtl="0" eaLnBrk="1" fontAlgn="auto" latinLnBrk="0" hangingPunct="1">
                        <a:lnSpc>
                          <a:spcPct val="100000"/>
                        </a:lnSpc>
                        <a:spcBef>
                          <a:spcPts val="600"/>
                        </a:spcBef>
                        <a:spcAft>
                          <a:spcPts val="0"/>
                        </a:spcAft>
                        <a:buClr>
                          <a:schemeClr val="dk1"/>
                        </a:buClr>
                        <a:buSzPts val="3000"/>
                        <a:buFont typeface="Arial Narrow"/>
                        <a:buNone/>
                        <a:tabLst/>
                        <a:defRPr/>
                      </a:pPr>
                      <a:r>
                        <a:rPr lang="en-IN" sz="3200" b="0" i="0" u="none" strike="noStrike" cap="none" dirty="0">
                          <a:solidFill>
                            <a:schemeClr val="dk1"/>
                          </a:solidFill>
                          <a:latin typeface="Arial Narrow"/>
                          <a:ea typeface="Arial Narrow"/>
                          <a:cs typeface="Arial Narrow"/>
                          <a:sym typeface="Arial Narrow"/>
                        </a:rPr>
                        <a:t>19BTRIS019</a:t>
                      </a:r>
                      <a:endParaRPr lang="en-IN" sz="3200" dirty="0"/>
                    </a:p>
                  </a:txBody>
                  <a:tcPr marL="457150" marR="274275" marT="274375" marB="274375"/>
                </a:tc>
                <a:extLst>
                  <a:ext uri="{0D108BD9-81ED-4DB2-BD59-A6C34878D82A}">
                    <a16:rowId xmlns:a16="http://schemas.microsoft.com/office/drawing/2014/main" val="10001"/>
                  </a:ext>
                </a:extLst>
              </a:tr>
            </a:tbl>
          </a:graphicData>
        </a:graphic>
      </p:graphicFrame>
      <p:sp>
        <p:nvSpPr>
          <p:cNvPr id="111" name="Google Shape;111;p25"/>
          <p:cNvSpPr/>
          <p:nvPr/>
        </p:nvSpPr>
        <p:spPr>
          <a:xfrm>
            <a:off x="2951162" y="1235075"/>
            <a:ext cx="4271962" cy="2570162"/>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000"/>
              <a:buFont typeface="Arial Narrow"/>
              <a:buNone/>
            </a:pPr>
            <a:r>
              <a:rPr lang="en-US" sz="4000" b="1" i="0" u="none" dirty="0">
                <a:solidFill>
                  <a:schemeClr val="dk1"/>
                </a:solidFill>
                <a:latin typeface="Arial Narrow"/>
                <a:ea typeface="Arial Narrow"/>
                <a:cs typeface="Arial Narrow"/>
                <a:sym typeface="Arial Narrow"/>
              </a:rPr>
              <a:t>Batch No - 6</a:t>
            </a:r>
            <a:endParaRPr dirty="0"/>
          </a:p>
        </p:txBody>
      </p:sp>
      <p:sp>
        <p:nvSpPr>
          <p:cNvPr id="112" name="Google Shape;112;p25"/>
          <p:cNvSpPr/>
          <p:nvPr/>
        </p:nvSpPr>
        <p:spPr>
          <a:xfrm>
            <a:off x="35623500" y="1193382"/>
            <a:ext cx="7238999" cy="2182278"/>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grpSp>
        <p:nvGrpSpPr>
          <p:cNvPr id="113" name="Google Shape;113;p25"/>
          <p:cNvGrpSpPr/>
          <p:nvPr/>
        </p:nvGrpSpPr>
        <p:grpSpPr>
          <a:xfrm>
            <a:off x="-2820987" y="-777875"/>
            <a:ext cx="43891200" cy="777875"/>
            <a:chOff x="0" y="-490"/>
            <a:chExt cx="27648" cy="490"/>
          </a:xfrm>
        </p:grpSpPr>
        <p:sp>
          <p:nvSpPr>
            <p:cNvPr id="114" name="Google Shape;114;p25"/>
            <p:cNvSpPr txBox="1"/>
            <p:nvPr/>
          </p:nvSpPr>
          <p:spPr>
            <a:xfrm>
              <a:off x="0" y="-490"/>
              <a:ext cx="27648" cy="490"/>
            </a:xfrm>
            <a:prstGeom prst="rect">
              <a:avLst/>
            </a:prstGeom>
            <a:solidFill>
              <a:srgbClr val="F8F8F8"/>
            </a:solidFill>
            <a:ln>
              <a:noFill/>
            </a:ln>
          </p:spPr>
          <p:txBody>
            <a:bodyPr spcFirstLastPara="1" wrap="square" lIns="457200" tIns="457200" rIns="457200" bIns="457200" anchor="ctr" anchorCtr="0">
              <a:sp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15" name="Google Shape;115;p25"/>
            <p:cNvSpPr txBox="1"/>
            <p:nvPr/>
          </p:nvSpPr>
          <p:spPr>
            <a:xfrm>
              <a:off x="2708" y="-408"/>
              <a:ext cx="3686" cy="278"/>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900"/>
                <a:buFont typeface="Arial Narrow"/>
                <a:buNone/>
              </a:pPr>
              <a:r>
                <a:rPr lang="en-US" sz="2900" b="0" i="0" u="none">
                  <a:solidFill>
                    <a:schemeClr val="dk1"/>
                  </a:solidFill>
                  <a:latin typeface="Arial Narrow"/>
                  <a:ea typeface="Arial Narrow"/>
                  <a:cs typeface="Arial Narrow"/>
                  <a:sym typeface="Arial Narrow"/>
                </a:rPr>
                <a:t>Fold or cut poster here</a:t>
              </a:r>
              <a:endParaRPr/>
            </a:p>
          </p:txBody>
        </p:sp>
        <p:sp>
          <p:nvSpPr>
            <p:cNvPr id="116" name="Google Shape;116;p25"/>
            <p:cNvSpPr txBox="1"/>
            <p:nvPr/>
          </p:nvSpPr>
          <p:spPr>
            <a:xfrm>
              <a:off x="21228" y="-396"/>
              <a:ext cx="3686" cy="27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900"/>
                <a:buFont typeface="Arial Narrow"/>
                <a:buNone/>
              </a:pPr>
              <a:r>
                <a:rPr lang="en-US" sz="2900" b="0" i="0" u="none">
                  <a:solidFill>
                    <a:schemeClr val="dk1"/>
                  </a:solidFill>
                  <a:latin typeface="Arial Narrow"/>
                  <a:ea typeface="Arial Narrow"/>
                  <a:cs typeface="Arial Narrow"/>
                  <a:sym typeface="Arial Narrow"/>
                </a:rPr>
                <a:t>Fold or cut poster here</a:t>
              </a:r>
              <a:endParaRPr/>
            </a:p>
          </p:txBody>
        </p:sp>
        <p:grpSp>
          <p:nvGrpSpPr>
            <p:cNvPr id="117" name="Google Shape;117;p25"/>
            <p:cNvGrpSpPr/>
            <p:nvPr/>
          </p:nvGrpSpPr>
          <p:grpSpPr>
            <a:xfrm>
              <a:off x="6551" y="-372"/>
              <a:ext cx="14545" cy="258"/>
              <a:chOff x="6551" y="-372"/>
              <a:chExt cx="14545" cy="258"/>
            </a:xfrm>
          </p:grpSpPr>
          <p:grpSp>
            <p:nvGrpSpPr>
              <p:cNvPr id="118" name="Google Shape;118;p25"/>
              <p:cNvGrpSpPr/>
              <p:nvPr/>
            </p:nvGrpSpPr>
            <p:grpSpPr>
              <a:xfrm>
                <a:off x="6551" y="-372"/>
                <a:ext cx="720" cy="258"/>
                <a:chOff x="6551" y="-372"/>
                <a:chExt cx="720" cy="258"/>
              </a:xfrm>
            </p:grpSpPr>
            <p:sp>
              <p:nvSpPr>
                <p:cNvPr id="119" name="Google Shape;119;p25"/>
                <p:cNvSpPr/>
                <p:nvPr/>
              </p:nvSpPr>
              <p:spPr>
                <a:xfrm>
                  <a:off x="6551" y="-372"/>
                  <a:ext cx="360" cy="258"/>
                </a:xfrm>
                <a:prstGeom prst="rightArrow">
                  <a:avLst>
                    <a:gd name="adj1" fmla="val 16201"/>
                    <a:gd name="adj2" fmla="val 50000"/>
                  </a:avLst>
                </a:prstGeom>
                <a:solidFill>
                  <a:srgbClr val="FF9900"/>
                </a:solidFill>
                <a:ln w="9525" cap="flat" cmpd="sng">
                  <a:solidFill>
                    <a:schemeClr val="dk1"/>
                  </a:solidFill>
                  <a:prstDash val="solid"/>
                  <a:miter lim="800000"/>
                  <a:headEnd type="none" w="sm" len="sm"/>
                  <a:tailEnd type="none" w="sm" len="sm"/>
                </a:ln>
              </p:spPr>
              <p:txBody>
                <a:bodyPr spcFirstLastPara="1" wrap="square" lIns="457200" tIns="457200" rIns="457200" bIns="4572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20" name="Google Shape;120;p25"/>
                <p:cNvSpPr/>
                <p:nvPr/>
              </p:nvSpPr>
              <p:spPr>
                <a:xfrm rot="10800000">
                  <a:off x="6911" y="-372"/>
                  <a:ext cx="360" cy="258"/>
                </a:xfrm>
                <a:prstGeom prst="rightArrow">
                  <a:avLst>
                    <a:gd name="adj1" fmla="val 16201"/>
                    <a:gd name="adj2" fmla="val 50000"/>
                  </a:avLst>
                </a:prstGeom>
                <a:solidFill>
                  <a:srgbClr val="FF9900"/>
                </a:solidFill>
                <a:ln w="9525" cap="flat" cmpd="sng">
                  <a:solidFill>
                    <a:schemeClr val="dk1"/>
                  </a:solidFill>
                  <a:prstDash val="solid"/>
                  <a:miter lim="800000"/>
                  <a:headEnd type="none" w="sm" len="sm"/>
                  <a:tailEnd type="none" w="sm" len="sm"/>
                </a:ln>
              </p:spPr>
              <p:txBody>
                <a:bodyPr spcFirstLastPara="1" wrap="square" lIns="457200" tIns="457200" rIns="457200" bIns="4572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grpSp>
          <p:grpSp>
            <p:nvGrpSpPr>
              <p:cNvPr id="121" name="Google Shape;121;p25"/>
              <p:cNvGrpSpPr/>
              <p:nvPr/>
            </p:nvGrpSpPr>
            <p:grpSpPr>
              <a:xfrm>
                <a:off x="20376" y="-372"/>
                <a:ext cx="720" cy="258"/>
                <a:chOff x="6551" y="-372"/>
                <a:chExt cx="720" cy="258"/>
              </a:xfrm>
            </p:grpSpPr>
            <p:sp>
              <p:nvSpPr>
                <p:cNvPr id="122" name="Google Shape;122;p25"/>
                <p:cNvSpPr/>
                <p:nvPr/>
              </p:nvSpPr>
              <p:spPr>
                <a:xfrm>
                  <a:off x="6551" y="-372"/>
                  <a:ext cx="360" cy="258"/>
                </a:xfrm>
                <a:prstGeom prst="rightArrow">
                  <a:avLst>
                    <a:gd name="adj1" fmla="val 16201"/>
                    <a:gd name="adj2" fmla="val 50000"/>
                  </a:avLst>
                </a:prstGeom>
                <a:solidFill>
                  <a:srgbClr val="FF9900"/>
                </a:solidFill>
                <a:ln w="9525" cap="flat" cmpd="sng">
                  <a:solidFill>
                    <a:schemeClr val="dk1"/>
                  </a:solidFill>
                  <a:prstDash val="solid"/>
                  <a:miter lim="800000"/>
                  <a:headEnd type="none" w="sm" len="sm"/>
                  <a:tailEnd type="none" w="sm" len="sm"/>
                </a:ln>
              </p:spPr>
              <p:txBody>
                <a:bodyPr spcFirstLastPara="1" wrap="square" lIns="457200" tIns="457200" rIns="457200" bIns="4572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23" name="Google Shape;123;p25"/>
                <p:cNvSpPr/>
                <p:nvPr/>
              </p:nvSpPr>
              <p:spPr>
                <a:xfrm rot="10800000">
                  <a:off x="6911" y="-372"/>
                  <a:ext cx="360" cy="258"/>
                </a:xfrm>
                <a:prstGeom prst="rightArrow">
                  <a:avLst>
                    <a:gd name="adj1" fmla="val 16201"/>
                    <a:gd name="adj2" fmla="val 50000"/>
                  </a:avLst>
                </a:prstGeom>
                <a:solidFill>
                  <a:srgbClr val="FF9900"/>
                </a:solidFill>
                <a:ln w="9525" cap="flat" cmpd="sng">
                  <a:solidFill>
                    <a:schemeClr val="dk1"/>
                  </a:solidFill>
                  <a:prstDash val="solid"/>
                  <a:miter lim="800000"/>
                  <a:headEnd type="none" w="sm" len="sm"/>
                  <a:tailEnd type="none" w="sm" len="sm"/>
                </a:ln>
              </p:spPr>
              <p:txBody>
                <a:bodyPr spcFirstLastPara="1" wrap="square" lIns="457200" tIns="457200" rIns="457200" bIns="4572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grpSp>
        </p:grpSp>
      </p:grpSp>
      <p:grpSp>
        <p:nvGrpSpPr>
          <p:cNvPr id="124" name="Google Shape;124;p25"/>
          <p:cNvGrpSpPr/>
          <p:nvPr/>
        </p:nvGrpSpPr>
        <p:grpSpPr>
          <a:xfrm>
            <a:off x="-1587" y="32964437"/>
            <a:ext cx="43891200" cy="777875"/>
            <a:chOff x="0" y="-490"/>
            <a:chExt cx="27648" cy="490"/>
          </a:xfrm>
        </p:grpSpPr>
        <p:sp>
          <p:nvSpPr>
            <p:cNvPr id="125" name="Google Shape;125;p25"/>
            <p:cNvSpPr txBox="1"/>
            <p:nvPr/>
          </p:nvSpPr>
          <p:spPr>
            <a:xfrm>
              <a:off x="0" y="-490"/>
              <a:ext cx="27648" cy="490"/>
            </a:xfrm>
            <a:prstGeom prst="rect">
              <a:avLst/>
            </a:prstGeom>
            <a:solidFill>
              <a:srgbClr val="F8F8F8"/>
            </a:solidFill>
            <a:ln>
              <a:noFill/>
            </a:ln>
          </p:spPr>
          <p:txBody>
            <a:bodyPr spcFirstLastPara="1" wrap="square" lIns="457200" tIns="457200" rIns="457200" bIns="457200" anchor="ctr" anchorCtr="0">
              <a:sp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26" name="Google Shape;126;p25"/>
            <p:cNvSpPr txBox="1"/>
            <p:nvPr/>
          </p:nvSpPr>
          <p:spPr>
            <a:xfrm>
              <a:off x="2708" y="-408"/>
              <a:ext cx="3686" cy="278"/>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900"/>
                <a:buFont typeface="Arial Narrow"/>
                <a:buNone/>
              </a:pPr>
              <a:r>
                <a:rPr lang="en-US" sz="2900" b="0" i="0" u="none">
                  <a:solidFill>
                    <a:schemeClr val="dk1"/>
                  </a:solidFill>
                  <a:latin typeface="Arial Narrow"/>
                  <a:ea typeface="Arial Narrow"/>
                  <a:cs typeface="Arial Narrow"/>
                  <a:sym typeface="Arial Narrow"/>
                </a:rPr>
                <a:t>Fold or cut poster here</a:t>
              </a:r>
              <a:endParaRPr/>
            </a:p>
          </p:txBody>
        </p:sp>
        <p:sp>
          <p:nvSpPr>
            <p:cNvPr id="127" name="Google Shape;127;p25"/>
            <p:cNvSpPr txBox="1"/>
            <p:nvPr/>
          </p:nvSpPr>
          <p:spPr>
            <a:xfrm>
              <a:off x="21228" y="-396"/>
              <a:ext cx="3686" cy="27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900"/>
                <a:buFont typeface="Arial Narrow"/>
                <a:buNone/>
              </a:pPr>
              <a:r>
                <a:rPr lang="en-US" sz="2900" b="0" i="0" u="none">
                  <a:solidFill>
                    <a:schemeClr val="dk1"/>
                  </a:solidFill>
                  <a:latin typeface="Arial Narrow"/>
                  <a:ea typeface="Arial Narrow"/>
                  <a:cs typeface="Arial Narrow"/>
                  <a:sym typeface="Arial Narrow"/>
                </a:rPr>
                <a:t>Fold or cut poster here</a:t>
              </a:r>
              <a:endParaRPr/>
            </a:p>
          </p:txBody>
        </p:sp>
        <p:grpSp>
          <p:nvGrpSpPr>
            <p:cNvPr id="128" name="Google Shape;128;p25"/>
            <p:cNvGrpSpPr/>
            <p:nvPr/>
          </p:nvGrpSpPr>
          <p:grpSpPr>
            <a:xfrm>
              <a:off x="6551" y="-372"/>
              <a:ext cx="14545" cy="258"/>
              <a:chOff x="6551" y="-372"/>
              <a:chExt cx="14545" cy="258"/>
            </a:xfrm>
          </p:grpSpPr>
          <p:grpSp>
            <p:nvGrpSpPr>
              <p:cNvPr id="129" name="Google Shape;129;p25"/>
              <p:cNvGrpSpPr/>
              <p:nvPr/>
            </p:nvGrpSpPr>
            <p:grpSpPr>
              <a:xfrm>
                <a:off x="6551" y="-372"/>
                <a:ext cx="720" cy="258"/>
                <a:chOff x="6551" y="-372"/>
                <a:chExt cx="720" cy="258"/>
              </a:xfrm>
            </p:grpSpPr>
            <p:sp>
              <p:nvSpPr>
                <p:cNvPr id="130" name="Google Shape;130;p25"/>
                <p:cNvSpPr/>
                <p:nvPr/>
              </p:nvSpPr>
              <p:spPr>
                <a:xfrm>
                  <a:off x="6551" y="-372"/>
                  <a:ext cx="360" cy="258"/>
                </a:xfrm>
                <a:prstGeom prst="rightArrow">
                  <a:avLst>
                    <a:gd name="adj1" fmla="val 16201"/>
                    <a:gd name="adj2" fmla="val 50000"/>
                  </a:avLst>
                </a:prstGeom>
                <a:solidFill>
                  <a:srgbClr val="FF9900"/>
                </a:solidFill>
                <a:ln w="9525" cap="flat" cmpd="sng">
                  <a:solidFill>
                    <a:schemeClr val="dk1"/>
                  </a:solidFill>
                  <a:prstDash val="solid"/>
                  <a:miter lim="800000"/>
                  <a:headEnd type="none" w="sm" len="sm"/>
                  <a:tailEnd type="none" w="sm" len="sm"/>
                </a:ln>
              </p:spPr>
              <p:txBody>
                <a:bodyPr spcFirstLastPara="1" wrap="square" lIns="457200" tIns="457200" rIns="457200" bIns="4572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31" name="Google Shape;131;p25"/>
                <p:cNvSpPr/>
                <p:nvPr/>
              </p:nvSpPr>
              <p:spPr>
                <a:xfrm rot="10800000">
                  <a:off x="6911" y="-372"/>
                  <a:ext cx="360" cy="258"/>
                </a:xfrm>
                <a:prstGeom prst="rightArrow">
                  <a:avLst>
                    <a:gd name="adj1" fmla="val 16201"/>
                    <a:gd name="adj2" fmla="val 50000"/>
                  </a:avLst>
                </a:prstGeom>
                <a:solidFill>
                  <a:srgbClr val="FF9900"/>
                </a:solidFill>
                <a:ln w="9525" cap="flat" cmpd="sng">
                  <a:solidFill>
                    <a:schemeClr val="dk1"/>
                  </a:solidFill>
                  <a:prstDash val="solid"/>
                  <a:miter lim="800000"/>
                  <a:headEnd type="none" w="sm" len="sm"/>
                  <a:tailEnd type="none" w="sm" len="sm"/>
                </a:ln>
              </p:spPr>
              <p:txBody>
                <a:bodyPr spcFirstLastPara="1" wrap="square" lIns="457200" tIns="457200" rIns="457200" bIns="4572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grpSp>
          <p:grpSp>
            <p:nvGrpSpPr>
              <p:cNvPr id="132" name="Google Shape;132;p25"/>
              <p:cNvGrpSpPr/>
              <p:nvPr/>
            </p:nvGrpSpPr>
            <p:grpSpPr>
              <a:xfrm>
                <a:off x="20376" y="-372"/>
                <a:ext cx="720" cy="258"/>
                <a:chOff x="6551" y="-372"/>
                <a:chExt cx="720" cy="258"/>
              </a:xfrm>
            </p:grpSpPr>
            <p:sp>
              <p:nvSpPr>
                <p:cNvPr id="133" name="Google Shape;133;p25"/>
                <p:cNvSpPr/>
                <p:nvPr/>
              </p:nvSpPr>
              <p:spPr>
                <a:xfrm>
                  <a:off x="6551" y="-372"/>
                  <a:ext cx="360" cy="258"/>
                </a:xfrm>
                <a:prstGeom prst="rightArrow">
                  <a:avLst>
                    <a:gd name="adj1" fmla="val 16201"/>
                    <a:gd name="adj2" fmla="val 50000"/>
                  </a:avLst>
                </a:prstGeom>
                <a:solidFill>
                  <a:srgbClr val="FF9900"/>
                </a:solidFill>
                <a:ln w="9525" cap="flat" cmpd="sng">
                  <a:solidFill>
                    <a:schemeClr val="dk1"/>
                  </a:solidFill>
                  <a:prstDash val="solid"/>
                  <a:miter lim="800000"/>
                  <a:headEnd type="none" w="sm" len="sm"/>
                  <a:tailEnd type="none" w="sm" len="sm"/>
                </a:ln>
              </p:spPr>
              <p:txBody>
                <a:bodyPr spcFirstLastPara="1" wrap="square" lIns="457200" tIns="457200" rIns="457200" bIns="4572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34" name="Google Shape;134;p25"/>
                <p:cNvSpPr/>
                <p:nvPr/>
              </p:nvSpPr>
              <p:spPr>
                <a:xfrm rot="10800000">
                  <a:off x="6911" y="-372"/>
                  <a:ext cx="360" cy="258"/>
                </a:xfrm>
                <a:prstGeom prst="rightArrow">
                  <a:avLst>
                    <a:gd name="adj1" fmla="val 16201"/>
                    <a:gd name="adj2" fmla="val 50000"/>
                  </a:avLst>
                </a:prstGeom>
                <a:solidFill>
                  <a:srgbClr val="FF9900"/>
                </a:solidFill>
                <a:ln w="9525" cap="flat" cmpd="sng">
                  <a:solidFill>
                    <a:schemeClr val="dk1"/>
                  </a:solidFill>
                  <a:prstDash val="solid"/>
                  <a:miter lim="800000"/>
                  <a:headEnd type="none" w="sm" len="sm"/>
                  <a:tailEnd type="none" w="sm" len="sm"/>
                </a:ln>
              </p:spPr>
              <p:txBody>
                <a:bodyPr spcFirstLastPara="1" wrap="square" lIns="457200" tIns="457200" rIns="457200" bIns="4572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grpSp>
        </p:grpSp>
      </p:grpSp>
      <p:pic>
        <p:nvPicPr>
          <p:cNvPr id="135" name="Google Shape;135;p25"/>
          <p:cNvPicPr preferRelativeResize="0"/>
          <p:nvPr/>
        </p:nvPicPr>
        <p:blipFill rotWithShape="1">
          <a:blip r:embed="rId3">
            <a:alphaModFix/>
          </a:blip>
          <a:srcRect/>
          <a:stretch/>
        </p:blipFill>
        <p:spPr>
          <a:xfrm>
            <a:off x="13155612" y="-180975"/>
            <a:ext cx="17059275" cy="3130550"/>
          </a:xfrm>
          <a:prstGeom prst="rect">
            <a:avLst/>
          </a:prstGeom>
          <a:noFill/>
          <a:ln>
            <a:noFill/>
          </a:ln>
        </p:spPr>
      </p:pic>
      <p:sp>
        <p:nvSpPr>
          <p:cNvPr id="136" name="Google Shape;136;p25"/>
          <p:cNvSpPr txBox="1"/>
          <p:nvPr/>
        </p:nvSpPr>
        <p:spPr>
          <a:xfrm>
            <a:off x="10398125" y="3940175"/>
            <a:ext cx="20270787" cy="769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060"/>
              </a:buClr>
              <a:buSzPts val="4400"/>
              <a:buFont typeface="Arial Black"/>
              <a:buNone/>
            </a:pPr>
            <a:r>
              <a:rPr lang="en-US" sz="4400" b="0" i="0" u="none">
                <a:solidFill>
                  <a:srgbClr val="002060"/>
                </a:solidFill>
                <a:latin typeface="Arial Black"/>
                <a:ea typeface="Arial Black"/>
                <a:cs typeface="Arial Black"/>
                <a:sym typeface="Arial Black"/>
              </a:rPr>
              <a:t>Final Year Project Phase 2 Poster Presentation (UG - B.Tech)</a:t>
            </a:r>
            <a:endParaRPr/>
          </a:p>
        </p:txBody>
      </p:sp>
      <p:sp>
        <p:nvSpPr>
          <p:cNvPr id="137" name="Google Shape;137;p25"/>
          <p:cNvSpPr txBox="1"/>
          <p:nvPr/>
        </p:nvSpPr>
        <p:spPr>
          <a:xfrm>
            <a:off x="693737" y="12299950"/>
            <a:ext cx="9861550" cy="582612"/>
          </a:xfrm>
          <a:prstGeom prst="rect">
            <a:avLst/>
          </a:prstGeom>
          <a:solidFill>
            <a:srgbClr val="003466"/>
          </a:solidFill>
          <a:ln>
            <a:noFill/>
          </a:ln>
        </p:spPr>
        <p:txBody>
          <a:bodyPr spcFirstLastPara="1" wrap="square" lIns="91250" tIns="45600" rIns="91250" bIns="45600" anchor="t" anchorCtr="0">
            <a:sp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0" u="none">
                <a:solidFill>
                  <a:srgbClr val="F8F8F8"/>
                </a:solidFill>
                <a:latin typeface="Arial Narrow"/>
                <a:ea typeface="Arial Narrow"/>
                <a:cs typeface="Arial Narrow"/>
                <a:sym typeface="Arial Narrow"/>
              </a:rPr>
              <a:t>Introduction</a:t>
            </a:r>
            <a:endParaRPr/>
          </a:p>
        </p:txBody>
      </p:sp>
      <p:sp>
        <p:nvSpPr>
          <p:cNvPr id="138" name="Google Shape;138;p25"/>
          <p:cNvSpPr txBox="1"/>
          <p:nvPr/>
        </p:nvSpPr>
        <p:spPr>
          <a:xfrm>
            <a:off x="693737" y="12882562"/>
            <a:ext cx="9861550" cy="20556910"/>
          </a:xfrm>
          <a:prstGeom prst="rect">
            <a:avLst/>
          </a:prstGeom>
          <a:noFill/>
          <a:ln>
            <a:noFill/>
          </a:ln>
        </p:spPr>
        <p:txBody>
          <a:bodyPr spcFirstLastPara="1" wrap="square" lIns="457200" tIns="457200" rIns="457200" bIns="457200" anchor="t" anchorCtr="0">
            <a:spAutoFit/>
          </a:bodyPr>
          <a:lstStyle/>
          <a:p>
            <a:pPr marL="241300" marR="119380" algn="just">
              <a:spcBef>
                <a:spcPts val="900"/>
              </a:spcBef>
              <a:spcAft>
                <a:spcPts val="0"/>
              </a:spcAft>
            </a:pPr>
            <a:r>
              <a:rPr lang="en-US" sz="3000" dirty="0">
                <a:solidFill>
                  <a:schemeClr val="dk1"/>
                </a:solidFill>
                <a:latin typeface="Arial Narrow"/>
              </a:rPr>
              <a:t>Rover may be a moving platform or vehicle equipped with totally different electro-mechanical gadgets. it's a hybrid product of natural philosophy and mechanics. Rovers square measure principally used for assembling knowledge or materials from places wherever accessibility is poor or dangerous. Rovers contain totally different variety of sensors and even mechanical facilities for varied applications. Sensors square measure usually meant for detection physical conditions of the realm like heat, electrical shock, smoke or perhaps detection the presence of live physical body. fashionable rovers square measure equipped with computer code and small controllers for swish and correct functioning. The aim of the Rover is to drift around and provide video knowledge from the given atmosphere and to send that obtained knowledge to the user. With the obtained live streamed video output, the action of investigating is performed.</a:t>
            </a:r>
            <a:endParaRPr lang="en-IN" sz="3000" dirty="0">
              <a:solidFill>
                <a:schemeClr val="dk1"/>
              </a:solidFill>
              <a:latin typeface="Arial Narrow"/>
            </a:endParaRPr>
          </a:p>
          <a:p>
            <a:pPr marL="241300" marR="119380" algn="just">
              <a:spcBef>
                <a:spcPts val="900"/>
              </a:spcBef>
            </a:pPr>
            <a:endParaRPr lang="en-US" sz="3000" dirty="0">
              <a:solidFill>
                <a:schemeClr val="dk1"/>
              </a:solidFill>
              <a:latin typeface="Arial Narrow"/>
            </a:endParaRPr>
          </a:p>
          <a:p>
            <a:pPr marL="241300" marR="119380" algn="just">
              <a:spcBef>
                <a:spcPts val="900"/>
              </a:spcBef>
            </a:pPr>
            <a:r>
              <a:rPr lang="en-US" sz="3000" dirty="0">
                <a:solidFill>
                  <a:schemeClr val="dk1"/>
                </a:solidFill>
                <a:latin typeface="Arial Narrow"/>
              </a:rPr>
              <a:t>Scientists and engineers have come together to create dynamic and diverse changes in the field of automation and robotics to make the daily humane tasks easier and faster. The use of robots in development and automation fields is increasing day by day and there is no doubt about the future being largely controlled by robots and artificial intelligence (AI).The Surveillance System closely observes and analyzes the surrounding and get instant information about the conditions. It is mainly required in areas of high risk, borders, public places, and prison or in industries which is mainly used for monitoring behavior and activities of a group or any individual. </a:t>
            </a:r>
            <a:endParaRPr lang="en-IN" sz="3000" dirty="0">
              <a:solidFill>
                <a:schemeClr val="dk1"/>
              </a:solidFill>
              <a:latin typeface="Arial Narrow"/>
            </a:endParaRPr>
          </a:p>
          <a:p>
            <a:pPr marL="241300" marR="119380" algn="just">
              <a:spcBef>
                <a:spcPts val="900"/>
              </a:spcBef>
            </a:pPr>
            <a:endParaRPr lang="en-US" sz="3000" dirty="0">
              <a:solidFill>
                <a:schemeClr val="dk1"/>
              </a:solidFill>
              <a:latin typeface="Arial Narrow"/>
            </a:endParaRPr>
          </a:p>
          <a:p>
            <a:pPr marL="241300" marR="119380" algn="just">
              <a:spcBef>
                <a:spcPts val="900"/>
              </a:spcBef>
            </a:pPr>
            <a:r>
              <a:rPr lang="en-US" sz="3000" dirty="0">
                <a:solidFill>
                  <a:schemeClr val="dk1"/>
                </a:solidFill>
                <a:latin typeface="Arial Narrow"/>
              </a:rPr>
              <a:t>To achieve this aim, an IoT based monitoring system is also included with the robot which can be used to monitor by the user through their device. The main applications include:</a:t>
            </a:r>
            <a:endParaRPr lang="en-IN" sz="3000" dirty="0">
              <a:solidFill>
                <a:schemeClr val="dk1"/>
              </a:solidFill>
              <a:latin typeface="Arial Narrow"/>
            </a:endParaRPr>
          </a:p>
          <a:p>
            <a:pPr marR="119380" lvl="1" algn="just">
              <a:spcBef>
                <a:spcPts val="900"/>
              </a:spcBef>
              <a:buSzPts val="1400"/>
              <a:tabLst>
                <a:tab pos="648335" algn="l"/>
              </a:tabLst>
            </a:pPr>
            <a:r>
              <a:rPr lang="en-US" sz="3000" dirty="0">
                <a:solidFill>
                  <a:schemeClr val="dk1"/>
                </a:solidFill>
                <a:latin typeface="Arial Narrow"/>
              </a:rPr>
              <a:t>1. Record video visuals and broadcast it to the user</a:t>
            </a:r>
            <a:endParaRPr lang="en-IN" sz="3000" dirty="0">
              <a:solidFill>
                <a:schemeClr val="dk1"/>
              </a:solidFill>
              <a:latin typeface="Arial Narrow"/>
            </a:endParaRPr>
          </a:p>
          <a:p>
            <a:pPr marR="119380" lvl="1" algn="just">
              <a:spcBef>
                <a:spcPts val="900"/>
              </a:spcBef>
              <a:buSzPts val="1400"/>
              <a:tabLst>
                <a:tab pos="648335" algn="l"/>
              </a:tabLst>
            </a:pPr>
            <a:r>
              <a:rPr lang="en-US" sz="3000" dirty="0">
                <a:solidFill>
                  <a:schemeClr val="dk1"/>
                </a:solidFill>
                <a:latin typeface="Arial Narrow"/>
              </a:rPr>
              <a:t>2. Send data from sensors to the IoT channel</a:t>
            </a:r>
            <a:endParaRPr lang="en-IN" sz="3000" dirty="0">
              <a:solidFill>
                <a:schemeClr val="dk1"/>
              </a:solidFill>
              <a:latin typeface="Arial Narrow"/>
            </a:endParaRPr>
          </a:p>
          <a:p>
            <a:pPr marR="119380" lvl="1" algn="just">
              <a:spcBef>
                <a:spcPts val="900"/>
              </a:spcBef>
              <a:buSzPts val="1400"/>
              <a:tabLst>
                <a:tab pos="648335" algn="l"/>
              </a:tabLst>
            </a:pPr>
            <a:r>
              <a:rPr lang="en-US" sz="3000" dirty="0">
                <a:solidFill>
                  <a:schemeClr val="dk1"/>
                </a:solidFill>
                <a:latin typeface="Arial Narrow"/>
              </a:rPr>
              <a:t>3. Can explore areas that are dangerous for human</a:t>
            </a:r>
            <a:endParaRPr lang="en-IN" sz="3000" dirty="0">
              <a:solidFill>
                <a:schemeClr val="dk1"/>
              </a:solidFill>
              <a:latin typeface="Arial Narrow"/>
            </a:endParaRPr>
          </a:p>
          <a:p>
            <a:pPr marR="119380" lvl="1" algn="just">
              <a:spcBef>
                <a:spcPts val="900"/>
              </a:spcBef>
              <a:buSzPts val="1400"/>
              <a:tabLst>
                <a:tab pos="648335" algn="l"/>
              </a:tabLst>
            </a:pPr>
            <a:r>
              <a:rPr lang="en-US" sz="3000" dirty="0">
                <a:solidFill>
                  <a:schemeClr val="dk1"/>
                </a:solidFill>
                <a:latin typeface="Arial Narrow"/>
              </a:rPr>
              <a:t>4. Used for the inspection of border areas</a:t>
            </a:r>
            <a:endParaRPr lang="en-IN" sz="3000" dirty="0">
              <a:solidFill>
                <a:schemeClr val="dk1"/>
              </a:solidFill>
              <a:latin typeface="Arial Narrow"/>
            </a:endParaRPr>
          </a:p>
          <a:p>
            <a:pPr marL="0" marR="0" lvl="0" indent="0" algn="just" rtl="0">
              <a:spcBef>
                <a:spcPts val="0"/>
              </a:spcBef>
              <a:spcAft>
                <a:spcPts val="0"/>
              </a:spcAft>
              <a:buClr>
                <a:schemeClr val="dk1"/>
              </a:buClr>
              <a:buSzPts val="4000"/>
              <a:buFont typeface="Arial Narrow"/>
              <a:buNone/>
            </a:pPr>
            <a:endParaRPr sz="3000" b="0" i="0" u="none" dirty="0">
              <a:solidFill>
                <a:schemeClr val="dk1"/>
              </a:solidFill>
              <a:latin typeface="Arial Narrow"/>
              <a:ea typeface="Arial Narrow"/>
              <a:cs typeface="Arial Narrow"/>
              <a:sym typeface="Arial Narrow"/>
            </a:endParaRPr>
          </a:p>
          <a:p>
            <a:pPr marL="0" marR="0" lvl="0" indent="0" algn="l" rtl="0">
              <a:spcBef>
                <a:spcPts val="1000"/>
              </a:spcBef>
              <a:spcAft>
                <a:spcPts val="0"/>
              </a:spcAft>
              <a:buNone/>
            </a:pPr>
            <a:endParaRPr sz="3000" b="0" i="0" u="none" dirty="0">
              <a:solidFill>
                <a:schemeClr val="dk1"/>
              </a:solidFill>
              <a:latin typeface="Arial Narrow"/>
              <a:ea typeface="Arial Narrow"/>
              <a:cs typeface="Arial Narrow"/>
              <a:sym typeface="Arial Narrow"/>
            </a:endParaRPr>
          </a:p>
        </p:txBody>
      </p:sp>
      <p:sp>
        <p:nvSpPr>
          <p:cNvPr id="139" name="Google Shape;139;p25"/>
          <p:cNvSpPr txBox="1"/>
          <p:nvPr/>
        </p:nvSpPr>
        <p:spPr>
          <a:xfrm>
            <a:off x="11368087" y="5638800"/>
            <a:ext cx="10164762" cy="582612"/>
          </a:xfrm>
          <a:prstGeom prst="rect">
            <a:avLst/>
          </a:prstGeom>
          <a:solidFill>
            <a:srgbClr val="003466"/>
          </a:solidFill>
          <a:ln>
            <a:noFill/>
          </a:ln>
        </p:spPr>
        <p:txBody>
          <a:bodyPr spcFirstLastPara="1" wrap="square" lIns="91250" tIns="45600" rIns="91250" bIns="45600" anchor="t" anchorCtr="0">
            <a:sp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0" u="none">
                <a:solidFill>
                  <a:srgbClr val="F8F8F8"/>
                </a:solidFill>
                <a:latin typeface="Arial Narrow"/>
                <a:ea typeface="Arial Narrow"/>
                <a:cs typeface="Arial Narrow"/>
                <a:sym typeface="Arial Narrow"/>
              </a:rPr>
              <a:t>Literature Survey</a:t>
            </a:r>
            <a:endParaRPr/>
          </a:p>
        </p:txBody>
      </p:sp>
      <p:sp>
        <p:nvSpPr>
          <p:cNvPr id="140" name="Google Shape;140;p25"/>
          <p:cNvSpPr txBox="1"/>
          <p:nvPr/>
        </p:nvSpPr>
        <p:spPr>
          <a:xfrm>
            <a:off x="11368087" y="6434137"/>
            <a:ext cx="10164762" cy="17769993"/>
          </a:xfrm>
          <a:prstGeom prst="rect">
            <a:avLst/>
          </a:prstGeom>
          <a:noFill/>
          <a:ln>
            <a:noFill/>
          </a:ln>
        </p:spPr>
        <p:txBody>
          <a:bodyPr spcFirstLastPara="1" wrap="square" lIns="457200" tIns="457200" rIns="457200" bIns="457200" anchor="t" anchorCtr="0">
            <a:spAutoFit/>
          </a:bodyPr>
          <a:lstStyle/>
          <a:p>
            <a:pPr marL="241300" marR="125730" indent="-241300" algn="just">
              <a:spcAft>
                <a:spcPts val="0"/>
              </a:spcAft>
            </a:pPr>
            <a:r>
              <a:rPr lang="en-US" sz="2400" dirty="0">
                <a:solidFill>
                  <a:schemeClr val="dk1"/>
                </a:solidFill>
                <a:effectLst/>
                <a:latin typeface="Arial Narrow"/>
                <a:ea typeface="Times New Roman" panose="02020603050405020304" pitchFamily="18" charset="0"/>
                <a:sym typeface="Arial Narrow"/>
              </a:rPr>
              <a:t>1</a:t>
            </a:r>
            <a:r>
              <a:rPr lang="en-US" sz="2800" dirty="0">
                <a:solidFill>
                  <a:schemeClr val="dk1"/>
                </a:solidFill>
                <a:effectLst/>
                <a:latin typeface="Arial Narrow"/>
                <a:ea typeface="Times New Roman" panose="02020603050405020304" pitchFamily="18" charset="0"/>
                <a:sym typeface="Arial Narrow"/>
              </a:rPr>
              <a:t>.</a:t>
            </a:r>
            <a:r>
              <a:rPr lang="en-US" sz="1800" b="1" dirty="0">
                <a:effectLst/>
                <a:latin typeface="Times New Roman" panose="02020603050405020304" pitchFamily="18" charset="0"/>
                <a:ea typeface="Times New Roman" panose="02020603050405020304" pitchFamily="18" charset="0"/>
              </a:rPr>
              <a:t>Author :- </a:t>
            </a:r>
            <a:r>
              <a:rPr lang="en-US" sz="1800" dirty="0">
                <a:effectLst/>
                <a:latin typeface="Times New Roman" panose="02020603050405020304" pitchFamily="18" charset="0"/>
                <a:ea typeface="Times New Roman" panose="02020603050405020304" pitchFamily="18" charset="0"/>
              </a:rPr>
              <a:t>Md. </a:t>
            </a:r>
            <a:r>
              <a:rPr lang="en-US" sz="1800" dirty="0" err="1">
                <a:effectLst/>
                <a:latin typeface="Times New Roman" panose="02020603050405020304" pitchFamily="18" charset="0"/>
                <a:ea typeface="Times New Roman" panose="02020603050405020304" pitchFamily="18" charset="0"/>
              </a:rPr>
              <a:t>Nahidul</a:t>
            </a:r>
            <a:r>
              <a:rPr lang="en-US" sz="1800" dirty="0">
                <a:effectLst/>
                <a:latin typeface="Times New Roman" panose="02020603050405020304" pitchFamily="18" charset="0"/>
                <a:ea typeface="Times New Roman" panose="02020603050405020304" pitchFamily="18" charset="0"/>
              </a:rPr>
              <a:t> Alam1, Md. Saiam2, Abdullah Al Mamun3, Md.</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Musfiqur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Rahman4,</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andUmma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Hany5</a:t>
            </a:r>
            <a:endParaRPr lang="en-IN" sz="1800" dirty="0">
              <a:effectLst/>
              <a:latin typeface="Times New Roman" panose="02020603050405020304" pitchFamily="18" charset="0"/>
              <a:ea typeface="Times New Roman" panose="02020603050405020304" pitchFamily="18" charset="0"/>
            </a:endParaRPr>
          </a:p>
          <a:p>
            <a:pPr marL="241300" marR="125730" algn="just">
              <a:spcAft>
                <a:spcPts val="0"/>
              </a:spcAft>
            </a:pPr>
            <a:r>
              <a:rPr lang="en-US" sz="1800" b="1" dirty="0">
                <a:effectLst/>
                <a:latin typeface="Times New Roman" panose="02020603050405020304" pitchFamily="18" charset="0"/>
                <a:ea typeface="Times New Roman" panose="02020603050405020304" pitchFamily="18" charset="0"/>
              </a:rPr>
              <a:t>Topic</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Name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Prototype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Rescue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Robot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Wireless Communication</a:t>
            </a:r>
            <a:endParaRPr lang="en-IN" sz="1800" dirty="0">
              <a:effectLst/>
              <a:latin typeface="Times New Roman" panose="02020603050405020304" pitchFamily="18" charset="0"/>
              <a:ea typeface="Times New Roman" panose="02020603050405020304" pitchFamily="18" charset="0"/>
            </a:endParaRPr>
          </a:p>
          <a:p>
            <a:pPr marL="241300" marR="122555" algn="just">
              <a:spcAft>
                <a:spcPts val="0"/>
              </a:spcAft>
            </a:pPr>
            <a:r>
              <a:rPr lang="en-US" sz="1800" b="1" dirty="0">
                <a:effectLst/>
                <a:latin typeface="Times New Roman" panose="02020603050405020304" pitchFamily="18" charset="0"/>
                <a:ea typeface="Times New Roman" panose="02020603050405020304" pitchFamily="18" charset="0"/>
              </a:rPr>
              <a:t>Introduction :- </a:t>
            </a:r>
            <a:r>
              <a:rPr lang="en-US" sz="1800" dirty="0">
                <a:effectLst/>
                <a:latin typeface="Times New Roman" panose="02020603050405020304" pitchFamily="18" charset="0"/>
                <a:ea typeface="Times New Roman" panose="02020603050405020304" pitchFamily="18" charset="0"/>
              </a:rPr>
              <a:t>The main issue of a disaster place is that the delay to rescue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victims. In</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adisaster</a:t>
            </a:r>
            <a:r>
              <a:rPr lang="en-US" sz="1800" dirty="0">
                <a:effectLst/>
                <a:latin typeface="Times New Roman" panose="02020603050405020304" pitchFamily="18" charset="0"/>
                <a:ea typeface="Times New Roman" panose="02020603050405020304" pitchFamily="18" charset="0"/>
              </a:rPr>
              <a:t> place, 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became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impossible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find</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victim 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soon as possible. the major reasons is </a:t>
            </a:r>
            <a:r>
              <a:rPr lang="en-US" sz="1800" dirty="0" err="1">
                <a:effectLst/>
                <a:latin typeface="Times New Roman" panose="02020603050405020304" pitchFamily="18" charset="0"/>
                <a:ea typeface="Times New Roman" panose="02020603050405020304" pitchFamily="18" charset="0"/>
              </a:rPr>
              <a:t>thesmall</a:t>
            </a:r>
            <a:r>
              <a:rPr lang="en-US" sz="1800" dirty="0">
                <a:effectLst/>
                <a:latin typeface="Times New Roman" panose="02020603050405020304" pitchFamily="18" charset="0"/>
                <a:ea typeface="Times New Roman" panose="02020603050405020304" pitchFamily="18" charset="0"/>
              </a:rPr>
              <a:t> number of technical rescuer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teams. It‘s also difficult for the rescuers to go inside the </a:t>
            </a:r>
            <a:r>
              <a:rPr lang="en-US" sz="1800" dirty="0" err="1">
                <a:effectLst/>
                <a:latin typeface="Times New Roman" panose="02020603050405020304" pitchFamily="18" charset="0"/>
                <a:ea typeface="Times New Roman" panose="02020603050405020304" pitchFamily="18" charset="0"/>
              </a:rPr>
              <a:t>rubblebecause</a:t>
            </a:r>
            <a:r>
              <a:rPr lang="en-US" sz="1800" dirty="0">
                <a:effectLst/>
                <a:latin typeface="Times New Roman" panose="02020603050405020304" pitchFamily="18" charset="0"/>
                <a:ea typeface="Times New Roman" panose="02020603050405020304" pitchFamily="18" charset="0"/>
              </a:rPr>
              <a:t>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toxic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hazardous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material,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temperature.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Rescue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mechanical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technology </a:t>
            </a:r>
            <a:r>
              <a:rPr lang="en-US" sz="1800" dirty="0" err="1">
                <a:effectLst/>
                <a:latin typeface="Times New Roman" panose="02020603050405020304" pitchFamily="18" charset="0"/>
                <a:ea typeface="Times New Roman" panose="02020603050405020304" pitchFamily="18" charset="0"/>
              </a:rPr>
              <a:t>hasbeen</a:t>
            </a:r>
            <a:r>
              <a:rPr lang="en-US" sz="1800" dirty="0">
                <a:effectLst/>
                <a:latin typeface="Times New Roman" panose="02020603050405020304" pitchFamily="18" charset="0"/>
                <a:ea typeface="Times New Roman" panose="02020603050405020304" pitchFamily="18" charset="0"/>
              </a:rPr>
              <a:t> recognized by the National Research Council's ponder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Nation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secure.</a:t>
            </a:r>
            <a:endParaRPr lang="en-IN" sz="1800" dirty="0">
              <a:effectLst/>
              <a:latin typeface="Times New Roman" panose="02020603050405020304" pitchFamily="18" charset="0"/>
              <a:ea typeface="Times New Roman" panose="02020603050405020304" pitchFamily="18" charset="0"/>
            </a:endParaRPr>
          </a:p>
          <a:p>
            <a:pPr marL="241300" marR="125730" algn="just">
              <a:spcAft>
                <a:spcPts val="0"/>
              </a:spcAft>
            </a:pPr>
            <a:r>
              <a:rPr lang="en-US" sz="1800" b="1" dirty="0">
                <a:effectLst/>
                <a:latin typeface="Times New Roman" panose="02020603050405020304" pitchFamily="18" charset="0"/>
                <a:ea typeface="Times New Roman" panose="02020603050405020304" pitchFamily="18" charset="0"/>
              </a:rPr>
              <a:t>Method :- </a:t>
            </a:r>
            <a:r>
              <a:rPr lang="en-US" sz="1800" dirty="0">
                <a:effectLst/>
                <a:latin typeface="Times New Roman" panose="02020603050405020304" pitchFamily="18" charset="0"/>
                <a:ea typeface="Times New Roman" panose="02020603050405020304" pitchFamily="18" charset="0"/>
              </a:rPr>
              <a:t>A. Mapping and Detecting Human B. Rover System &amp; Workflow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Mechanism</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t>
            </a:r>
            <a:r>
              <a:rPr lang="en-US" sz="1800" spc="-1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NanobotWorkflow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Operation</a:t>
            </a:r>
            <a:endParaRPr lang="en-IN" sz="1800" dirty="0">
              <a:effectLst/>
              <a:latin typeface="Times New Roman" panose="02020603050405020304" pitchFamily="18" charset="0"/>
              <a:ea typeface="Times New Roman" panose="02020603050405020304" pitchFamily="18" charset="0"/>
            </a:endParaRPr>
          </a:p>
          <a:p>
            <a:pPr marL="241300" marR="125730" algn="just"/>
            <a:r>
              <a:rPr lang="en-US" sz="1800" b="1" dirty="0">
                <a:effectLst/>
                <a:latin typeface="Times New Roman" panose="02020603050405020304" pitchFamily="18" charset="0"/>
                <a:ea typeface="Times New Roman" panose="02020603050405020304" pitchFamily="18" charset="0"/>
              </a:rPr>
              <a:t>Result :- </a:t>
            </a:r>
            <a:r>
              <a:rPr lang="en-US" sz="1800" dirty="0">
                <a:effectLst/>
                <a:latin typeface="Times New Roman" panose="02020603050405020304" pitchFamily="18" charset="0"/>
                <a:ea typeface="Times New Roman" panose="02020603050405020304" pitchFamily="18" charset="0"/>
              </a:rPr>
              <a:t>The main aim achieved from this design is that all sensors 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providing data </a:t>
            </a:r>
            <a:r>
              <a:rPr lang="en-US" sz="1800" dirty="0" err="1">
                <a:effectLst/>
                <a:latin typeface="Times New Roman" panose="02020603050405020304" pitchFamily="18" charset="0"/>
                <a:ea typeface="Times New Roman" panose="02020603050405020304" pitchFamily="18" charset="0"/>
              </a:rPr>
              <a:t>accurately.Nanobot</a:t>
            </a:r>
            <a:r>
              <a:rPr lang="en-US" sz="1800" dirty="0">
                <a:effectLst/>
                <a:latin typeface="Times New Roman" panose="02020603050405020304" pitchFamily="18" charset="0"/>
                <a:ea typeface="Times New Roman" panose="02020603050405020304" pitchFamily="18" charset="0"/>
              </a:rPr>
              <a:t> is also giving proper thermal imagining.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While</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any</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sensors</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got</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logic</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a:t>
            </a:r>
            <a:r>
              <a:rPr lang="en-US" sz="1800" spc="1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sensorsstart</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providing</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paper, we have divided the robot into three parts, which collect </a:t>
            </a:r>
            <a:r>
              <a:rPr lang="en-US" sz="1800" dirty="0" err="1">
                <a:effectLst/>
                <a:latin typeface="Times New Roman" panose="02020603050405020304" pitchFamily="18" charset="0"/>
                <a:ea typeface="Times New Roman" panose="02020603050405020304" pitchFamily="18" charset="0"/>
              </a:rPr>
              <a:t>datafrom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three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perspective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points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&amp;</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rescuer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team.</a:t>
            </a:r>
          </a:p>
          <a:p>
            <a:pPr marL="241300" marR="125730" algn="just"/>
            <a:endParaRPr lang="en-IN" sz="1800" dirty="0">
              <a:effectLst/>
              <a:latin typeface="Times New Roman" panose="02020603050405020304" pitchFamily="18" charset="0"/>
              <a:ea typeface="Times New Roman" panose="02020603050405020304" pitchFamily="18" charset="0"/>
            </a:endParaRPr>
          </a:p>
          <a:p>
            <a:pPr marL="241300" indent="-241300" algn="just">
              <a:spcBef>
                <a:spcPts val="1205"/>
              </a:spcBef>
            </a:pPr>
            <a:r>
              <a:rPr lang="en-US" sz="2400" b="1" dirty="0">
                <a:solidFill>
                  <a:schemeClr val="dk1"/>
                </a:solidFill>
                <a:latin typeface="Arial Narrow"/>
                <a:ea typeface="Times New Roman" panose="02020603050405020304" pitchFamily="18" charset="0"/>
                <a:sym typeface="Arial Narrow"/>
              </a:rPr>
              <a:t>2</a:t>
            </a:r>
            <a:r>
              <a:rPr lang="en-US" sz="2000" dirty="0">
                <a:solidFill>
                  <a:schemeClr val="dk1"/>
                </a:solidFill>
                <a:latin typeface="Arial Narrow"/>
                <a:ea typeface="Times New Roman" panose="02020603050405020304" pitchFamily="18" charset="0"/>
                <a:sym typeface="Arial Narrow"/>
              </a:rPr>
              <a:t>. </a:t>
            </a:r>
            <a:r>
              <a:rPr lang="en-US" sz="1800" b="1" dirty="0">
                <a:latin typeface="Times New Roman" panose="02020603050405020304" pitchFamily="18" charset="0"/>
                <a:ea typeface="Times New Roman" panose="02020603050405020304" pitchFamily="18" charset="0"/>
              </a:rPr>
              <a:t>Author</a:t>
            </a:r>
            <a:r>
              <a:rPr lang="en-US" sz="1800" b="1" spc="-20" dirty="0">
                <a:latin typeface="Times New Roman" panose="02020603050405020304" pitchFamily="18" charset="0"/>
                <a:ea typeface="Times New Roman" panose="02020603050405020304" pitchFamily="18" charset="0"/>
              </a:rPr>
              <a:t> </a:t>
            </a:r>
            <a:r>
              <a:rPr lang="en-US" sz="1800" b="1" dirty="0">
                <a:latin typeface="Times New Roman" panose="02020603050405020304" pitchFamily="18" charset="0"/>
                <a:ea typeface="Times New Roman" panose="02020603050405020304" pitchFamily="18" charset="0"/>
              </a:rPr>
              <a:t>:-</a:t>
            </a:r>
            <a:r>
              <a:rPr lang="en-US" sz="1800" b="1" spc="-1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James H.</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Lever</a:t>
            </a:r>
          </a:p>
          <a:p>
            <a:pPr marL="241300" marR="121920" algn="just"/>
            <a:r>
              <a:rPr lang="en-US" sz="1800" b="1" dirty="0">
                <a:latin typeface="Times New Roman" panose="02020603050405020304" pitchFamily="18" charset="0"/>
                <a:ea typeface="Times New Roman" panose="02020603050405020304" pitchFamily="18" charset="0"/>
              </a:rPr>
              <a:t>Topic</a:t>
            </a:r>
            <a:r>
              <a:rPr lang="en-US" sz="1800" b="1" spc="5" dirty="0">
                <a:latin typeface="Times New Roman" panose="02020603050405020304" pitchFamily="18" charset="0"/>
                <a:ea typeface="Times New Roman" panose="02020603050405020304" pitchFamily="18" charset="0"/>
              </a:rPr>
              <a:t> </a:t>
            </a:r>
            <a:r>
              <a:rPr lang="en-US" sz="1800" b="1" dirty="0">
                <a:latin typeface="Times New Roman" panose="02020603050405020304" pitchFamily="18" charset="0"/>
                <a:ea typeface="Times New Roman" panose="02020603050405020304" pitchFamily="18" charset="0"/>
              </a:rPr>
              <a:t>Name</a:t>
            </a:r>
            <a:r>
              <a:rPr lang="en-US" sz="1800" b="1" spc="5" dirty="0">
                <a:latin typeface="Times New Roman" panose="02020603050405020304" pitchFamily="18" charset="0"/>
                <a:ea typeface="Times New Roman" panose="02020603050405020304" pitchFamily="18" charset="0"/>
              </a:rPr>
              <a:t> </a:t>
            </a:r>
            <a:r>
              <a:rPr lang="en-US" sz="1800" b="1" dirty="0">
                <a:latin typeface="Times New Roman" panose="02020603050405020304" pitchFamily="18" charset="0"/>
                <a:ea typeface="Times New Roman" panose="02020603050405020304" pitchFamily="18" charset="0"/>
              </a:rPr>
              <a:t>:-</a:t>
            </a:r>
            <a:r>
              <a:rPr lang="en-US" sz="1800" b="1"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AUTONOMOUS</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ROVER</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FOR</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POLAR</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SCIENCE</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SUPPORT</a:t>
            </a:r>
            <a:r>
              <a:rPr lang="en-US" sz="1800" spc="-1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AND</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REMOTE</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SENSING</a:t>
            </a:r>
          </a:p>
          <a:p>
            <a:pPr marL="241300" marR="121920" algn="just"/>
            <a:r>
              <a:rPr lang="en-US" sz="1800" b="1" dirty="0">
                <a:latin typeface="Times New Roman" panose="02020603050405020304" pitchFamily="18" charset="0"/>
                <a:ea typeface="Times New Roman" panose="02020603050405020304" pitchFamily="18" charset="0"/>
              </a:rPr>
              <a:t>Introduction :- </a:t>
            </a:r>
            <a:r>
              <a:rPr lang="en-US" sz="1800" dirty="0">
                <a:latin typeface="Times New Roman" panose="02020603050405020304" pitchFamily="18" charset="0"/>
                <a:ea typeface="Times New Roman" panose="02020603050405020304" pitchFamily="18" charset="0"/>
              </a:rPr>
              <a:t>This paper reports outcomes</a:t>
            </a:r>
            <a:r>
              <a:rPr lang="en-US" sz="1800" spc="35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of recent field deployments of</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the</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solar-powered</a:t>
            </a:r>
            <a:r>
              <a:rPr lang="en-US" sz="1800" spc="5"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CoolRobot</a:t>
            </a:r>
            <a:r>
              <a:rPr lang="en-US" sz="1800" dirty="0">
                <a:latin typeface="Times New Roman" panose="02020603050405020304" pitchFamily="18" charset="0"/>
                <a:ea typeface="Times New Roman" panose="02020603050405020304" pitchFamily="18" charset="0"/>
              </a:rPr>
              <a:t>,</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which</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was</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developed</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as</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an</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autonomous</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platform</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for</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towing</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or</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carrying</a:t>
            </a:r>
            <a:r>
              <a:rPr lang="en-US" sz="1800" spc="5"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scientificinstruments</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in</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Greenland</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and</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Antarctica. The Cool Robot is an autonomous solar-powered </a:t>
            </a:r>
            <a:r>
              <a:rPr lang="en-US" sz="1800" dirty="0" err="1">
                <a:latin typeface="Times New Roman" panose="02020603050405020304" pitchFamily="18" charset="0"/>
                <a:ea typeface="Times New Roman" panose="02020603050405020304" pitchFamily="18" charset="0"/>
              </a:rPr>
              <a:t>mobilerobot</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designed</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to</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serve</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as</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roving</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platform</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for</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measuring</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spatial-</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temporal</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phenomena</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in</a:t>
            </a:r>
            <a:r>
              <a:rPr lang="en-US" sz="1800" spc="-1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polarregions</a:t>
            </a:r>
            <a:r>
              <a:rPr lang="en-US" sz="1800" dirty="0">
                <a:latin typeface="Times New Roman" panose="02020603050405020304" pitchFamily="18" charset="0"/>
                <a:ea typeface="Times New Roman" panose="02020603050405020304" pitchFamily="18" charset="0"/>
              </a:rPr>
              <a:t>.</a:t>
            </a:r>
          </a:p>
          <a:p>
            <a:pPr marL="241300" marR="124460" algn="just"/>
            <a:r>
              <a:rPr lang="en-US" sz="1800" b="1" dirty="0">
                <a:latin typeface="Times New Roman" panose="02020603050405020304" pitchFamily="18" charset="0"/>
                <a:ea typeface="Times New Roman" panose="02020603050405020304" pitchFamily="18" charset="0"/>
              </a:rPr>
              <a:t>Method :- </a:t>
            </a:r>
            <a:r>
              <a:rPr lang="en-US" sz="1800" dirty="0">
                <a:latin typeface="Times New Roman" panose="02020603050405020304" pitchFamily="18" charset="0"/>
                <a:ea typeface="Times New Roman" panose="02020603050405020304" pitchFamily="18" charset="0"/>
              </a:rPr>
              <a:t>An aerosol instrument package was developed by the Univ. of</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New Hampshire and </a:t>
            </a:r>
            <a:r>
              <a:rPr lang="en-US" sz="1800" dirty="0" err="1">
                <a:latin typeface="Times New Roman" panose="02020603050405020304" pitchFamily="18" charset="0"/>
                <a:ea typeface="Times New Roman" panose="02020603050405020304" pitchFamily="18" charset="0"/>
              </a:rPr>
              <a:t>includesan</a:t>
            </a:r>
            <a:r>
              <a:rPr lang="en-US" sz="1800" dirty="0">
                <a:latin typeface="Times New Roman" panose="02020603050405020304" pitchFamily="18" charset="0"/>
                <a:ea typeface="Times New Roman" panose="02020603050405020304" pitchFamily="18" charset="0"/>
              </a:rPr>
              <a:t> optical particle counter and an aethalometer</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integrated into an environmental enclosure </a:t>
            </a:r>
            <a:r>
              <a:rPr lang="en-US" sz="1800" dirty="0" err="1">
                <a:latin typeface="Times New Roman" panose="02020603050405020304" pitchFamily="18" charset="0"/>
                <a:ea typeface="Times New Roman" panose="02020603050405020304" pitchFamily="18" charset="0"/>
              </a:rPr>
              <a:t>withGPS</a:t>
            </a:r>
            <a:r>
              <a:rPr lang="en-US" sz="1800" dirty="0">
                <a:latin typeface="Times New Roman" panose="02020603050405020304" pitchFamily="18" charset="0"/>
                <a:ea typeface="Times New Roman" panose="02020603050405020304" pitchFamily="18" charset="0"/>
              </a:rPr>
              <a:t>, data logger, and battery</a:t>
            </a:r>
            <a:r>
              <a:rPr lang="en-US" sz="1800" spc="-33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pack.</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The</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interface</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to</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the</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package</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is</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comprised</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of</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laptop</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that</a:t>
            </a:r>
            <a:r>
              <a:rPr lang="en-US" sz="1800" spc="-335"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isprogrammed</a:t>
            </a:r>
            <a:r>
              <a:rPr lang="en-US" sz="1800" spc="-1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through</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a:t>
            </a:r>
            <a:r>
              <a:rPr lang="en-US" sz="1800" spc="-2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GUI</a:t>
            </a:r>
            <a:r>
              <a:rPr lang="en-US" sz="1800" spc="-1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to</a:t>
            </a:r>
            <a:r>
              <a:rPr lang="en-US" sz="1800" spc="-2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specify</a:t>
            </a:r>
            <a:r>
              <a:rPr lang="en-US" sz="1800" spc="-3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sampling</a:t>
            </a:r>
            <a:r>
              <a:rPr lang="en-US" sz="1800" spc="-2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protocols</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for</a:t>
            </a:r>
            <a:r>
              <a:rPr lang="en-US" sz="1800" spc="-1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the</a:t>
            </a:r>
            <a:r>
              <a:rPr lang="en-US" sz="1800" spc="-1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payload.</a:t>
            </a:r>
          </a:p>
          <a:p>
            <a:pPr marL="241300" marR="121285" algn="just"/>
            <a:r>
              <a:rPr lang="en-US" sz="1800" b="1" dirty="0">
                <a:latin typeface="Times New Roman" panose="02020603050405020304" pitchFamily="18" charset="0"/>
                <a:ea typeface="Times New Roman" panose="02020603050405020304" pitchFamily="18" charset="0"/>
              </a:rPr>
              <a:t>Result</a:t>
            </a:r>
            <a:r>
              <a:rPr lang="en-US" sz="1800" b="1" spc="5" dirty="0">
                <a:latin typeface="Times New Roman" panose="02020603050405020304" pitchFamily="18" charset="0"/>
                <a:ea typeface="Times New Roman" panose="02020603050405020304" pitchFamily="18" charset="0"/>
              </a:rPr>
              <a:t> </a:t>
            </a:r>
            <a:r>
              <a:rPr lang="en-US" sz="1800" b="1" dirty="0">
                <a:latin typeface="Times New Roman" panose="02020603050405020304" pitchFamily="18" charset="0"/>
                <a:ea typeface="Times New Roman" panose="02020603050405020304" pitchFamily="18" charset="0"/>
              </a:rPr>
              <a:t>:-</a:t>
            </a:r>
            <a:r>
              <a:rPr lang="en-US" sz="1800" b="1"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The</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Cool</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Robot</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supports</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long</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duration,</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autonomous</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science</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campaigns</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in</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polar</a:t>
            </a:r>
            <a:r>
              <a:rPr lang="en-US" sz="1800" spc="5"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regionsthrough</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unique</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low-profile</a:t>
            </a:r>
            <a:r>
              <a:rPr lang="en-US" sz="1800" spc="35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solar-powered</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design</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coupled</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with simple</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navigation software</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and</a:t>
            </a:r>
            <a:r>
              <a:rPr lang="en-US" sz="1800" spc="5"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auser</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interface</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that</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allows flexible</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selection</a:t>
            </a:r>
            <a:r>
              <a:rPr lang="en-US" sz="1800" spc="-1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of sampling protocols.</a:t>
            </a:r>
          </a:p>
          <a:p>
            <a:pPr marL="241300" marR="121285" algn="just"/>
            <a:endParaRPr lang="en-IN" sz="1800" dirty="0">
              <a:effectLst/>
              <a:latin typeface="Times New Roman" panose="02020603050405020304" pitchFamily="18" charset="0"/>
              <a:ea typeface="Times New Roman" panose="02020603050405020304" pitchFamily="18" charset="0"/>
            </a:endParaRPr>
          </a:p>
          <a:p>
            <a:pPr marL="241300" indent="-241300" algn="just">
              <a:spcBef>
                <a:spcPts val="1195"/>
              </a:spcBef>
              <a:spcAft>
                <a:spcPts val="0"/>
              </a:spcAft>
            </a:pPr>
            <a:r>
              <a:rPr lang="en-US" sz="2400" b="1" dirty="0">
                <a:solidFill>
                  <a:schemeClr val="dk1"/>
                </a:solidFill>
                <a:effectLst/>
                <a:latin typeface="Arial Narrow"/>
                <a:ea typeface="Times New Roman" panose="02020603050405020304" pitchFamily="18" charset="0"/>
                <a:sym typeface="Arial Narrow"/>
              </a:rPr>
              <a:t>3</a:t>
            </a:r>
            <a:r>
              <a:rPr lang="en-US" sz="2000" dirty="0">
                <a:solidFill>
                  <a:schemeClr val="dk1"/>
                </a:solidFill>
                <a:effectLst/>
                <a:latin typeface="Arial Narrow"/>
                <a:ea typeface="Times New Roman" panose="02020603050405020304" pitchFamily="18" charset="0"/>
                <a:sym typeface="Arial Narrow"/>
              </a:rPr>
              <a:t>. </a:t>
            </a:r>
            <a:r>
              <a:rPr lang="en-US" sz="1800" b="1" dirty="0">
                <a:effectLst/>
                <a:latin typeface="Times New Roman" panose="02020603050405020304" pitchFamily="18" charset="0"/>
                <a:ea typeface="Times New Roman" panose="02020603050405020304" pitchFamily="18" charset="0"/>
              </a:rPr>
              <a:t>Author:-</a:t>
            </a:r>
            <a:r>
              <a:rPr lang="en-US" sz="1800" b="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Kalpana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t>
            </a:r>
            <a:r>
              <a:rPr lang="en-US" sz="1800" spc="-1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Bodke</a:t>
            </a:r>
            <a:endParaRPr lang="en-IN" sz="1800" dirty="0">
              <a:effectLst/>
              <a:latin typeface="Times New Roman" panose="02020603050405020304" pitchFamily="18" charset="0"/>
              <a:ea typeface="Times New Roman" panose="02020603050405020304" pitchFamily="18" charset="0"/>
            </a:endParaRPr>
          </a:p>
          <a:p>
            <a:pPr marL="241300" algn="just"/>
            <a:r>
              <a:rPr lang="en-US" sz="1800" b="1" dirty="0">
                <a:effectLst/>
                <a:latin typeface="Times New Roman" panose="02020603050405020304" pitchFamily="18" charset="0"/>
                <a:ea typeface="Times New Roman" panose="02020603050405020304" pitchFamily="18" charset="0"/>
              </a:rPr>
              <a:t>Topic</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Name:-</a:t>
            </a:r>
            <a:r>
              <a:rPr lang="en-US" sz="1800" b="1"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Surveillance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Robot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controlled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1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anAndroid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 </a:t>
            </a:r>
            <a:endParaRPr lang="en-IN" sz="1800" dirty="0">
              <a:effectLst/>
              <a:latin typeface="Times New Roman" panose="02020603050405020304" pitchFamily="18" charset="0"/>
              <a:ea typeface="Times New Roman" panose="02020603050405020304" pitchFamily="18" charset="0"/>
            </a:endParaRPr>
          </a:p>
          <a:p>
            <a:pPr marL="241300" marR="123190" algn="just">
              <a:spcAft>
                <a:spcPts val="0"/>
              </a:spcAft>
            </a:pPr>
            <a:r>
              <a:rPr lang="en-US" sz="1800" b="1" dirty="0">
                <a:effectLst/>
                <a:latin typeface="Times New Roman" panose="02020603050405020304" pitchFamily="18" charset="0"/>
                <a:ea typeface="Times New Roman" panose="02020603050405020304" pitchFamily="18" charset="0"/>
              </a:rPr>
              <a:t>Introduction:-</a:t>
            </a:r>
            <a:r>
              <a:rPr lang="en-US" sz="1800" dirty="0">
                <a:effectLst/>
                <a:latin typeface="Times New Roman" panose="02020603050405020304" pitchFamily="18" charset="0"/>
                <a:ea typeface="Times New Roman" panose="02020603050405020304" pitchFamily="18" charset="0"/>
              </a:rPr>
              <a:t> The advent of new high-speed technology and the growing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computer Capacity provided realistic opportunity for new robot controls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realization of new methods of control theory. </a:t>
            </a:r>
            <a:r>
              <a:rPr lang="en-US" sz="1800" dirty="0" err="1">
                <a:effectLst/>
                <a:latin typeface="Times New Roman" panose="02020603050405020304" pitchFamily="18" charset="0"/>
                <a:ea typeface="Times New Roman" panose="02020603050405020304" pitchFamily="18" charset="0"/>
              </a:rPr>
              <a:t>Thistechnical</a:t>
            </a:r>
            <a:r>
              <a:rPr lang="en-US" sz="1800" dirty="0">
                <a:effectLst/>
                <a:latin typeface="Times New Roman" panose="02020603050405020304" pitchFamily="18" charset="0"/>
                <a:ea typeface="Times New Roman" panose="02020603050405020304" pitchFamily="18" charset="0"/>
              </a:rPr>
              <a:t> improvement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together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robots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created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faster,</a:t>
            </a:r>
            <a:r>
              <a:rPr lang="en-US" sz="1800" spc="-33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moreaccurate</a:t>
            </a:r>
            <a:r>
              <a:rPr lang="en-US" sz="1800" dirty="0">
                <a:effectLst/>
                <a:latin typeface="Times New Roman" panose="02020603050405020304" pitchFamily="18" charset="0"/>
                <a:ea typeface="Times New Roman" panose="02020603050405020304" pitchFamily="18" charset="0"/>
              </a:rPr>
              <a:t> and more intelligent robots using new robots control devices,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new drivers and </a:t>
            </a:r>
            <a:r>
              <a:rPr lang="en-US" sz="1800" dirty="0" err="1">
                <a:effectLst/>
                <a:latin typeface="Times New Roman" panose="02020603050405020304" pitchFamily="18" charset="0"/>
                <a:ea typeface="Times New Roman" panose="02020603050405020304" pitchFamily="18" charset="0"/>
              </a:rPr>
              <a:t>advancedcontrol</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algorithms.This</a:t>
            </a:r>
            <a:r>
              <a:rPr lang="en-US" sz="1800" dirty="0">
                <a:effectLst/>
                <a:latin typeface="Times New Roman" panose="02020603050405020304" pitchFamily="18" charset="0"/>
                <a:ea typeface="Times New Roman" panose="02020603050405020304" pitchFamily="18" charset="0"/>
              </a:rPr>
              <a:t> project describes a new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economical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solution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robot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general;</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therobots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controlled through wired network.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make</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robot</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user-friendly</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get</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multimedia</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tone</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robot, they are designed to make user commanded work. </a:t>
            </a:r>
            <a:r>
              <a:rPr lang="en-US" sz="1800" dirty="0" err="1">
                <a:effectLst/>
                <a:latin typeface="Times New Roman" panose="02020603050405020304" pitchFamily="18" charset="0"/>
                <a:ea typeface="Times New Roman" panose="02020603050405020304" pitchFamily="18" charset="0"/>
              </a:rPr>
              <a:t>Themodern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implemented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endParaRPr lang="en-IN" sz="1800" dirty="0">
              <a:effectLst/>
              <a:latin typeface="Times New Roman" panose="02020603050405020304" pitchFamily="18" charset="0"/>
              <a:ea typeface="Times New Roman" panose="02020603050405020304" pitchFamily="18" charset="0"/>
            </a:endParaRPr>
          </a:p>
          <a:p>
            <a:pPr marL="241300" marR="120650" algn="just">
              <a:spcBef>
                <a:spcPts val="5"/>
              </a:spcBef>
              <a:spcAft>
                <a:spcPts val="0"/>
              </a:spcAft>
            </a:pPr>
            <a:r>
              <a:rPr lang="en-US" sz="1800" b="1" dirty="0">
                <a:effectLst/>
                <a:latin typeface="Times New Roman" panose="02020603050405020304" pitchFamily="18" charset="0"/>
                <a:ea typeface="Times New Roman" panose="02020603050405020304" pitchFamily="18" charset="0"/>
              </a:rPr>
              <a:t>Method:-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robotic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vehicle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android application. </a:t>
            </a:r>
            <a:r>
              <a:rPr lang="en-US" sz="1800" dirty="0" err="1">
                <a:effectLst/>
                <a:latin typeface="Times New Roman" panose="02020603050405020304" pitchFamily="18" charset="0"/>
                <a:ea typeface="Times New Roman" panose="02020603050405020304" pitchFamily="18" charset="0"/>
              </a:rPr>
              <a:t>Bluetoothdevice</a:t>
            </a:r>
            <a:r>
              <a:rPr lang="en-US" sz="1800" dirty="0">
                <a:effectLst/>
                <a:latin typeface="Times New Roman" panose="02020603050405020304" pitchFamily="18" charset="0"/>
                <a:ea typeface="Times New Roman" panose="02020603050405020304" pitchFamily="18" charset="0"/>
              </a:rPr>
              <a:t> is interfaced to the control unit on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robot for sensing the signals transmitted by </a:t>
            </a:r>
            <a:r>
              <a:rPr lang="en-US" sz="1800" dirty="0" err="1">
                <a:effectLst/>
                <a:latin typeface="Times New Roman" panose="02020603050405020304" pitchFamily="18" charset="0"/>
                <a:ea typeface="Times New Roman" panose="02020603050405020304" pitchFamily="18" charset="0"/>
              </a:rPr>
              <a:t>theandroid</a:t>
            </a:r>
            <a:r>
              <a:rPr lang="en-US" sz="1800" dirty="0">
                <a:effectLst/>
                <a:latin typeface="Times New Roman" panose="02020603050405020304" pitchFamily="18" charset="0"/>
                <a:ea typeface="Times New Roman" panose="02020603050405020304" pitchFamily="18" charset="0"/>
              </a:rPr>
              <a:t> application. This 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conveyed</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a:t>
            </a:r>
            <a:r>
              <a:rPr lang="en-US" sz="1800" spc="2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unit</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2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moves</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robot</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desired.</a:t>
            </a:r>
          </a:p>
          <a:p>
            <a:pPr marL="241300" marR="120650" algn="just">
              <a:spcBef>
                <a:spcPts val="5"/>
              </a:spcBef>
            </a:pPr>
            <a:r>
              <a:rPr lang="en-US" sz="1800" b="1" dirty="0">
                <a:effectLst/>
                <a:latin typeface="Times New Roman" panose="02020603050405020304" pitchFamily="18" charset="0"/>
                <a:ea typeface="Times New Roman" panose="02020603050405020304" pitchFamily="18" charset="0"/>
              </a:rPr>
              <a:t>Result:-</a:t>
            </a:r>
            <a:r>
              <a:rPr lang="en-US" sz="1800" dirty="0">
                <a:effectLst/>
                <a:latin typeface="Times New Roman" panose="02020603050405020304" pitchFamily="18" charset="0"/>
                <a:ea typeface="Times New Roman" panose="02020603050405020304" pitchFamily="18" charset="0"/>
              </a:rPr>
              <a:t> We have two results i.e. the hardware and the software result.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hardware includes the </a:t>
            </a:r>
            <a:r>
              <a:rPr lang="en-US" sz="1800" dirty="0" err="1">
                <a:effectLst/>
                <a:latin typeface="Times New Roman" panose="02020603050405020304" pitchFamily="18" charset="0"/>
                <a:ea typeface="Times New Roman" panose="02020603050405020304" pitchFamily="18" charset="0"/>
              </a:rPr>
              <a:t>robotwhich</a:t>
            </a:r>
            <a:r>
              <a:rPr lang="en-US" sz="1800" dirty="0">
                <a:effectLst/>
                <a:latin typeface="Times New Roman" panose="02020603050405020304" pitchFamily="18" charset="0"/>
                <a:ea typeface="Times New Roman" panose="02020603050405020304" pitchFamily="18" charset="0"/>
              </a:rPr>
              <a:t> runs on DC motors. The input to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motors is provided by the L293D motor </a:t>
            </a:r>
            <a:r>
              <a:rPr lang="en-US" sz="1800" dirty="0" err="1">
                <a:effectLst/>
                <a:latin typeface="Times New Roman" panose="02020603050405020304" pitchFamily="18" charset="0"/>
                <a:ea typeface="Times New Roman" panose="02020603050405020304" pitchFamily="18" charset="0"/>
              </a:rPr>
              <a:t>drivershield</a:t>
            </a:r>
            <a:r>
              <a:rPr lang="en-US" sz="1800" dirty="0">
                <a:effectLst/>
                <a:latin typeface="Times New Roman" panose="02020603050405020304" pitchFamily="18" charset="0"/>
                <a:ea typeface="Times New Roman" panose="02020603050405020304" pitchFamily="18" charset="0"/>
              </a:rPr>
              <a:t>. The input to the driver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shield is provided by the Arduino board. The navigational inputs are given by</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user to the Arduino board using the android application via Bluetooth.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Arduino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board,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produces</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theappropriate</a:t>
            </a:r>
            <a:r>
              <a:rPr lang="en-US" sz="1800" dirty="0">
                <a:effectLst/>
                <a:latin typeface="Times New Roman" panose="02020603050405020304" pitchFamily="18" charset="0"/>
                <a:ea typeface="Times New Roman" panose="02020603050405020304" pitchFamily="18" charset="0"/>
              </a:rPr>
              <a:t> output. The communication between the android application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Arduino</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boardtakes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place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Bluetooth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module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interfaced with the Arduino board. It </a:t>
            </a:r>
            <a:r>
              <a:rPr lang="en-US" sz="1800" dirty="0" err="1">
                <a:effectLst/>
                <a:latin typeface="Times New Roman" panose="02020603050405020304" pitchFamily="18" charset="0"/>
                <a:ea typeface="Times New Roman" panose="02020603050405020304" pitchFamily="18" charset="0"/>
              </a:rPr>
              <a:t>providesserial</a:t>
            </a:r>
            <a:r>
              <a:rPr lang="en-US" sz="1800" dirty="0">
                <a:effectLst/>
                <a:latin typeface="Times New Roman" panose="02020603050405020304" pitchFamily="18" charset="0"/>
                <a:ea typeface="Times New Roman" panose="02020603050405020304" pitchFamily="18" charset="0"/>
              </a:rPr>
              <a:t> communication between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Arduino.</a:t>
            </a:r>
            <a:endParaRPr lang="en-IN" sz="1800" dirty="0">
              <a:effectLst/>
              <a:latin typeface="Times New Roman" panose="02020603050405020304" pitchFamily="18" charset="0"/>
              <a:ea typeface="Times New Roman" panose="02020603050405020304" pitchFamily="18" charset="0"/>
            </a:endParaRPr>
          </a:p>
          <a:p>
            <a:pPr marL="241300" marR="120650" algn="just">
              <a:spcBef>
                <a:spcPts val="5"/>
              </a:spcBef>
              <a:spcAft>
                <a:spcPts val="0"/>
              </a:spcAft>
            </a:pPr>
            <a:endParaRPr lang="en-IN" sz="1800" dirty="0">
              <a:effectLst/>
              <a:latin typeface="Times New Roman" panose="02020603050405020304" pitchFamily="18" charset="0"/>
              <a:ea typeface="Times New Roman" panose="02020603050405020304" pitchFamily="18" charset="0"/>
            </a:endParaRPr>
          </a:p>
          <a:p>
            <a:pPr marL="0" marR="0" lvl="0" indent="0" algn="just" rtl="0">
              <a:lnSpc>
                <a:spcPct val="107000"/>
              </a:lnSpc>
              <a:spcBef>
                <a:spcPts val="800"/>
              </a:spcBef>
              <a:spcAft>
                <a:spcPts val="0"/>
              </a:spcAft>
              <a:buClr>
                <a:schemeClr val="dk1"/>
              </a:buClr>
              <a:buSzPts val="2000"/>
              <a:buFont typeface="Arial Narrow"/>
              <a:buNone/>
            </a:pPr>
            <a:r>
              <a:rPr lang="en-US" sz="2000" b="0" i="0" u="none" dirty="0">
                <a:solidFill>
                  <a:schemeClr val="dk1"/>
                </a:solidFill>
                <a:latin typeface="Arial Narrow"/>
                <a:ea typeface="Arial Narrow"/>
                <a:cs typeface="Arial Narrow"/>
                <a:sym typeface="Arial Narrow"/>
              </a:rPr>
              <a:t> </a:t>
            </a:r>
            <a:endParaRPr lang="en-US" dirty="0"/>
          </a:p>
          <a:p>
            <a:pPr marL="0" marR="0" lvl="0" indent="0" algn="l" rtl="0">
              <a:lnSpc>
                <a:spcPct val="100000"/>
              </a:lnSpc>
              <a:spcBef>
                <a:spcPts val="800"/>
              </a:spcBef>
              <a:spcAft>
                <a:spcPts val="0"/>
              </a:spcAft>
              <a:buNone/>
            </a:pPr>
            <a:endParaRPr sz="2000" b="0" i="0" u="none" dirty="0">
              <a:solidFill>
                <a:schemeClr val="dk1"/>
              </a:solidFill>
              <a:latin typeface="Arial Narrow"/>
              <a:ea typeface="Arial Narrow"/>
              <a:cs typeface="Arial Narrow"/>
              <a:sym typeface="Arial Narrow"/>
            </a:endParaRPr>
          </a:p>
        </p:txBody>
      </p:sp>
      <p:sp>
        <p:nvSpPr>
          <p:cNvPr id="141" name="Google Shape;141;p25"/>
          <p:cNvSpPr txBox="1"/>
          <p:nvPr/>
        </p:nvSpPr>
        <p:spPr>
          <a:xfrm>
            <a:off x="11368087" y="23244175"/>
            <a:ext cx="10164762" cy="582612"/>
          </a:xfrm>
          <a:prstGeom prst="rect">
            <a:avLst/>
          </a:prstGeom>
          <a:solidFill>
            <a:srgbClr val="003466"/>
          </a:solidFill>
          <a:ln>
            <a:noFill/>
          </a:ln>
        </p:spPr>
        <p:txBody>
          <a:bodyPr spcFirstLastPara="1" wrap="square" lIns="91250" tIns="45600" rIns="91250" bIns="45600" anchor="t" anchorCtr="0">
            <a:sp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0" u="none">
                <a:solidFill>
                  <a:srgbClr val="F8F8F8"/>
                </a:solidFill>
                <a:latin typeface="Arial Narrow"/>
                <a:ea typeface="Arial Narrow"/>
                <a:cs typeface="Arial Narrow"/>
                <a:sym typeface="Arial Narrow"/>
              </a:rPr>
              <a:t>Tool Description</a:t>
            </a:r>
            <a:endParaRPr/>
          </a:p>
        </p:txBody>
      </p:sp>
      <p:sp>
        <p:nvSpPr>
          <p:cNvPr id="142" name="Google Shape;142;p25"/>
          <p:cNvSpPr txBox="1"/>
          <p:nvPr/>
        </p:nvSpPr>
        <p:spPr>
          <a:xfrm>
            <a:off x="11368087" y="23826787"/>
            <a:ext cx="10164762" cy="7226300"/>
          </a:xfrm>
          <a:prstGeom prst="rect">
            <a:avLst/>
          </a:prstGeom>
          <a:noFill/>
          <a:ln>
            <a:noFill/>
          </a:ln>
        </p:spPr>
        <p:txBody>
          <a:bodyPr spcFirstLastPara="1" wrap="square" lIns="457200" tIns="457200" rIns="457200" bIns="457200" anchor="t" anchorCtr="0">
            <a:spAutoFit/>
          </a:bodyPr>
          <a:lstStyle/>
          <a:p>
            <a:pPr marL="0" marR="0" lvl="0" indent="0" algn="just" rtl="0">
              <a:lnSpc>
                <a:spcPct val="80000"/>
              </a:lnSpc>
              <a:spcBef>
                <a:spcPts val="0"/>
              </a:spcBef>
              <a:spcAft>
                <a:spcPts val="0"/>
              </a:spcAft>
              <a:buClr>
                <a:schemeClr val="dk1"/>
              </a:buClr>
              <a:buSzPts val="3200"/>
              <a:buFont typeface="Arial Narrow"/>
              <a:buNone/>
            </a:pPr>
            <a:r>
              <a:rPr lang="en-US" sz="3200" b="0" i="0" u="none">
                <a:solidFill>
                  <a:schemeClr val="dk1"/>
                </a:solidFill>
                <a:latin typeface="Arial Narrow"/>
                <a:ea typeface="Arial Narrow"/>
                <a:cs typeface="Arial Narrow"/>
                <a:sym typeface="Arial Narrow"/>
              </a:rPr>
              <a:t>This project describes a security alarm system that can monitor a farm. When animals come near to the PIR sensor and it detects the animal movement. After getting the initial input signal, it is passed for further processing. Then the sensor node which detects the animal movement sends the information to the master node through the shortest path. The shortest path is found using Dijkstra's Shortest Path Algorithm. The sensor nodes will be given a unique id number. The id number will contain farmers phone number on which the alert messages are supposed to be sent. The master node will read the node id from which the information is received and on the same number an alert message will be sent using the GSM module embedded in the master node. System will be activated, immediately buzzer will be on, at the same time it sends an SMS to the owner. An LCD is connected to display the path of the intruder.</a:t>
            </a:r>
            <a:endParaRPr/>
          </a:p>
        </p:txBody>
      </p:sp>
      <p:sp>
        <p:nvSpPr>
          <p:cNvPr id="143" name="Google Shape;143;p25"/>
          <p:cNvSpPr txBox="1"/>
          <p:nvPr/>
        </p:nvSpPr>
        <p:spPr>
          <a:xfrm>
            <a:off x="22345650" y="5638800"/>
            <a:ext cx="10166350" cy="582612"/>
          </a:xfrm>
          <a:prstGeom prst="rect">
            <a:avLst/>
          </a:prstGeom>
          <a:solidFill>
            <a:srgbClr val="003466"/>
          </a:solidFill>
          <a:ln>
            <a:noFill/>
          </a:ln>
        </p:spPr>
        <p:txBody>
          <a:bodyPr spcFirstLastPara="1" wrap="square" lIns="91250" tIns="45600" rIns="91250" bIns="45600" anchor="t" anchorCtr="0">
            <a:sp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0" u="none">
                <a:solidFill>
                  <a:srgbClr val="F8F8F8"/>
                </a:solidFill>
                <a:latin typeface="Arial Narrow"/>
                <a:ea typeface="Arial Narrow"/>
                <a:cs typeface="Arial Narrow"/>
                <a:sym typeface="Arial Narrow"/>
              </a:rPr>
              <a:t>Features</a:t>
            </a:r>
            <a:endParaRPr/>
          </a:p>
        </p:txBody>
      </p:sp>
      <p:sp>
        <p:nvSpPr>
          <p:cNvPr id="144" name="Google Shape;144;p25"/>
          <p:cNvSpPr txBox="1"/>
          <p:nvPr/>
        </p:nvSpPr>
        <p:spPr>
          <a:xfrm>
            <a:off x="22378987" y="6221412"/>
            <a:ext cx="10166350" cy="5005473"/>
          </a:xfrm>
          <a:prstGeom prst="rect">
            <a:avLst/>
          </a:prstGeom>
          <a:noFill/>
          <a:ln>
            <a:noFill/>
          </a:ln>
        </p:spPr>
        <p:txBody>
          <a:bodyPr spcFirstLastPara="1" wrap="square" lIns="457200" tIns="457200" rIns="457200" bIns="457200" anchor="t" anchorCtr="0">
            <a:spAutoFit/>
          </a:bodyPr>
          <a:lstStyle/>
          <a:p>
            <a:pPr lvl="1" indent="-152400">
              <a:lnSpc>
                <a:spcPct val="115000"/>
              </a:lnSpc>
              <a:buClr>
                <a:schemeClr val="dk1"/>
              </a:buClr>
              <a:buSzPts val="2400"/>
              <a:buFont typeface="Arial Narrow"/>
              <a:buChar char="•"/>
            </a:pPr>
            <a:r>
              <a:rPr lang="en-US" sz="2400" b="0" i="0" u="none" dirty="0">
                <a:solidFill>
                  <a:schemeClr val="dk1"/>
                </a:solidFill>
                <a:latin typeface="Arial Narrow"/>
                <a:ea typeface="Arial Narrow"/>
                <a:cs typeface="Arial Narrow"/>
                <a:sym typeface="Arial Narrow"/>
              </a:rPr>
              <a:t>The main Features of the proposed system are:</a:t>
            </a:r>
          </a:p>
          <a:p>
            <a:pPr marL="742950" lvl="1" indent="-285750">
              <a:buSzPts val="1400"/>
              <a:buFont typeface="Symbol" panose="05050102010706020507" pitchFamily="18" charset="2"/>
              <a:buChar char=""/>
              <a:tabLst>
                <a:tab pos="698500" algn="l"/>
                <a:tab pos="699135" algn="l"/>
              </a:tabLst>
            </a:pPr>
            <a:r>
              <a:rPr lang="en-US" sz="2400" dirty="0">
                <a:solidFill>
                  <a:schemeClr val="dk1"/>
                </a:solidFill>
                <a:latin typeface="Arial Narrow"/>
              </a:rPr>
              <a:t>Development of light security mechanisms.</a:t>
            </a:r>
            <a:endParaRPr lang="en-IN" sz="2400" dirty="0">
              <a:solidFill>
                <a:schemeClr val="dk1"/>
              </a:solidFill>
              <a:latin typeface="Arial Narrow"/>
            </a:endParaRPr>
          </a:p>
          <a:p>
            <a:pPr marL="742950" lvl="1" indent="-285750">
              <a:spcBef>
                <a:spcPts val="790"/>
              </a:spcBef>
              <a:buSzPts val="1400"/>
              <a:buFont typeface="Symbol" panose="05050102010706020507" pitchFamily="18" charset="2"/>
              <a:buChar char=""/>
              <a:tabLst>
                <a:tab pos="698500" algn="l"/>
                <a:tab pos="699135" algn="l"/>
              </a:tabLst>
            </a:pPr>
            <a:r>
              <a:rPr lang="en-US" sz="2400" dirty="0">
                <a:solidFill>
                  <a:schemeClr val="dk1"/>
                </a:solidFill>
                <a:latin typeface="Arial Narrow"/>
              </a:rPr>
              <a:t>Security and privacy must be maintained from the information source (sensors in or on the body, nanoscale communications system, etc.) to the final destination.</a:t>
            </a:r>
            <a:endParaRPr lang="en-IN" sz="2400" dirty="0">
              <a:solidFill>
                <a:schemeClr val="dk1"/>
              </a:solidFill>
              <a:latin typeface="Arial Narrow"/>
            </a:endParaRPr>
          </a:p>
          <a:p>
            <a:pPr marL="742950" lvl="1" indent="-285750">
              <a:buSzPts val="1400"/>
              <a:buFont typeface="Symbol" panose="05050102010706020507" pitchFamily="18" charset="2"/>
              <a:buChar char=""/>
              <a:tabLst>
                <a:tab pos="698500" algn="l"/>
                <a:tab pos="699135" algn="l"/>
              </a:tabLst>
            </a:pPr>
            <a:r>
              <a:rPr lang="en-US" sz="2400" dirty="0">
                <a:solidFill>
                  <a:schemeClr val="dk1"/>
                </a:solidFill>
                <a:latin typeface="Arial Narrow"/>
              </a:rPr>
              <a:t>Wireless communication system.</a:t>
            </a:r>
            <a:endParaRPr lang="en-IN" sz="2400" dirty="0">
              <a:solidFill>
                <a:schemeClr val="dk1"/>
              </a:solidFill>
              <a:latin typeface="Arial Narrow"/>
            </a:endParaRPr>
          </a:p>
          <a:p>
            <a:pPr marL="742950" lvl="1" indent="-285750">
              <a:spcBef>
                <a:spcPts val="810"/>
              </a:spcBef>
              <a:buSzPts val="1400"/>
              <a:buFont typeface="Symbol" panose="05050102010706020507" pitchFamily="18" charset="2"/>
              <a:buChar char=""/>
              <a:tabLst>
                <a:tab pos="698500" algn="l"/>
                <a:tab pos="699135" algn="l"/>
              </a:tabLst>
            </a:pPr>
            <a:r>
              <a:rPr lang="en-US" sz="2400" dirty="0">
                <a:solidFill>
                  <a:schemeClr val="dk1"/>
                </a:solidFill>
                <a:latin typeface="Arial Narrow"/>
              </a:rPr>
              <a:t>These systems mainly consist of high quality cameras, multiple computers for monitoring, servers for storing.</a:t>
            </a:r>
            <a:endParaRPr lang="en-IN" sz="2400" dirty="0">
              <a:solidFill>
                <a:schemeClr val="dk1"/>
              </a:solidFill>
              <a:latin typeface="Arial Narrow"/>
            </a:endParaRPr>
          </a:p>
          <a:p>
            <a:pPr marL="742950" lvl="1" indent="-285750">
              <a:buSzPts val="1400"/>
              <a:buFont typeface="Symbol" panose="05050102010706020507" pitchFamily="18" charset="2"/>
              <a:buChar char=""/>
              <a:tabLst>
                <a:tab pos="698500" algn="l"/>
                <a:tab pos="699135" algn="l"/>
              </a:tabLst>
            </a:pPr>
            <a:r>
              <a:rPr lang="en-US" sz="2400" dirty="0">
                <a:solidFill>
                  <a:schemeClr val="dk1"/>
                </a:solidFill>
                <a:latin typeface="Arial Narrow"/>
              </a:rPr>
              <a:t>Advance knowledge in the area of intelligent wireless networks</a:t>
            </a:r>
          </a:p>
          <a:p>
            <a:pPr marL="0" marR="0" lvl="0" indent="0" algn="l" rtl="0">
              <a:lnSpc>
                <a:spcPct val="100000"/>
              </a:lnSpc>
              <a:spcBef>
                <a:spcPts val="1000"/>
              </a:spcBef>
              <a:spcAft>
                <a:spcPts val="0"/>
              </a:spcAft>
              <a:buNone/>
            </a:pPr>
            <a:endParaRPr sz="2400" b="0" i="0" u="none" dirty="0">
              <a:solidFill>
                <a:schemeClr val="dk1"/>
              </a:solidFill>
              <a:latin typeface="Arial Narrow"/>
              <a:ea typeface="Arial Narrow"/>
              <a:cs typeface="Arial Narrow"/>
              <a:sym typeface="Arial Narrow"/>
            </a:endParaRPr>
          </a:p>
        </p:txBody>
      </p:sp>
      <p:sp>
        <p:nvSpPr>
          <p:cNvPr id="145" name="Google Shape;145;p25"/>
          <p:cNvSpPr txBox="1"/>
          <p:nvPr/>
        </p:nvSpPr>
        <p:spPr>
          <a:xfrm>
            <a:off x="22345650" y="19907250"/>
            <a:ext cx="10164762" cy="582612"/>
          </a:xfrm>
          <a:prstGeom prst="rect">
            <a:avLst/>
          </a:prstGeom>
          <a:solidFill>
            <a:srgbClr val="003466"/>
          </a:solidFill>
          <a:ln>
            <a:noFill/>
          </a:ln>
        </p:spPr>
        <p:txBody>
          <a:bodyPr spcFirstLastPara="1" wrap="square" lIns="91250" tIns="45600" rIns="91250" bIns="45600" anchor="t" anchorCtr="0">
            <a:sp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0" u="none">
                <a:solidFill>
                  <a:srgbClr val="F8F8F8"/>
                </a:solidFill>
                <a:latin typeface="Arial Narrow"/>
                <a:ea typeface="Arial Narrow"/>
                <a:cs typeface="Arial Narrow"/>
                <a:sym typeface="Arial Narrow"/>
              </a:rPr>
              <a:t>Design And Implementation</a:t>
            </a:r>
            <a:endParaRPr/>
          </a:p>
        </p:txBody>
      </p:sp>
      <p:sp>
        <p:nvSpPr>
          <p:cNvPr id="146" name="Google Shape;146;p25"/>
          <p:cNvSpPr txBox="1"/>
          <p:nvPr/>
        </p:nvSpPr>
        <p:spPr>
          <a:xfrm>
            <a:off x="22345650" y="20489862"/>
            <a:ext cx="10166350" cy="11685250"/>
          </a:xfrm>
          <a:prstGeom prst="rect">
            <a:avLst/>
          </a:prstGeom>
          <a:noFill/>
          <a:ln>
            <a:noFill/>
          </a:ln>
        </p:spPr>
        <p:txBody>
          <a:bodyPr spcFirstLastPara="1" wrap="square" lIns="457200" tIns="457200" rIns="457200" bIns="457200" anchor="t" anchorCtr="0">
            <a:spAutoFit/>
          </a:bodyPr>
          <a:lstStyle/>
          <a:p>
            <a:pPr algn="just">
              <a:buClr>
                <a:schemeClr val="dk1"/>
              </a:buClr>
              <a:buSzPts val="2400"/>
            </a:pPr>
            <a:r>
              <a:rPr lang="en-US" sz="2400" dirty="0">
                <a:solidFill>
                  <a:schemeClr val="dk1"/>
                </a:solidFill>
                <a:latin typeface="Arial Narrow"/>
              </a:rPr>
              <a:t>Camera got power and turn on. Then quadcopter </a:t>
            </a:r>
            <a:r>
              <a:rPr lang="en-US" sz="2400" dirty="0" err="1">
                <a:solidFill>
                  <a:schemeClr val="dk1"/>
                </a:solidFill>
                <a:latin typeface="Arial Narrow"/>
              </a:rPr>
              <a:t>startmapping</a:t>
            </a:r>
            <a:r>
              <a:rPr lang="en-US" sz="2400" dirty="0">
                <a:solidFill>
                  <a:schemeClr val="dk1"/>
                </a:solidFill>
                <a:latin typeface="Arial Narrow"/>
              </a:rPr>
              <a:t> the area for 30 min. If any human live or smoke is detected </a:t>
            </a:r>
            <a:r>
              <a:rPr lang="en-US" sz="2400" dirty="0" err="1">
                <a:solidFill>
                  <a:schemeClr val="dk1"/>
                </a:solidFill>
                <a:latin typeface="Arial Narrow"/>
              </a:rPr>
              <a:t>whilemapping</a:t>
            </a:r>
            <a:r>
              <a:rPr lang="en-US" sz="2400" dirty="0">
                <a:solidFill>
                  <a:schemeClr val="dk1"/>
                </a:solidFill>
                <a:latin typeface="Arial Narrow"/>
              </a:rPr>
              <a:t> it gives the location of that place immediately to the operator </a:t>
            </a:r>
            <a:r>
              <a:rPr lang="en-US" sz="2400" dirty="0" err="1">
                <a:solidFill>
                  <a:schemeClr val="dk1"/>
                </a:solidFill>
                <a:latin typeface="Arial Narrow"/>
              </a:rPr>
              <a:t>bysending</a:t>
            </a:r>
            <a:r>
              <a:rPr lang="en-US" sz="2400" dirty="0">
                <a:solidFill>
                  <a:schemeClr val="dk1"/>
                </a:solidFill>
                <a:latin typeface="Arial Narrow"/>
              </a:rPr>
              <a:t> an image. While quadcopter mapping the place rover also </a:t>
            </a:r>
            <a:r>
              <a:rPr lang="en-US" sz="2400" dirty="0" err="1">
                <a:solidFill>
                  <a:schemeClr val="dk1"/>
                </a:solidFill>
                <a:latin typeface="Arial Narrow"/>
              </a:rPr>
              <a:t>worksimultaneously</a:t>
            </a:r>
            <a:r>
              <a:rPr lang="en-US" sz="2400" dirty="0">
                <a:solidFill>
                  <a:schemeClr val="dk1"/>
                </a:solidFill>
                <a:latin typeface="Arial Narrow"/>
              </a:rPr>
              <a:t>. To control sensors Arduino microcontroller is used. </a:t>
            </a:r>
            <a:r>
              <a:rPr lang="en-US" sz="2400" dirty="0" err="1">
                <a:solidFill>
                  <a:schemeClr val="dk1"/>
                </a:solidFill>
                <a:latin typeface="Arial Narrow"/>
              </a:rPr>
              <a:t>Tocontrol</a:t>
            </a:r>
            <a:r>
              <a:rPr lang="en-US" sz="2400" dirty="0">
                <a:solidFill>
                  <a:schemeClr val="dk1"/>
                </a:solidFill>
                <a:latin typeface="Arial Narrow"/>
              </a:rPr>
              <a:t> four-wheels of rover BTS7960 motor driver we have used and </a:t>
            </a:r>
            <a:r>
              <a:rPr lang="en-US" sz="2400" dirty="0" err="1">
                <a:solidFill>
                  <a:schemeClr val="dk1"/>
                </a:solidFill>
                <a:latin typeface="Arial Narrow"/>
              </a:rPr>
              <a:t>tocontrol</a:t>
            </a:r>
            <a:r>
              <a:rPr lang="en-US" sz="2400" dirty="0">
                <a:solidFill>
                  <a:schemeClr val="dk1"/>
                </a:solidFill>
                <a:latin typeface="Arial Narrow"/>
              </a:rPr>
              <a:t> servo motors of mechanical claw &amp; camera we have used servo </a:t>
            </a:r>
            <a:r>
              <a:rPr lang="en-US" sz="2400" dirty="0" err="1">
                <a:solidFill>
                  <a:schemeClr val="dk1"/>
                </a:solidFill>
                <a:latin typeface="Arial Narrow"/>
              </a:rPr>
              <a:t>motordriver</a:t>
            </a:r>
            <a:r>
              <a:rPr lang="en-US" sz="2400" dirty="0">
                <a:solidFill>
                  <a:schemeClr val="dk1"/>
                </a:solidFill>
                <a:latin typeface="Arial Narrow"/>
              </a:rPr>
              <a:t> </a:t>
            </a:r>
            <a:r>
              <a:rPr lang="en-US" sz="2400" dirty="0" err="1">
                <a:solidFill>
                  <a:schemeClr val="dk1"/>
                </a:solidFill>
                <a:latin typeface="Arial Narrow"/>
              </a:rPr>
              <a:t>module.Rover</a:t>
            </a:r>
            <a:r>
              <a:rPr lang="en-US" sz="2400" dirty="0">
                <a:solidFill>
                  <a:schemeClr val="dk1"/>
                </a:solidFill>
                <a:latin typeface="Arial Narrow"/>
              </a:rPr>
              <a:t> can‘t be access until the RFID is not matched. If </a:t>
            </a:r>
            <a:r>
              <a:rPr lang="en-US" sz="2400" dirty="0" err="1">
                <a:solidFill>
                  <a:schemeClr val="dk1"/>
                </a:solidFill>
                <a:latin typeface="Arial Narrow"/>
              </a:rPr>
              <a:t>RFIDmatched</a:t>
            </a:r>
            <a:r>
              <a:rPr lang="en-US" sz="2400" dirty="0">
                <a:solidFill>
                  <a:schemeClr val="dk1"/>
                </a:solidFill>
                <a:latin typeface="Arial Narrow"/>
              </a:rPr>
              <a:t> then rover follows the path provided by the operator. </a:t>
            </a:r>
            <a:r>
              <a:rPr lang="en-US" sz="2400" dirty="0" err="1">
                <a:solidFill>
                  <a:schemeClr val="dk1"/>
                </a:solidFill>
                <a:latin typeface="Arial Narrow"/>
              </a:rPr>
              <a:t>Whilesurveying</a:t>
            </a:r>
            <a:r>
              <a:rPr lang="en-US" sz="2400" dirty="0">
                <a:solidFill>
                  <a:schemeClr val="dk1"/>
                </a:solidFill>
                <a:latin typeface="Arial Narrow"/>
              </a:rPr>
              <a:t> the area if any sensor got logic 1 then microcontroller activate </a:t>
            </a:r>
            <a:r>
              <a:rPr lang="en-US" sz="2400" dirty="0" err="1">
                <a:solidFill>
                  <a:schemeClr val="dk1"/>
                </a:solidFill>
                <a:latin typeface="Arial Narrow"/>
              </a:rPr>
              <a:t>allthe</a:t>
            </a:r>
            <a:r>
              <a:rPr lang="en-US" sz="2400" dirty="0">
                <a:solidFill>
                  <a:schemeClr val="dk1"/>
                </a:solidFill>
                <a:latin typeface="Arial Narrow"/>
              </a:rPr>
              <a:t> sensors. If any human or smoke is detected by these sensors, </a:t>
            </a:r>
            <a:r>
              <a:rPr lang="en-US" sz="2400" dirty="0" err="1">
                <a:solidFill>
                  <a:schemeClr val="dk1"/>
                </a:solidFill>
                <a:latin typeface="Arial Narrow"/>
              </a:rPr>
              <a:t>thenimmediately</a:t>
            </a:r>
            <a:r>
              <a:rPr lang="en-US" sz="2400" dirty="0">
                <a:solidFill>
                  <a:schemeClr val="dk1"/>
                </a:solidFill>
                <a:latin typeface="Arial Narrow"/>
              </a:rPr>
              <a:t> alert the authorities. Among all these if battery is less then 10%then operator get a red light blinking and have to take back rover to the </a:t>
            </a:r>
            <a:r>
              <a:rPr lang="en-US" sz="2400" dirty="0" err="1">
                <a:solidFill>
                  <a:schemeClr val="dk1"/>
                </a:solidFill>
                <a:latin typeface="Arial Narrow"/>
              </a:rPr>
              <a:t>basestation</a:t>
            </a:r>
            <a:r>
              <a:rPr lang="en-US" sz="2400" dirty="0">
                <a:solidFill>
                  <a:schemeClr val="dk1"/>
                </a:solidFill>
                <a:latin typeface="Arial Narrow"/>
              </a:rPr>
              <a:t> immediately.</a:t>
            </a:r>
            <a:endParaRPr lang="en-IN" sz="2400" dirty="0">
              <a:solidFill>
                <a:schemeClr val="dk1"/>
              </a:solidFill>
              <a:latin typeface="Arial Narrow"/>
            </a:endParaRPr>
          </a:p>
          <a:p>
            <a:pPr marL="0" marR="0" lvl="0" indent="0" algn="just" rtl="0">
              <a:lnSpc>
                <a:spcPct val="100000"/>
              </a:lnSpc>
              <a:spcBef>
                <a:spcPts val="0"/>
              </a:spcBef>
              <a:spcAft>
                <a:spcPts val="0"/>
              </a:spcAft>
              <a:buClr>
                <a:schemeClr val="dk1"/>
              </a:buClr>
              <a:buSzPts val="2400"/>
              <a:buFont typeface="Arial Narrow"/>
              <a:buNone/>
            </a:pPr>
            <a:endParaRPr lang="en-US" sz="2400" dirty="0">
              <a:solidFill>
                <a:schemeClr val="dk1"/>
              </a:solidFill>
              <a:latin typeface="Arial Narrow"/>
              <a:sym typeface="Arial Narrow"/>
            </a:endParaRPr>
          </a:p>
          <a:p>
            <a:pPr marL="0" marR="0" lvl="0" indent="0" algn="just" rtl="0">
              <a:lnSpc>
                <a:spcPct val="100000"/>
              </a:lnSpc>
              <a:spcBef>
                <a:spcPts val="0"/>
              </a:spcBef>
              <a:spcAft>
                <a:spcPts val="0"/>
              </a:spcAft>
              <a:buClr>
                <a:schemeClr val="dk1"/>
              </a:buClr>
              <a:buSzPts val="2400"/>
              <a:buFont typeface="Arial Narrow"/>
              <a:buNone/>
            </a:pPr>
            <a:r>
              <a:rPr lang="en-US" sz="2400" dirty="0">
                <a:solidFill>
                  <a:schemeClr val="dk1"/>
                </a:solidFill>
                <a:latin typeface="Arial Narrow"/>
              </a:rPr>
              <a:t>Adding to it this rover framework is also enabled with live streaming of the area, which can be easily seen on any android device or laptop on a webpage which will be enabled when we start the rover, It is also enabled with state of the art ultra-sonic sensors which help in collecting trash when any person is near the dustbin in simple terms if you want throw garbage manually in the dustbin you can go near the dustbin and the sensors will detect your presence, and by this the lid of the top dustbin will open and you can put your trash into it. So our Framework in Simple words not only terms of segregating and collecting garbage but also helps in the surveillance.</a:t>
            </a:r>
            <a:endParaRPr lang="en-IN" sz="2400" dirty="0">
              <a:solidFill>
                <a:schemeClr val="dk1"/>
              </a:solidFill>
              <a:latin typeface="Arial Narrow"/>
            </a:endParaRPr>
          </a:p>
          <a:p>
            <a:pPr marL="0" marR="0" lvl="0" indent="0" algn="just" rtl="0">
              <a:spcBef>
                <a:spcPts val="0"/>
              </a:spcBef>
              <a:spcAft>
                <a:spcPts val="0"/>
              </a:spcAft>
              <a:buClr>
                <a:schemeClr val="dk1"/>
              </a:buClr>
              <a:buSzPts val="2400"/>
              <a:buFont typeface="Arial Narrow"/>
              <a:buNone/>
            </a:pPr>
            <a:endParaRPr lang="en-US" dirty="0"/>
          </a:p>
          <a:p>
            <a:pPr marL="0" marR="0" lvl="0" indent="0" algn="just" rtl="0">
              <a:spcBef>
                <a:spcPts val="0"/>
              </a:spcBef>
              <a:spcAft>
                <a:spcPts val="0"/>
              </a:spcAft>
              <a:buClr>
                <a:schemeClr val="dk1"/>
              </a:buClr>
              <a:buSzPts val="2400"/>
              <a:buFont typeface="Arial Narrow"/>
              <a:buNone/>
            </a:pPr>
            <a:r>
              <a:rPr lang="en-US" sz="2400" dirty="0">
                <a:solidFill>
                  <a:schemeClr val="dk1"/>
                </a:solidFill>
                <a:latin typeface="Arial Narrow"/>
              </a:rPr>
              <a:t>This class of robots can be designed by following below mentioned methodologies</a:t>
            </a:r>
            <a:endParaRPr lang="en-IN" sz="2400" dirty="0">
              <a:solidFill>
                <a:schemeClr val="dk1"/>
              </a:solidFill>
              <a:latin typeface="Arial Narrow"/>
            </a:endParaRPr>
          </a:p>
          <a:p>
            <a:pPr marL="342900" lvl="0" indent="-342900" algn="just">
              <a:buSzPts val="1400"/>
              <a:buFont typeface="Times New Roman" panose="02020603050405020304" pitchFamily="18" charset="0"/>
              <a:buAutoNum type="arabicPeriod"/>
              <a:tabLst>
                <a:tab pos="419735" algn="l"/>
              </a:tabLst>
            </a:pPr>
            <a:r>
              <a:rPr lang="en-US" sz="2400" dirty="0">
                <a:solidFill>
                  <a:schemeClr val="dk1"/>
                </a:solidFill>
                <a:latin typeface="Arial Narrow"/>
              </a:rPr>
              <a:t>Choosing a rugged mechanical chassis.</a:t>
            </a:r>
            <a:endParaRPr lang="en-IN" sz="2400" dirty="0">
              <a:solidFill>
                <a:schemeClr val="dk1"/>
              </a:solidFill>
              <a:latin typeface="Arial Narrow"/>
            </a:endParaRPr>
          </a:p>
          <a:p>
            <a:pPr marL="342900" lvl="0" indent="-342900" algn="just">
              <a:spcBef>
                <a:spcPts val="805"/>
              </a:spcBef>
              <a:spcAft>
                <a:spcPts val="0"/>
              </a:spcAft>
              <a:buSzPts val="1400"/>
              <a:buFont typeface="Times New Roman" panose="02020603050405020304" pitchFamily="18" charset="0"/>
              <a:buAutoNum type="arabicPeriod"/>
              <a:tabLst>
                <a:tab pos="419735" algn="l"/>
              </a:tabLst>
            </a:pPr>
            <a:r>
              <a:rPr lang="en-US" sz="2400" dirty="0">
                <a:solidFill>
                  <a:schemeClr val="dk1"/>
                </a:solidFill>
                <a:latin typeface="Arial Narrow"/>
              </a:rPr>
              <a:t>Choosing a stable computational core for managing the robot.</a:t>
            </a:r>
            <a:endParaRPr lang="en-IN" sz="2400" dirty="0">
              <a:solidFill>
                <a:schemeClr val="dk1"/>
              </a:solidFill>
              <a:latin typeface="Arial Narrow"/>
            </a:endParaRPr>
          </a:p>
          <a:p>
            <a:pPr marL="342900" marR="127000" lvl="0" indent="-342900" algn="just">
              <a:spcBef>
                <a:spcPts val="800"/>
              </a:spcBef>
              <a:spcAft>
                <a:spcPts val="0"/>
              </a:spcAft>
              <a:buSzPts val="1400"/>
              <a:buFont typeface="Times New Roman" panose="02020603050405020304" pitchFamily="18" charset="0"/>
              <a:buAutoNum type="arabicPeriod"/>
              <a:tabLst>
                <a:tab pos="477520" algn="l"/>
              </a:tabLst>
            </a:pPr>
            <a:r>
              <a:rPr lang="en-US" sz="2400" dirty="0">
                <a:solidFill>
                  <a:schemeClr val="dk1"/>
                </a:solidFill>
                <a:latin typeface="Arial Narrow"/>
              </a:rPr>
              <a:t>Sensing physical world parameters for offering services. The above methods can be integrated into a system which serves the purpose of a smart IoT based Robot.</a:t>
            </a:r>
            <a:endParaRPr lang="en-IN" sz="2400" dirty="0">
              <a:solidFill>
                <a:schemeClr val="dk1"/>
              </a:solidFill>
              <a:latin typeface="Arial Narrow"/>
            </a:endParaRPr>
          </a:p>
        </p:txBody>
      </p:sp>
      <p:sp>
        <p:nvSpPr>
          <p:cNvPr id="147" name="Google Shape;147;p25"/>
          <p:cNvSpPr txBox="1"/>
          <p:nvPr/>
        </p:nvSpPr>
        <p:spPr>
          <a:xfrm>
            <a:off x="22423437" y="13012737"/>
            <a:ext cx="10166350" cy="582612"/>
          </a:xfrm>
          <a:prstGeom prst="rect">
            <a:avLst/>
          </a:prstGeom>
          <a:solidFill>
            <a:srgbClr val="003466"/>
          </a:solidFill>
          <a:ln>
            <a:noFill/>
          </a:ln>
        </p:spPr>
        <p:txBody>
          <a:bodyPr spcFirstLastPara="1" wrap="square" lIns="91250" tIns="45600" rIns="91250" bIns="45600" anchor="t" anchorCtr="0">
            <a:sp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0" u="none">
                <a:solidFill>
                  <a:srgbClr val="F8F8F8"/>
                </a:solidFill>
                <a:latin typeface="Arial Narrow"/>
                <a:ea typeface="Arial Narrow"/>
                <a:cs typeface="Arial Narrow"/>
                <a:sym typeface="Arial Narrow"/>
              </a:rPr>
              <a:t>System Architecture</a:t>
            </a:r>
            <a:endParaRPr/>
          </a:p>
        </p:txBody>
      </p:sp>
      <p:sp>
        <p:nvSpPr>
          <p:cNvPr id="148" name="Google Shape;148;p25"/>
          <p:cNvSpPr txBox="1"/>
          <p:nvPr/>
        </p:nvSpPr>
        <p:spPr>
          <a:xfrm>
            <a:off x="22345650" y="19172237"/>
            <a:ext cx="10166350" cy="1158875"/>
          </a:xfrm>
          <a:prstGeom prst="rect">
            <a:avLst/>
          </a:prstGeom>
          <a:noFill/>
          <a:ln>
            <a:noFill/>
          </a:ln>
        </p:spPr>
        <p:txBody>
          <a:bodyPr spcFirstLastPara="1" wrap="square" lIns="457200" tIns="457200" rIns="457200" bIns="457200" anchor="t" anchorCtr="0">
            <a:spAutoFit/>
          </a:bodyPr>
          <a:lstStyle/>
          <a:p>
            <a:pPr marL="0" marR="0" lvl="0" indent="0" algn="ctr" rtl="0">
              <a:lnSpc>
                <a:spcPct val="80000"/>
              </a:lnSpc>
              <a:spcBef>
                <a:spcPts val="0"/>
              </a:spcBef>
              <a:spcAft>
                <a:spcPts val="0"/>
              </a:spcAft>
              <a:buClr>
                <a:schemeClr val="dk1"/>
              </a:buClr>
              <a:buSzPts val="2000"/>
              <a:buFont typeface="Arial Narrow"/>
              <a:buNone/>
            </a:pPr>
            <a:r>
              <a:rPr lang="en-US" sz="2000" b="0" i="0" u="none">
                <a:solidFill>
                  <a:schemeClr val="dk1"/>
                </a:solidFill>
                <a:latin typeface="Arial Narrow"/>
                <a:ea typeface="Arial Narrow"/>
                <a:cs typeface="Arial Narrow"/>
                <a:sym typeface="Arial Narrow"/>
              </a:rPr>
              <a:t>Fig 4 - System Architecture of the Platform</a:t>
            </a:r>
            <a:endParaRPr/>
          </a:p>
        </p:txBody>
      </p:sp>
      <p:sp>
        <p:nvSpPr>
          <p:cNvPr id="149" name="Google Shape;149;p25"/>
          <p:cNvSpPr txBox="1"/>
          <p:nvPr/>
        </p:nvSpPr>
        <p:spPr>
          <a:xfrm>
            <a:off x="33340675" y="5638800"/>
            <a:ext cx="9866312" cy="582612"/>
          </a:xfrm>
          <a:prstGeom prst="rect">
            <a:avLst/>
          </a:prstGeom>
          <a:solidFill>
            <a:srgbClr val="003466"/>
          </a:solidFill>
          <a:ln>
            <a:noFill/>
          </a:ln>
        </p:spPr>
        <p:txBody>
          <a:bodyPr spcFirstLastPara="1" wrap="square" lIns="91250" tIns="45600" rIns="91250" bIns="45600" anchor="t" anchorCtr="0">
            <a:sp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0" u="none">
                <a:solidFill>
                  <a:srgbClr val="F8F8F8"/>
                </a:solidFill>
                <a:latin typeface="Arial Narrow"/>
                <a:ea typeface="Arial Narrow"/>
                <a:cs typeface="Arial Narrow"/>
                <a:sym typeface="Arial Narrow"/>
              </a:rPr>
              <a:t>Results</a:t>
            </a:r>
            <a:endParaRPr/>
          </a:p>
        </p:txBody>
      </p:sp>
      <p:sp>
        <p:nvSpPr>
          <p:cNvPr id="150" name="Google Shape;150;p25"/>
          <p:cNvSpPr txBox="1"/>
          <p:nvPr/>
        </p:nvSpPr>
        <p:spPr>
          <a:xfrm>
            <a:off x="33326387" y="12144375"/>
            <a:ext cx="9866312" cy="582612"/>
          </a:xfrm>
          <a:prstGeom prst="rect">
            <a:avLst/>
          </a:prstGeom>
          <a:solidFill>
            <a:srgbClr val="003466"/>
          </a:solidFill>
          <a:ln>
            <a:noFill/>
          </a:ln>
        </p:spPr>
        <p:txBody>
          <a:bodyPr spcFirstLastPara="1" wrap="square" lIns="91250" tIns="45600" rIns="91250" bIns="45600" anchor="t" anchorCtr="0">
            <a:sp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0" u="none">
                <a:solidFill>
                  <a:srgbClr val="F8F8F8"/>
                </a:solidFill>
                <a:latin typeface="Arial Narrow"/>
                <a:ea typeface="Arial Narrow"/>
                <a:cs typeface="Arial Narrow"/>
                <a:sym typeface="Arial Narrow"/>
              </a:rPr>
              <a:t>Conclusion</a:t>
            </a:r>
            <a:endParaRPr/>
          </a:p>
        </p:txBody>
      </p:sp>
      <p:sp>
        <p:nvSpPr>
          <p:cNvPr id="151" name="Google Shape;151;p25"/>
          <p:cNvSpPr txBox="1"/>
          <p:nvPr/>
        </p:nvSpPr>
        <p:spPr>
          <a:xfrm>
            <a:off x="33327974" y="12669572"/>
            <a:ext cx="9879012" cy="6439583"/>
          </a:xfrm>
          <a:prstGeom prst="rect">
            <a:avLst/>
          </a:prstGeom>
          <a:noFill/>
          <a:ln>
            <a:noFill/>
          </a:ln>
        </p:spPr>
        <p:txBody>
          <a:bodyPr spcFirstLastPara="1" wrap="square" lIns="457200" tIns="457200" rIns="457200" bIns="457200" anchor="t" anchorCtr="0">
            <a:spAutoFit/>
          </a:bodyPr>
          <a:lstStyle/>
          <a:p>
            <a:pPr marL="742950" marR="233680" lvl="1" indent="-285750">
              <a:lnSpc>
                <a:spcPct val="145000"/>
              </a:lnSpc>
              <a:spcAft>
                <a:spcPts val="0"/>
              </a:spcAft>
              <a:buSzPts val="1400"/>
              <a:buFont typeface="Symbol" panose="05050102010706020507" pitchFamily="18" charset="2"/>
              <a:buChar char=""/>
              <a:tabLst>
                <a:tab pos="698500" algn="l"/>
                <a:tab pos="699135" algn="l"/>
              </a:tabLst>
            </a:pPr>
            <a:r>
              <a:rPr lang="en-US" sz="2800" dirty="0">
                <a:solidFill>
                  <a:schemeClr val="dk1"/>
                </a:solidFill>
                <a:latin typeface="Arial Narrow"/>
              </a:rPr>
              <a:t>Capable of going places where neither humans nor normal rovers can go.</a:t>
            </a:r>
            <a:endParaRPr lang="en-IN" sz="2800" dirty="0">
              <a:solidFill>
                <a:schemeClr val="dk1"/>
              </a:solidFill>
              <a:latin typeface="Arial Narrow"/>
            </a:endParaRPr>
          </a:p>
          <a:p>
            <a:pPr marL="742950" lvl="1" indent="-285750">
              <a:spcBef>
                <a:spcPts val="80"/>
              </a:spcBef>
              <a:spcAft>
                <a:spcPts val="0"/>
              </a:spcAft>
              <a:buSzPts val="1400"/>
              <a:buFont typeface="Symbol" panose="05050102010706020507" pitchFamily="18" charset="2"/>
              <a:buChar char=""/>
              <a:tabLst>
                <a:tab pos="698500" algn="l"/>
                <a:tab pos="699135" algn="l"/>
              </a:tabLst>
            </a:pPr>
            <a:r>
              <a:rPr lang="en-US" sz="2800" dirty="0">
                <a:solidFill>
                  <a:schemeClr val="dk1"/>
                </a:solidFill>
                <a:latin typeface="Arial Narrow"/>
              </a:rPr>
              <a:t>Can be used in combat situation (not intense).</a:t>
            </a:r>
            <a:endParaRPr lang="en-IN" sz="2800" dirty="0">
              <a:solidFill>
                <a:schemeClr val="dk1"/>
              </a:solidFill>
              <a:latin typeface="Arial Narrow"/>
            </a:endParaRPr>
          </a:p>
          <a:p>
            <a:pPr marL="742950" lvl="1" indent="-285750">
              <a:spcBef>
                <a:spcPts val="795"/>
              </a:spcBef>
              <a:spcAft>
                <a:spcPts val="0"/>
              </a:spcAft>
              <a:buSzPts val="1400"/>
              <a:buFont typeface="Symbol" panose="05050102010706020507" pitchFamily="18" charset="2"/>
              <a:buChar char=""/>
              <a:tabLst>
                <a:tab pos="698500" algn="l"/>
                <a:tab pos="699135" algn="l"/>
              </a:tabLst>
            </a:pPr>
            <a:r>
              <a:rPr lang="en-US" sz="2800" dirty="0">
                <a:solidFill>
                  <a:schemeClr val="dk1"/>
                </a:solidFill>
                <a:latin typeface="Arial Narrow"/>
              </a:rPr>
              <a:t>Can perform actions in stealth.</a:t>
            </a:r>
            <a:endParaRPr lang="en-IN" sz="2800" dirty="0">
              <a:solidFill>
                <a:schemeClr val="dk1"/>
              </a:solidFill>
              <a:latin typeface="Arial Narrow"/>
            </a:endParaRPr>
          </a:p>
          <a:p>
            <a:pPr marL="742950" lvl="1" indent="-285750">
              <a:spcBef>
                <a:spcPts val="805"/>
              </a:spcBef>
              <a:spcAft>
                <a:spcPts val="0"/>
              </a:spcAft>
              <a:buSzPts val="1400"/>
              <a:buFont typeface="Symbol" panose="05050102010706020507" pitchFamily="18" charset="2"/>
              <a:buChar char=""/>
              <a:tabLst>
                <a:tab pos="698500" algn="l"/>
                <a:tab pos="699135" algn="l"/>
              </a:tabLst>
            </a:pPr>
            <a:r>
              <a:rPr lang="en-US" sz="2800" dirty="0">
                <a:solidFill>
                  <a:schemeClr val="dk1"/>
                </a:solidFill>
                <a:latin typeface="Arial Narrow"/>
              </a:rPr>
              <a:t>Self operated by AI with a option of manual operation.</a:t>
            </a:r>
            <a:endParaRPr lang="en-IN" sz="2800" dirty="0">
              <a:solidFill>
                <a:schemeClr val="dk1"/>
              </a:solidFill>
              <a:latin typeface="Arial Narrow"/>
            </a:endParaRPr>
          </a:p>
          <a:p>
            <a:pPr marL="742950" lvl="1" indent="-285750">
              <a:spcBef>
                <a:spcPts val="790"/>
              </a:spcBef>
              <a:spcAft>
                <a:spcPts val="0"/>
              </a:spcAft>
              <a:buSzPts val="1400"/>
              <a:buFont typeface="Symbol" panose="05050102010706020507" pitchFamily="18" charset="2"/>
              <a:buChar char=""/>
              <a:tabLst>
                <a:tab pos="698500" algn="l"/>
                <a:tab pos="699135" algn="l"/>
              </a:tabLst>
            </a:pPr>
            <a:r>
              <a:rPr lang="en-US" sz="2800" dirty="0">
                <a:solidFill>
                  <a:schemeClr val="dk1"/>
                </a:solidFill>
                <a:latin typeface="Arial Narrow"/>
              </a:rPr>
              <a:t>Can be easily camouflaged.</a:t>
            </a:r>
            <a:endParaRPr lang="en-IN" sz="2800" dirty="0">
              <a:solidFill>
                <a:schemeClr val="dk1"/>
              </a:solidFill>
              <a:latin typeface="Arial Narrow"/>
            </a:endParaRPr>
          </a:p>
          <a:p>
            <a:pPr marL="742950" marR="328295" lvl="1" indent="-285750">
              <a:lnSpc>
                <a:spcPct val="146000"/>
              </a:lnSpc>
              <a:spcBef>
                <a:spcPts val="805"/>
              </a:spcBef>
              <a:spcAft>
                <a:spcPts val="0"/>
              </a:spcAft>
              <a:buSzPts val="1400"/>
              <a:buFont typeface="Symbol" panose="05050102010706020507" pitchFamily="18" charset="2"/>
              <a:buChar char=""/>
              <a:tabLst>
                <a:tab pos="698500" algn="l"/>
                <a:tab pos="699135" algn="l"/>
              </a:tabLst>
            </a:pPr>
            <a:r>
              <a:rPr lang="en-US" sz="2800" dirty="0">
                <a:solidFill>
                  <a:schemeClr val="dk1"/>
                </a:solidFill>
                <a:latin typeface="Arial Narrow"/>
              </a:rPr>
              <a:t>Has an multipurpose mount that can be used to mount cameras semi and fully automatic gas and tear gas ejectors.</a:t>
            </a:r>
            <a:endParaRPr lang="en-IN" sz="2800" dirty="0">
              <a:solidFill>
                <a:schemeClr val="dk1"/>
              </a:solidFill>
              <a:latin typeface="Arial Narrow"/>
            </a:endParaRPr>
          </a:p>
          <a:p>
            <a:pPr marL="742950" lvl="1" indent="-285750">
              <a:spcBef>
                <a:spcPts val="45"/>
              </a:spcBef>
              <a:spcAft>
                <a:spcPts val="0"/>
              </a:spcAft>
              <a:buSzPts val="1400"/>
              <a:buFont typeface="Symbol" panose="05050102010706020507" pitchFamily="18" charset="2"/>
              <a:buChar char=""/>
              <a:tabLst>
                <a:tab pos="698500" algn="l"/>
                <a:tab pos="699135" algn="l"/>
              </a:tabLst>
            </a:pPr>
            <a:r>
              <a:rPr lang="en-US" sz="2800" dirty="0">
                <a:solidFill>
                  <a:schemeClr val="dk1"/>
                </a:solidFill>
                <a:latin typeface="Arial Narrow"/>
              </a:rPr>
              <a:t>Is able to perform all the functions of CBRN mini UGB.</a:t>
            </a:r>
            <a:endParaRPr lang="en-IN" sz="2800" dirty="0">
              <a:solidFill>
                <a:schemeClr val="dk1"/>
              </a:solidFill>
              <a:latin typeface="Arial Narrow"/>
            </a:endParaRPr>
          </a:p>
          <a:p>
            <a:pPr marL="0" marR="0" lvl="0" indent="0" algn="l" rtl="0">
              <a:lnSpc>
                <a:spcPct val="100000"/>
              </a:lnSpc>
              <a:spcBef>
                <a:spcPts val="0"/>
              </a:spcBef>
              <a:spcAft>
                <a:spcPts val="0"/>
              </a:spcAft>
              <a:buNone/>
            </a:pPr>
            <a:endParaRPr sz="2800" b="0" i="0" u="none" dirty="0">
              <a:solidFill>
                <a:schemeClr val="dk1"/>
              </a:solidFill>
              <a:latin typeface="Arial Narrow"/>
              <a:ea typeface="Arial Narrow"/>
              <a:cs typeface="Arial Narrow"/>
              <a:sym typeface="Arial Narrow"/>
            </a:endParaRPr>
          </a:p>
        </p:txBody>
      </p:sp>
      <p:sp>
        <p:nvSpPr>
          <p:cNvPr id="152" name="Google Shape;152;p25"/>
          <p:cNvSpPr txBox="1"/>
          <p:nvPr/>
        </p:nvSpPr>
        <p:spPr>
          <a:xfrm>
            <a:off x="33312100" y="18461037"/>
            <a:ext cx="9880600" cy="582612"/>
          </a:xfrm>
          <a:prstGeom prst="rect">
            <a:avLst/>
          </a:prstGeom>
          <a:solidFill>
            <a:srgbClr val="003466"/>
          </a:solidFill>
          <a:ln>
            <a:noFill/>
          </a:ln>
        </p:spPr>
        <p:txBody>
          <a:bodyPr spcFirstLastPara="1" wrap="square" lIns="91250" tIns="45600" rIns="91250" bIns="45600" anchor="t" anchorCtr="0">
            <a:sp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0" u="none">
                <a:solidFill>
                  <a:srgbClr val="F8F8F8"/>
                </a:solidFill>
                <a:latin typeface="Arial Narrow"/>
                <a:ea typeface="Arial Narrow"/>
                <a:cs typeface="Arial Narrow"/>
                <a:sym typeface="Arial Narrow"/>
              </a:rPr>
              <a:t>Publication Details</a:t>
            </a:r>
            <a:endParaRPr/>
          </a:p>
        </p:txBody>
      </p:sp>
      <p:sp>
        <p:nvSpPr>
          <p:cNvPr id="153" name="Google Shape;153;p25"/>
          <p:cNvSpPr txBox="1"/>
          <p:nvPr/>
        </p:nvSpPr>
        <p:spPr>
          <a:xfrm>
            <a:off x="33320037" y="19043650"/>
            <a:ext cx="9879012" cy="1258887"/>
          </a:xfrm>
          <a:prstGeom prst="rect">
            <a:avLst/>
          </a:prstGeom>
          <a:noFill/>
          <a:ln>
            <a:noFill/>
          </a:ln>
        </p:spPr>
        <p:txBody>
          <a:bodyPr spcFirstLastPara="1" wrap="square" lIns="457200" tIns="457200" rIns="457200" bIns="457200" anchor="t" anchorCtr="0">
            <a:spAutoFit/>
          </a:bodyPr>
          <a:lstStyle/>
          <a:p>
            <a:pPr marL="0" marR="0" lvl="0" indent="0" algn="ctr" rtl="0">
              <a:lnSpc>
                <a:spcPct val="80000"/>
              </a:lnSpc>
              <a:spcBef>
                <a:spcPts val="0"/>
              </a:spcBef>
              <a:spcAft>
                <a:spcPts val="0"/>
              </a:spcAft>
              <a:buClr>
                <a:schemeClr val="dk1"/>
              </a:buClr>
              <a:buSzPts val="2800"/>
              <a:buFont typeface="Arial Narrow"/>
              <a:buNone/>
            </a:pPr>
            <a:r>
              <a:rPr lang="en-US" sz="2800" b="1" i="0" u="sng">
                <a:solidFill>
                  <a:schemeClr val="dk1"/>
                </a:solidFill>
                <a:latin typeface="Arial Narrow"/>
                <a:ea typeface="Arial Narrow"/>
                <a:cs typeface="Arial Narrow"/>
                <a:sym typeface="Arial Narrow"/>
              </a:rPr>
              <a:t>Paper Publication</a:t>
            </a:r>
            <a:endParaRPr/>
          </a:p>
        </p:txBody>
      </p:sp>
      <p:graphicFrame>
        <p:nvGraphicFramePr>
          <p:cNvPr id="154" name="Google Shape;154;p25"/>
          <p:cNvGraphicFramePr/>
          <p:nvPr>
            <p:extLst>
              <p:ext uri="{D42A27DB-BD31-4B8C-83A1-F6EECF244321}">
                <p14:modId xmlns:p14="http://schemas.microsoft.com/office/powerpoint/2010/main" val="3462828947"/>
              </p:ext>
            </p:extLst>
          </p:nvPr>
        </p:nvGraphicFramePr>
        <p:xfrm>
          <a:off x="33759775" y="20302537"/>
          <a:ext cx="9029675" cy="1817650"/>
        </p:xfrm>
        <a:graphic>
          <a:graphicData uri="http://schemas.openxmlformats.org/drawingml/2006/table">
            <a:tbl>
              <a:tblPr>
                <a:noFill/>
                <a:tableStyleId>{FBF27B4E-1920-4C02-AC42-0ACE41767B06}</a:tableStyleId>
              </a:tblPr>
              <a:tblGrid>
                <a:gridCol w="1541450">
                  <a:extLst>
                    <a:ext uri="{9D8B030D-6E8A-4147-A177-3AD203B41FA5}">
                      <a16:colId xmlns:a16="http://schemas.microsoft.com/office/drawing/2014/main" val="20000"/>
                    </a:ext>
                  </a:extLst>
                </a:gridCol>
                <a:gridCol w="7488225">
                  <a:extLst>
                    <a:ext uri="{9D8B030D-6E8A-4147-A177-3AD203B41FA5}">
                      <a16:colId xmlns:a16="http://schemas.microsoft.com/office/drawing/2014/main" val="20001"/>
                    </a:ext>
                  </a:extLst>
                </a:gridCol>
              </a:tblGrid>
              <a:tr h="392100">
                <a:tc>
                  <a:txBody>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JOURNAL</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6F6F6"/>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JU Publications</a:t>
                      </a:r>
                      <a:endParaRPr dirty="0"/>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6F6F6"/>
                    </a:solidFill>
                  </a:tcPr>
                </a:tc>
                <a:extLst>
                  <a:ext uri="{0D108BD9-81ED-4DB2-BD59-A6C34878D82A}">
                    <a16:rowId xmlns:a16="http://schemas.microsoft.com/office/drawing/2014/main" val="10000"/>
                  </a:ext>
                </a:extLst>
              </a:tr>
              <a:tr h="641350">
                <a:tc>
                  <a:txBody>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Submission ID</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BFBFB"/>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rgbClr val="000000"/>
                          </a:solidFill>
                          <a:latin typeface="Arial"/>
                          <a:cs typeface="Arial"/>
                          <a:sym typeface="Arial"/>
                        </a:rPr>
                        <a:t>2056402479</a:t>
                      </a:r>
                      <a:endParaRPr sz="1800" b="0" i="0" u="none" strike="noStrike" cap="none" dirty="0">
                        <a:solidFill>
                          <a:srgbClr val="000000"/>
                        </a:solidFill>
                        <a:latin typeface="Arial"/>
                        <a:cs typeface="Arial"/>
                        <a:sym typeface="Arial"/>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BFBFB"/>
                    </a:solidFill>
                  </a:tcPr>
                </a:tc>
                <a:extLst>
                  <a:ext uri="{0D108BD9-81ED-4DB2-BD59-A6C34878D82A}">
                    <a16:rowId xmlns:a16="http://schemas.microsoft.com/office/drawing/2014/main" val="10001"/>
                  </a:ext>
                </a:extLst>
              </a:tr>
              <a:tr h="392100">
                <a:tc>
                  <a:txBody>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TITLE</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6F6F6"/>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DAR- </a:t>
                      </a:r>
                      <a:r>
                        <a:rPr lang="en-US" sz="1800" b="0" i="0" u="none" strike="noStrike" cap="none" dirty="0" err="1">
                          <a:solidFill>
                            <a:srgbClr val="000000"/>
                          </a:solidFill>
                          <a:latin typeface="Arial"/>
                          <a:ea typeface="Arial"/>
                          <a:cs typeface="Arial"/>
                          <a:sym typeface="Arial"/>
                        </a:rPr>
                        <a:t>Defence</a:t>
                      </a:r>
                      <a:r>
                        <a:rPr lang="en-US" sz="1800" b="0" i="0" u="none" strike="noStrike" cap="none" dirty="0">
                          <a:solidFill>
                            <a:srgbClr val="000000"/>
                          </a:solidFill>
                          <a:latin typeface="Arial"/>
                          <a:ea typeface="Arial"/>
                          <a:cs typeface="Arial"/>
                          <a:sym typeface="Arial"/>
                        </a:rPr>
                        <a:t> Advance Rover</a:t>
                      </a:r>
                      <a:endParaRPr dirty="0"/>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6F6F6"/>
                    </a:solidFill>
                  </a:tcPr>
                </a:tc>
                <a:extLst>
                  <a:ext uri="{0D108BD9-81ED-4DB2-BD59-A6C34878D82A}">
                    <a16:rowId xmlns:a16="http://schemas.microsoft.com/office/drawing/2014/main" val="10002"/>
                  </a:ext>
                </a:extLst>
              </a:tr>
              <a:tr h="392100">
                <a:tc>
                  <a:txBody>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FILE_NAME</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BFBFB"/>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DAR_batch_06.docx</a:t>
                      </a:r>
                      <a:endParaRPr dirty="0"/>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BFBFB"/>
                    </a:solidFill>
                  </a:tcPr>
                </a:tc>
                <a:extLst>
                  <a:ext uri="{0D108BD9-81ED-4DB2-BD59-A6C34878D82A}">
                    <a16:rowId xmlns:a16="http://schemas.microsoft.com/office/drawing/2014/main" val="10003"/>
                  </a:ext>
                </a:extLst>
              </a:tr>
            </a:tbl>
          </a:graphicData>
        </a:graphic>
      </p:graphicFrame>
      <p:sp>
        <p:nvSpPr>
          <p:cNvPr id="160" name="Google Shape;160;p25"/>
          <p:cNvSpPr txBox="1"/>
          <p:nvPr/>
        </p:nvSpPr>
        <p:spPr>
          <a:xfrm>
            <a:off x="33391475" y="6221412"/>
            <a:ext cx="9178925" cy="6038536"/>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Clr>
                <a:schemeClr val="dk1"/>
              </a:buClr>
              <a:buSzPts val="2800"/>
              <a:buFont typeface="Arial Narrow"/>
              <a:buNone/>
            </a:pPr>
            <a:r>
              <a:rPr lang="en-US" sz="2800" dirty="0">
                <a:solidFill>
                  <a:schemeClr val="dk1"/>
                </a:solidFill>
                <a:latin typeface="Arial Narrow"/>
              </a:rPr>
              <a:t>Our concept is to help Indian Army to run smooth operations without losing man power. The concept of our rover is to go in such area where no human can possibly go and collect the data. Human life is too precious to risk it, so here our rover comes in the play. where, this rover with the help of sensers and advance technology, can go in the area which are under attack or where it is too risky for a human to possibly go, our rover </a:t>
            </a:r>
            <a:r>
              <a:rPr lang="en-US" sz="2800" dirty="0" err="1">
                <a:solidFill>
                  <a:schemeClr val="dk1"/>
                </a:solidFill>
                <a:latin typeface="Arial Narrow"/>
              </a:rPr>
              <a:t>withNode</a:t>
            </a:r>
            <a:r>
              <a:rPr lang="en-US" sz="2800" dirty="0">
                <a:solidFill>
                  <a:schemeClr val="dk1"/>
                </a:solidFill>
                <a:latin typeface="Arial Narrow"/>
              </a:rPr>
              <a:t> MCU / UNO( </a:t>
            </a:r>
            <a:r>
              <a:rPr lang="en-US" sz="2800" dirty="0" err="1">
                <a:solidFill>
                  <a:schemeClr val="dk1"/>
                </a:solidFill>
                <a:latin typeface="Arial Narrow"/>
              </a:rPr>
              <a:t>NodeMCU</a:t>
            </a:r>
            <a:r>
              <a:rPr lang="en-US" sz="2800" dirty="0">
                <a:solidFill>
                  <a:schemeClr val="dk1"/>
                </a:solidFill>
                <a:latin typeface="Arial Narrow"/>
              </a:rPr>
              <a:t> is a low-cost open source IoT platform. It initially included firmware which runs on the ESP8266 Wi-Fi SoC from </a:t>
            </a:r>
            <a:r>
              <a:rPr lang="en-US" sz="2800" dirty="0" err="1">
                <a:solidFill>
                  <a:schemeClr val="dk1"/>
                </a:solidFill>
                <a:latin typeface="Arial Narrow"/>
              </a:rPr>
              <a:t>Espressif</a:t>
            </a:r>
            <a:r>
              <a:rPr lang="en-US" sz="2800" dirty="0">
                <a:solidFill>
                  <a:schemeClr val="dk1"/>
                </a:solidFill>
                <a:latin typeface="Arial Narrow"/>
              </a:rPr>
              <a:t> Systems, and hardware which was based on the ESP-12, Arduino Uno is a microcontroller board based on the ATmega328P (datasheet). It has 14 digital input/output pins.</a:t>
            </a:r>
            <a:endParaRPr dirty="0"/>
          </a:p>
        </p:txBody>
      </p:sp>
      <p:sp>
        <p:nvSpPr>
          <p:cNvPr id="161" name="Google Shape;161;p25"/>
          <p:cNvSpPr txBox="1"/>
          <p:nvPr/>
        </p:nvSpPr>
        <p:spPr>
          <a:xfrm>
            <a:off x="8721725" y="2881312"/>
            <a:ext cx="22577425" cy="1016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6000"/>
              <a:buFont typeface="Arial Black"/>
              <a:buNone/>
            </a:pPr>
            <a:r>
              <a:rPr lang="en-US" sz="6000" b="0" i="0" u="none">
                <a:solidFill>
                  <a:srgbClr val="002060"/>
                </a:solidFill>
                <a:latin typeface="Arial Black"/>
                <a:ea typeface="Arial Black"/>
                <a:cs typeface="Arial Black"/>
                <a:sym typeface="Arial Black"/>
              </a:rPr>
              <a:t>Department of Information Science and Engineering</a:t>
            </a:r>
            <a:endParaRPr/>
          </a:p>
        </p:txBody>
      </p:sp>
      <p:pic>
        <p:nvPicPr>
          <p:cNvPr id="2" name="image5.jpeg">
            <a:extLst>
              <a:ext uri="{FF2B5EF4-FFF2-40B4-BE49-F238E27FC236}">
                <a16:creationId xmlns:a16="http://schemas.microsoft.com/office/drawing/2014/main" id="{36015F54-D883-4D9E-B793-8012C3CE040A}"/>
              </a:ext>
            </a:extLst>
          </p:cNvPr>
          <p:cNvPicPr>
            <a:picLocks noChangeAspect="1"/>
          </p:cNvPicPr>
          <p:nvPr/>
        </p:nvPicPr>
        <p:blipFill>
          <a:blip r:embed="rId4" cstate="print"/>
          <a:stretch>
            <a:fillRect/>
          </a:stretch>
        </p:blipFill>
        <p:spPr>
          <a:xfrm>
            <a:off x="22630765" y="13953489"/>
            <a:ext cx="4390390" cy="5280660"/>
          </a:xfrm>
          <a:prstGeom prst="rect">
            <a:avLst/>
          </a:prstGeom>
        </p:spPr>
      </p:pic>
      <p:pic>
        <p:nvPicPr>
          <p:cNvPr id="3" name="image4.jpeg">
            <a:extLst>
              <a:ext uri="{FF2B5EF4-FFF2-40B4-BE49-F238E27FC236}">
                <a16:creationId xmlns:a16="http://schemas.microsoft.com/office/drawing/2014/main" id="{6D4CDD64-AE42-A1D5-3789-8433A70D7B03}"/>
              </a:ext>
            </a:extLst>
          </p:cNvPr>
          <p:cNvPicPr>
            <a:picLocks noChangeAspect="1"/>
          </p:cNvPicPr>
          <p:nvPr/>
        </p:nvPicPr>
        <p:blipFill>
          <a:blip r:embed="rId5" cstate="print"/>
          <a:stretch>
            <a:fillRect/>
          </a:stretch>
        </p:blipFill>
        <p:spPr>
          <a:xfrm>
            <a:off x="27569160" y="13900467"/>
            <a:ext cx="4394835" cy="5271769"/>
          </a:xfrm>
          <a:prstGeom prst="rect">
            <a:avLst/>
          </a:prstGeom>
        </p:spPr>
      </p:pic>
      <p:pic>
        <p:nvPicPr>
          <p:cNvPr id="13" name="Picture 12">
            <a:extLst>
              <a:ext uri="{FF2B5EF4-FFF2-40B4-BE49-F238E27FC236}">
                <a16:creationId xmlns:a16="http://schemas.microsoft.com/office/drawing/2014/main" id="{CAB927D2-72CA-3D58-9046-8687D2723668}"/>
              </a:ext>
            </a:extLst>
          </p:cNvPr>
          <p:cNvPicPr>
            <a:picLocks noChangeAspect="1"/>
          </p:cNvPicPr>
          <p:nvPr/>
        </p:nvPicPr>
        <p:blipFill>
          <a:blip r:embed="rId6"/>
          <a:stretch>
            <a:fillRect/>
          </a:stretch>
        </p:blipFill>
        <p:spPr>
          <a:xfrm>
            <a:off x="41441412" y="1704058"/>
            <a:ext cx="1239977" cy="1535473"/>
          </a:xfrm>
          <a:prstGeom prst="rect">
            <a:avLst/>
          </a:prstGeom>
          <a:effectLst/>
        </p:spPr>
      </p:pic>
      <p:pic>
        <p:nvPicPr>
          <p:cNvPr id="15" name="Picture 14">
            <a:extLst>
              <a:ext uri="{FF2B5EF4-FFF2-40B4-BE49-F238E27FC236}">
                <a16:creationId xmlns:a16="http://schemas.microsoft.com/office/drawing/2014/main" id="{2758F92F-1223-A194-A323-0B7CAC56E509}"/>
              </a:ext>
            </a:extLst>
          </p:cNvPr>
          <p:cNvPicPr>
            <a:picLocks noChangeAspect="1"/>
          </p:cNvPicPr>
          <p:nvPr/>
        </p:nvPicPr>
        <p:blipFill>
          <a:blip r:embed="rId7"/>
          <a:stretch>
            <a:fillRect/>
          </a:stretch>
        </p:blipFill>
        <p:spPr>
          <a:xfrm>
            <a:off x="38804586" y="1716644"/>
            <a:ext cx="1239977" cy="1527650"/>
          </a:xfrm>
          <a:prstGeom prst="rect">
            <a:avLst/>
          </a:prstGeom>
        </p:spPr>
      </p:pic>
      <p:pic>
        <p:nvPicPr>
          <p:cNvPr id="17" name="Picture 16">
            <a:extLst>
              <a:ext uri="{FF2B5EF4-FFF2-40B4-BE49-F238E27FC236}">
                <a16:creationId xmlns:a16="http://schemas.microsoft.com/office/drawing/2014/main" id="{FA6AC4FC-26A4-9341-E706-E9D1B5AC5E55}"/>
              </a:ext>
            </a:extLst>
          </p:cNvPr>
          <p:cNvPicPr>
            <a:picLocks noChangeAspect="1"/>
          </p:cNvPicPr>
          <p:nvPr/>
        </p:nvPicPr>
        <p:blipFill rotWithShape="1">
          <a:blip r:embed="rId8"/>
          <a:srcRect l="5080" r="6133"/>
          <a:stretch/>
        </p:blipFill>
        <p:spPr>
          <a:xfrm>
            <a:off x="37211317" y="1584960"/>
            <a:ext cx="1539240" cy="1686628"/>
          </a:xfrm>
          <a:prstGeom prst="rect">
            <a:avLst/>
          </a:prstGeom>
        </p:spPr>
      </p:pic>
      <p:pic>
        <p:nvPicPr>
          <p:cNvPr id="19" name="Picture 18">
            <a:extLst>
              <a:ext uri="{FF2B5EF4-FFF2-40B4-BE49-F238E27FC236}">
                <a16:creationId xmlns:a16="http://schemas.microsoft.com/office/drawing/2014/main" id="{5C465C31-5518-EDD2-9457-8300D9ECB0EF}"/>
              </a:ext>
            </a:extLst>
          </p:cNvPr>
          <p:cNvPicPr>
            <a:picLocks noChangeAspect="1"/>
          </p:cNvPicPr>
          <p:nvPr/>
        </p:nvPicPr>
        <p:blipFill>
          <a:blip r:embed="rId9"/>
          <a:stretch>
            <a:fillRect/>
          </a:stretch>
        </p:blipFill>
        <p:spPr>
          <a:xfrm>
            <a:off x="40098592" y="1711881"/>
            <a:ext cx="1342820" cy="1527650"/>
          </a:xfrm>
          <a:prstGeom prst="rect">
            <a:avLst/>
          </a:prstGeom>
        </p:spPr>
      </p:pic>
      <p:pic>
        <p:nvPicPr>
          <p:cNvPr id="23" name="Picture 22">
            <a:extLst>
              <a:ext uri="{FF2B5EF4-FFF2-40B4-BE49-F238E27FC236}">
                <a16:creationId xmlns:a16="http://schemas.microsoft.com/office/drawing/2014/main" id="{8ED9F8C3-5306-18D9-DCE3-E58CE8555BBE}"/>
              </a:ext>
            </a:extLst>
          </p:cNvPr>
          <p:cNvPicPr>
            <a:picLocks noChangeAspect="1"/>
          </p:cNvPicPr>
          <p:nvPr/>
        </p:nvPicPr>
        <p:blipFill rotWithShape="1">
          <a:blip r:embed="rId10"/>
          <a:srcRect l="3168" t="2955" r="3477" b="5065"/>
          <a:stretch/>
        </p:blipFill>
        <p:spPr>
          <a:xfrm>
            <a:off x="35775906" y="1712731"/>
            <a:ext cx="1277556" cy="1555893"/>
          </a:xfrm>
          <a:prstGeom prst="rect">
            <a:avLst/>
          </a:prstGeom>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2162</Words>
  <Application>Microsoft Office PowerPoint</Application>
  <PresentationFormat>Custom</PresentationFormat>
  <Paragraphs>97</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 Narrow</vt:lpstr>
      <vt:lpstr>Times New Roman</vt:lpstr>
      <vt:lpstr>Symbol</vt:lpstr>
      <vt:lpstr>Arial Black</vt:lpstr>
      <vt:lpstr>Arial</vt:lpstr>
      <vt:lpstr>Custom Design</vt:lpstr>
      <vt:lpstr>1_Custom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Nandini Rathod</dc:creator>
  <cp:lastModifiedBy>Nandini Rathod</cp:lastModifiedBy>
  <cp:revision>3</cp:revision>
  <dcterms:modified xsi:type="dcterms:W3CDTF">2023-04-05T09:03:49Z</dcterms:modified>
</cp:coreProperties>
</file>