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9" r:id="rId4"/>
    <p:sldId id="270" r:id="rId5"/>
    <p:sldId id="284" r:id="rId6"/>
    <p:sldId id="261" r:id="rId7"/>
    <p:sldId id="257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62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Fira Sans Extra Condensed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 SemiBold" panose="020B06030500000200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E92FFA-DA00-4544-97DD-D3A3B7F9F36C}">
  <a:tblStyle styleId="{F1E92FFA-DA00-4544-97DD-D3A3B7F9F3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</a:t>
            </a:r>
            <a:r>
              <a:rPr lang="it-IT" sz="2128" b="0" i="0" u="none" strike="noStrike" baseline="0" dirty="0">
                <a:effectLst/>
              </a:rPr>
              <a:t>² - </a:t>
            </a:r>
            <a:r>
              <a:rPr lang="it-IT" sz="2128" b="0" i="0" u="none" strike="noStrike" baseline="0" dirty="0" err="1">
                <a:effectLst/>
              </a:rPr>
              <a:t>value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Foglio1!$A$2:$A$17</c:f>
              <c:strCache>
                <c:ptCount val="16"/>
                <c:pt idx="0">
                  <c:v>SVR </c:v>
                </c:pt>
                <c:pt idx="1">
                  <c:v>Rige</c:v>
                </c:pt>
                <c:pt idx="2">
                  <c:v>LARS</c:v>
                </c:pt>
                <c:pt idx="3">
                  <c:v>NuSVR </c:v>
                </c:pt>
                <c:pt idx="4">
                  <c:v>LassoLars</c:v>
                </c:pt>
                <c:pt idx="5">
                  <c:v>LinearSVR </c:v>
                </c:pt>
                <c:pt idx="6">
                  <c:v>SGDRegressor </c:v>
                </c:pt>
                <c:pt idx="7">
                  <c:v>BayesianRidge </c:v>
                </c:pt>
                <c:pt idx="8">
                  <c:v>ARDRegression </c:v>
                </c:pt>
                <c:pt idx="9">
                  <c:v>LinearRegression</c:v>
                </c:pt>
                <c:pt idx="10">
                  <c:v>TweedieRegressor </c:v>
                </c:pt>
                <c:pt idx="11">
                  <c:v>KNeighborsRegressor </c:v>
                </c:pt>
                <c:pt idx="12">
                  <c:v>DecisionTreeRegressor </c:v>
                </c:pt>
                <c:pt idx="13">
                  <c:v>RandomForestRegressor </c:v>
                </c:pt>
                <c:pt idx="14">
                  <c:v>GaussianProcessRegressor </c:v>
                </c:pt>
                <c:pt idx="15">
                  <c:v>RadiusNeighborsRegressor </c:v>
                </c:pt>
              </c:strCache>
            </c:strRef>
          </c:cat>
          <c:val>
            <c:numRef>
              <c:f>Foglio1!$B$2:$B$17</c:f>
              <c:numCache>
                <c:formatCode>General</c:formatCode>
                <c:ptCount val="16"/>
                <c:pt idx="0">
                  <c:v>0.82</c:v>
                </c:pt>
                <c:pt idx="1">
                  <c:v>0.84</c:v>
                </c:pt>
                <c:pt idx="2">
                  <c:v>0.85</c:v>
                </c:pt>
                <c:pt idx="3">
                  <c:v>0.99</c:v>
                </c:pt>
                <c:pt idx="4">
                  <c:v>0.85</c:v>
                </c:pt>
                <c:pt idx="5">
                  <c:v>0.84</c:v>
                </c:pt>
                <c:pt idx="6">
                  <c:v>0.62</c:v>
                </c:pt>
                <c:pt idx="7">
                  <c:v>0.85</c:v>
                </c:pt>
                <c:pt idx="8">
                  <c:v>0.85</c:v>
                </c:pt>
                <c:pt idx="9">
                  <c:v>0.85</c:v>
                </c:pt>
                <c:pt idx="10">
                  <c:v>0.84</c:v>
                </c:pt>
                <c:pt idx="11">
                  <c:v>0.91</c:v>
                </c:pt>
                <c:pt idx="12">
                  <c:v>0.89</c:v>
                </c:pt>
                <c:pt idx="13">
                  <c:v>0.94</c:v>
                </c:pt>
                <c:pt idx="14">
                  <c:v>0.99</c:v>
                </c:pt>
                <c:pt idx="15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0-BC43-B487-70185A65015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k-cross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Foglio1!$A$2:$A$17</c:f>
              <c:strCache>
                <c:ptCount val="16"/>
                <c:pt idx="0">
                  <c:v>SVR </c:v>
                </c:pt>
                <c:pt idx="1">
                  <c:v>Rige</c:v>
                </c:pt>
                <c:pt idx="2">
                  <c:v>LARS</c:v>
                </c:pt>
                <c:pt idx="3">
                  <c:v>NuSVR </c:v>
                </c:pt>
                <c:pt idx="4">
                  <c:v>LassoLars</c:v>
                </c:pt>
                <c:pt idx="5">
                  <c:v>LinearSVR </c:v>
                </c:pt>
                <c:pt idx="6">
                  <c:v>SGDRegressor </c:v>
                </c:pt>
                <c:pt idx="7">
                  <c:v>BayesianRidge </c:v>
                </c:pt>
                <c:pt idx="8">
                  <c:v>ARDRegression </c:v>
                </c:pt>
                <c:pt idx="9">
                  <c:v>LinearRegression</c:v>
                </c:pt>
                <c:pt idx="10">
                  <c:v>TweedieRegressor </c:v>
                </c:pt>
                <c:pt idx="11">
                  <c:v>KNeighborsRegressor </c:v>
                </c:pt>
                <c:pt idx="12">
                  <c:v>DecisionTreeRegressor </c:v>
                </c:pt>
                <c:pt idx="13">
                  <c:v>RandomForestRegressor </c:v>
                </c:pt>
                <c:pt idx="14">
                  <c:v>GaussianProcessRegressor </c:v>
                </c:pt>
                <c:pt idx="15">
                  <c:v>RadiusNeighborsRegressor </c:v>
                </c:pt>
              </c:strCache>
            </c:strRef>
          </c:cat>
          <c:val>
            <c:numRef>
              <c:f>Foglio1!$C$2:$C$17</c:f>
              <c:numCache>
                <c:formatCode>General</c:formatCode>
                <c:ptCount val="16"/>
                <c:pt idx="0">
                  <c:v>0.81</c:v>
                </c:pt>
                <c:pt idx="1">
                  <c:v>0.84</c:v>
                </c:pt>
                <c:pt idx="2">
                  <c:v>0.84</c:v>
                </c:pt>
                <c:pt idx="3">
                  <c:v>0.98</c:v>
                </c:pt>
                <c:pt idx="4">
                  <c:v>0.84</c:v>
                </c:pt>
                <c:pt idx="5">
                  <c:v>0.83</c:v>
                </c:pt>
                <c:pt idx="6">
                  <c:v>0.61</c:v>
                </c:pt>
                <c:pt idx="7">
                  <c:v>0.83</c:v>
                </c:pt>
                <c:pt idx="8">
                  <c:v>0.84</c:v>
                </c:pt>
                <c:pt idx="9">
                  <c:v>0.84</c:v>
                </c:pt>
                <c:pt idx="10">
                  <c:v>0.83</c:v>
                </c:pt>
                <c:pt idx="11">
                  <c:v>0.9</c:v>
                </c:pt>
                <c:pt idx="12">
                  <c:v>0.89</c:v>
                </c:pt>
                <c:pt idx="13">
                  <c:v>0.93</c:v>
                </c:pt>
                <c:pt idx="14">
                  <c:v>0.98</c:v>
                </c:pt>
                <c:pt idx="1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0-BC43-B487-70185A650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78489487"/>
        <c:axId val="2079179039"/>
      </c:barChart>
      <c:catAx>
        <c:axId val="2078489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9179039"/>
        <c:crosses val="autoZero"/>
        <c:auto val="1"/>
        <c:lblAlgn val="ctr"/>
        <c:lblOffset val="100"/>
        <c:noMultiLvlLbl val="0"/>
      </c:catAx>
      <c:valAx>
        <c:axId val="207917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8489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86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76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61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53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br>
              <a:rPr lang="en" dirty="0"/>
            </a:br>
            <a:r>
              <a:rPr lang="en" sz="2800" dirty="0" err="1"/>
              <a:t>RegressorComparator</a:t>
            </a:r>
            <a:endParaRPr sz="280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21080" y="4414255"/>
            <a:ext cx="312292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Daniele Russo - 0512109800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3;p17">
            <a:extLst>
              <a:ext uri="{FF2B5EF4-FFF2-40B4-BE49-F238E27FC236}">
                <a16:creationId xmlns:a16="http://schemas.microsoft.com/office/drawing/2014/main" id="{2B3C79B7-093E-31B9-9C21-17C265A952DF}"/>
              </a:ext>
            </a:extLst>
          </p:cNvPr>
          <p:cNvSpPr/>
          <p:nvPr/>
        </p:nvSpPr>
        <p:spPr>
          <a:xfrm>
            <a:off x="446665" y="477300"/>
            <a:ext cx="3379101" cy="1677321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52F883-C3E0-0948-08A3-09C3C342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49" y="654631"/>
            <a:ext cx="2944573" cy="408625"/>
          </a:xfrm>
        </p:spPr>
        <p:txBody>
          <a:bodyPr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Grafico variazione errore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0404D5-6C5A-EAC5-FFAD-6FA61B3B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928" y="1034778"/>
            <a:ext cx="2944573" cy="94369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Consente di esaminare la distribuzione della variazione degli errori residui rispetto ai valori predetti dal modello.</a:t>
            </a:r>
          </a:p>
        </p:txBody>
      </p:sp>
      <p:sp>
        <p:nvSpPr>
          <p:cNvPr id="11" name="Google Shape;2203;p43">
            <a:extLst>
              <a:ext uri="{FF2B5EF4-FFF2-40B4-BE49-F238E27FC236}">
                <a16:creationId xmlns:a16="http://schemas.microsoft.com/office/drawing/2014/main" id="{F74EE403-8B23-70B0-4E37-A6981B515857}"/>
              </a:ext>
            </a:extLst>
          </p:cNvPr>
          <p:cNvSpPr/>
          <p:nvPr/>
        </p:nvSpPr>
        <p:spPr>
          <a:xfrm>
            <a:off x="7139091" y="1915854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LiearRegressor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</a:t>
            </a: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050" dirty="0">
              <a:solidFill>
                <a:schemeClr val="lt1"/>
              </a:solidFill>
            </a:endParaRPr>
          </a:p>
        </p:txBody>
      </p:sp>
      <p:sp>
        <p:nvSpPr>
          <p:cNvPr id="14" name="Google Shape;2203;p43">
            <a:extLst>
              <a:ext uri="{FF2B5EF4-FFF2-40B4-BE49-F238E27FC236}">
                <a16:creationId xmlns:a16="http://schemas.microsoft.com/office/drawing/2014/main" id="{3C7BD3F0-6D20-50F7-21C4-C99969E50B97}"/>
              </a:ext>
            </a:extLst>
          </p:cNvPr>
          <p:cNvSpPr/>
          <p:nvPr/>
        </p:nvSpPr>
        <p:spPr>
          <a:xfrm>
            <a:off x="4353707" y="3074134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NuSVR</a:t>
            </a:r>
            <a:endParaRPr lang="it-IT" sz="1050" dirty="0">
              <a:solidFill>
                <a:schemeClr val="lt1"/>
              </a:solidFill>
            </a:endParaRPr>
          </a:p>
        </p:txBody>
      </p:sp>
      <p:cxnSp>
        <p:nvCxnSpPr>
          <p:cNvPr id="23" name="Google Shape;2199;p43">
            <a:extLst>
              <a:ext uri="{FF2B5EF4-FFF2-40B4-BE49-F238E27FC236}">
                <a16:creationId xmlns:a16="http://schemas.microsoft.com/office/drawing/2014/main" id="{26540F08-10C5-6989-7B1D-35023B1C7641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rot="5400000">
            <a:off x="1235767" y="2492112"/>
            <a:ext cx="1237940" cy="5629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2203;p43">
            <a:extLst>
              <a:ext uri="{FF2B5EF4-FFF2-40B4-BE49-F238E27FC236}">
                <a16:creationId xmlns:a16="http://schemas.microsoft.com/office/drawing/2014/main" id="{3B304406-45F7-4B28-7CF0-32CA086AA490}"/>
              </a:ext>
            </a:extLst>
          </p:cNvPr>
          <p:cNvSpPr/>
          <p:nvPr/>
        </p:nvSpPr>
        <p:spPr>
          <a:xfrm>
            <a:off x="334613" y="3392561"/>
            <a:ext cx="2477288" cy="3451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Omoschedasticità</a:t>
            </a:r>
            <a:endParaRPr lang="it-IT" sz="1200" dirty="0">
              <a:solidFill>
                <a:schemeClr val="lt1"/>
              </a:solidFill>
            </a:endParaRPr>
          </a:p>
        </p:txBody>
      </p:sp>
      <p:sp>
        <p:nvSpPr>
          <p:cNvPr id="31" name="Google Shape;2203;p43">
            <a:extLst>
              <a:ext uri="{FF2B5EF4-FFF2-40B4-BE49-F238E27FC236}">
                <a16:creationId xmlns:a16="http://schemas.microsoft.com/office/drawing/2014/main" id="{2FB692D6-B3A7-C499-BDD0-FA315EF50FEE}"/>
              </a:ext>
            </a:extLst>
          </p:cNvPr>
          <p:cNvSpPr/>
          <p:nvPr/>
        </p:nvSpPr>
        <p:spPr>
          <a:xfrm>
            <a:off x="6901633" y="4415573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NuSVR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</a:t>
            </a: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050" dirty="0">
              <a:solidFill>
                <a:schemeClr val="lt1"/>
              </a:solidFill>
            </a:endParaRPr>
          </a:p>
        </p:txBody>
      </p:sp>
      <p:sp>
        <p:nvSpPr>
          <p:cNvPr id="4" name="Google Shape;313;p16">
            <a:extLst>
              <a:ext uri="{FF2B5EF4-FFF2-40B4-BE49-F238E27FC236}">
                <a16:creationId xmlns:a16="http://schemas.microsoft.com/office/drawing/2014/main" id="{AF92341D-9A90-307F-E094-0EA65B179679}"/>
              </a:ext>
            </a:extLst>
          </p:cNvPr>
          <p:cNvSpPr/>
          <p:nvPr/>
        </p:nvSpPr>
        <p:spPr>
          <a:xfrm>
            <a:off x="238946" y="316516"/>
            <a:ext cx="596100" cy="59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lang="it-IT" sz="1800" dirty="0">
              <a:solidFill>
                <a:schemeClr val="lt1"/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0732CBF-2CB8-184D-EFF2-735DF1DA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82" y="2569456"/>
            <a:ext cx="2364828" cy="1773621"/>
          </a:xfrm>
          <a:prstGeom prst="rect">
            <a:avLst/>
          </a:prstGeom>
        </p:spPr>
      </p:pic>
      <p:pic>
        <p:nvPicPr>
          <p:cNvPr id="21" name="Immagine 20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2004B89-67EC-8088-7E70-FAB034E9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31" y="1191413"/>
            <a:ext cx="2479099" cy="1859324"/>
          </a:xfrm>
          <a:prstGeom prst="rect">
            <a:avLst/>
          </a:prstGeom>
        </p:spPr>
      </p:pic>
      <p:pic>
        <p:nvPicPr>
          <p:cNvPr id="24" name="Immagine 23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9047A20B-0062-DCC9-F461-187B8A99B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33" y="105985"/>
            <a:ext cx="2364828" cy="17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performance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Performance – </a:t>
              </a:r>
              <a:r>
                <a:rPr lang="it-IT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lang="it-IT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Performance – K-cross </a:t>
              </a:r>
              <a:r>
                <a:rPr lang="it-IT" dirty="0" err="1">
                  <a:latin typeface="Roboto"/>
                  <a:ea typeface="Roboto"/>
                  <a:cs typeface="Roboto"/>
                  <a:sym typeface="Roboto"/>
                </a:rPr>
                <a:t>validadion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</a:t>
              </a: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statistici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Normalità del errore residuo [Shapiro-Wilk, </a:t>
              </a:r>
              <a:r>
                <a:rPr lang="it-IT" dirty="0" err="1">
                  <a:latin typeface="Roboto"/>
                  <a:ea typeface="Roboto"/>
                  <a:cs typeface="Roboto"/>
                  <a:sym typeface="Roboto"/>
                </a:rPr>
                <a:t>Kolmogorov</a:t>
              </a: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-Smirnov, Anderson-Darling]</a:t>
              </a:r>
            </a:p>
            <a:p>
              <a:pPr marL="320040" lvl="2" indent="-317500">
                <a:buSzPts val="1400"/>
                <a:buFont typeface="Roboto"/>
                <a:buChar char="●"/>
              </a:pPr>
              <a:r>
                <a:rPr lang="it-IT" dirty="0" err="1">
                  <a:latin typeface="Roboto"/>
                  <a:ea typeface="Roboto"/>
                  <a:cs typeface="Roboto"/>
                  <a:sym typeface="Roboto"/>
                </a:rPr>
                <a:t>Indipendeza</a:t>
              </a: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 degli errori residui [Durbin-Watson]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4429981" y="1019677"/>
            <a:ext cx="1370029" cy="5325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4192664" y="1116152"/>
            <a:ext cx="174557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Report.txt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cxnSpLocks/>
            <a:stCxn id="2273" idx="2"/>
            <a:endCxn id="2260" idx="0"/>
          </p:cNvCxnSpPr>
          <p:nvPr/>
        </p:nvCxnSpPr>
        <p:spPr>
          <a:xfrm rot="5400000">
            <a:off x="3235962" y="683191"/>
            <a:ext cx="1010048" cy="27480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cxnSpLocks/>
            <a:stCxn id="2273" idx="2"/>
            <a:endCxn id="2259" idx="0"/>
          </p:cNvCxnSpPr>
          <p:nvPr/>
        </p:nvCxnSpPr>
        <p:spPr>
          <a:xfrm rot="16200000" flipH="1">
            <a:off x="5445774" y="1221399"/>
            <a:ext cx="1010048" cy="16716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333;p17">
            <a:extLst>
              <a:ext uri="{FF2B5EF4-FFF2-40B4-BE49-F238E27FC236}">
                <a16:creationId xmlns:a16="http://schemas.microsoft.com/office/drawing/2014/main" id="{67A46954-D8EF-4E17-F034-5105BF2CBE48}"/>
              </a:ext>
            </a:extLst>
          </p:cNvPr>
          <p:cNvSpPr/>
          <p:nvPr/>
        </p:nvSpPr>
        <p:spPr>
          <a:xfrm>
            <a:off x="221581" y="405129"/>
            <a:ext cx="3061955" cy="102259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303;p16">
            <a:extLst>
              <a:ext uri="{FF2B5EF4-FFF2-40B4-BE49-F238E27FC236}">
                <a16:creationId xmlns:a16="http://schemas.microsoft.com/office/drawing/2014/main" id="{BE4F2A80-5610-F9B2-C271-D0762C1F1C2B}"/>
              </a:ext>
            </a:extLst>
          </p:cNvPr>
          <p:cNvSpPr/>
          <p:nvPr/>
        </p:nvSpPr>
        <p:spPr>
          <a:xfrm>
            <a:off x="99259" y="195475"/>
            <a:ext cx="596100" cy="59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lang="it-IT" sz="1800">
              <a:solidFill>
                <a:schemeClr val="lt1"/>
              </a:solidFill>
            </a:endParaRP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74E64CE0-1358-FC8E-1B94-FD019982B548}"/>
              </a:ext>
            </a:extLst>
          </p:cNvPr>
          <p:cNvSpPr txBox="1">
            <a:spLocks/>
          </p:cNvSpPr>
          <p:nvPr/>
        </p:nvSpPr>
        <p:spPr>
          <a:xfrm>
            <a:off x="695359" y="560117"/>
            <a:ext cx="2944573" cy="94369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Può essere utile avere un documento riassuntivo dove trovare tutto il necessario</a:t>
            </a:r>
          </a:p>
        </p:txBody>
      </p:sp>
      <p:pic>
        <p:nvPicPr>
          <p:cNvPr id="20" name="Immagine 19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E7F2B02C-9A2C-7681-A982-16930148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03" y="348075"/>
            <a:ext cx="2944573" cy="13432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668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33;p17">
            <a:extLst>
              <a:ext uri="{FF2B5EF4-FFF2-40B4-BE49-F238E27FC236}">
                <a16:creationId xmlns:a16="http://schemas.microsoft.com/office/drawing/2014/main" id="{67A46954-D8EF-4E17-F034-5105BF2CBE48}"/>
              </a:ext>
            </a:extLst>
          </p:cNvPr>
          <p:cNvSpPr/>
          <p:nvPr/>
        </p:nvSpPr>
        <p:spPr>
          <a:xfrm>
            <a:off x="221581" y="405129"/>
            <a:ext cx="3061955" cy="1200094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74E64CE0-1358-FC8E-1B94-FD019982B548}"/>
              </a:ext>
            </a:extLst>
          </p:cNvPr>
          <p:cNvSpPr txBox="1">
            <a:spLocks/>
          </p:cNvSpPr>
          <p:nvPr/>
        </p:nvSpPr>
        <p:spPr>
          <a:xfrm>
            <a:off x="397309" y="737866"/>
            <a:ext cx="2636494" cy="1010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Come possiamo capire quale normalizzazione utilizzare sui nostri dati?</a:t>
            </a:r>
          </a:p>
        </p:txBody>
      </p:sp>
      <p:sp>
        <p:nvSpPr>
          <p:cNvPr id="2" name="Google Shape;318;p16">
            <a:extLst>
              <a:ext uri="{FF2B5EF4-FFF2-40B4-BE49-F238E27FC236}">
                <a16:creationId xmlns:a16="http://schemas.microsoft.com/office/drawing/2014/main" id="{87151FCB-A77F-A004-30FB-747ADA928F4A}"/>
              </a:ext>
            </a:extLst>
          </p:cNvPr>
          <p:cNvSpPr/>
          <p:nvPr/>
        </p:nvSpPr>
        <p:spPr>
          <a:xfrm>
            <a:off x="99259" y="113713"/>
            <a:ext cx="596100" cy="59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lang="it-IT" sz="1800" dirty="0">
              <a:solidFill>
                <a:schemeClr val="lt1"/>
              </a:solidFill>
            </a:endParaRPr>
          </a:p>
        </p:txBody>
      </p:sp>
      <p:sp>
        <p:nvSpPr>
          <p:cNvPr id="3" name="Google Shape;316;p16">
            <a:extLst>
              <a:ext uri="{FF2B5EF4-FFF2-40B4-BE49-F238E27FC236}">
                <a16:creationId xmlns:a16="http://schemas.microsoft.com/office/drawing/2014/main" id="{C147AAEE-DF78-D03F-5373-DDE0018D62BA}"/>
              </a:ext>
            </a:extLst>
          </p:cNvPr>
          <p:cNvSpPr txBox="1"/>
          <p:nvPr/>
        </p:nvSpPr>
        <p:spPr>
          <a:xfrm>
            <a:off x="695359" y="40215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scaling</a:t>
            </a:r>
          </a:p>
        </p:txBody>
      </p:sp>
      <p:cxnSp>
        <p:nvCxnSpPr>
          <p:cNvPr id="4" name="Google Shape;2199;p43">
            <a:extLst>
              <a:ext uri="{FF2B5EF4-FFF2-40B4-BE49-F238E27FC236}">
                <a16:creationId xmlns:a16="http://schemas.microsoft.com/office/drawing/2014/main" id="{E639D022-5525-9B56-AA25-54EB99288BA4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5400000">
            <a:off x="783603" y="1923875"/>
            <a:ext cx="1287608" cy="6503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203;p43">
            <a:extLst>
              <a:ext uri="{FF2B5EF4-FFF2-40B4-BE49-F238E27FC236}">
                <a16:creationId xmlns:a16="http://schemas.microsoft.com/office/drawing/2014/main" id="{2B7A881F-96AA-8443-4499-D5D8A7C5F611}"/>
              </a:ext>
            </a:extLst>
          </p:cNvPr>
          <p:cNvSpPr/>
          <p:nvPr/>
        </p:nvSpPr>
        <p:spPr>
          <a:xfrm>
            <a:off x="99260" y="2892831"/>
            <a:ext cx="2005988" cy="34514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Cerchiamo la migliore</a:t>
            </a:r>
            <a:endParaRPr lang="it-IT" sz="1100" dirty="0">
              <a:solidFill>
                <a:schemeClr val="lt1"/>
              </a:solidFill>
            </a:endParaRPr>
          </a:p>
        </p:txBody>
      </p:sp>
      <p:cxnSp>
        <p:nvCxnSpPr>
          <p:cNvPr id="11" name="Google Shape;2199;p43">
            <a:extLst>
              <a:ext uri="{FF2B5EF4-FFF2-40B4-BE49-F238E27FC236}">
                <a16:creationId xmlns:a16="http://schemas.microsoft.com/office/drawing/2014/main" id="{E1AC63A4-E8CB-F33D-CA09-7FAC473E9578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862425" y="3477801"/>
            <a:ext cx="1129963" cy="65030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2203;p43">
            <a:extLst>
              <a:ext uri="{FF2B5EF4-FFF2-40B4-BE49-F238E27FC236}">
                <a16:creationId xmlns:a16="http://schemas.microsoft.com/office/drawing/2014/main" id="{0B321166-9FB1-BC5F-866F-15CC5D58F8B3}"/>
              </a:ext>
            </a:extLst>
          </p:cNvPr>
          <p:cNvSpPr/>
          <p:nvPr/>
        </p:nvSpPr>
        <p:spPr>
          <a:xfrm>
            <a:off x="1752558" y="4195364"/>
            <a:ext cx="1150130" cy="34514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SVR</a:t>
            </a:r>
            <a:endParaRPr lang="it-IT" sz="1100" dirty="0">
              <a:solidFill>
                <a:schemeClr val="lt1"/>
              </a:solidFill>
            </a:endParaRPr>
          </a:p>
        </p:txBody>
      </p:sp>
      <p:sp>
        <p:nvSpPr>
          <p:cNvPr id="21" name="Google Shape;333;p17">
            <a:extLst>
              <a:ext uri="{FF2B5EF4-FFF2-40B4-BE49-F238E27FC236}">
                <a16:creationId xmlns:a16="http://schemas.microsoft.com/office/drawing/2014/main" id="{A3DEA1A1-7377-7DEA-9D0C-1A1C2637E2E5}"/>
              </a:ext>
            </a:extLst>
          </p:cNvPr>
          <p:cNvSpPr/>
          <p:nvPr/>
        </p:nvSpPr>
        <p:spPr>
          <a:xfrm>
            <a:off x="4572000" y="411763"/>
            <a:ext cx="4031359" cy="1200094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333;p17">
            <a:extLst>
              <a:ext uri="{FF2B5EF4-FFF2-40B4-BE49-F238E27FC236}">
                <a16:creationId xmlns:a16="http://schemas.microsoft.com/office/drawing/2014/main" id="{41DD54CF-6615-16ED-FAC4-BD4D2BB01932}"/>
              </a:ext>
            </a:extLst>
          </p:cNvPr>
          <p:cNvSpPr/>
          <p:nvPr/>
        </p:nvSpPr>
        <p:spPr>
          <a:xfrm>
            <a:off x="4572000" y="1971703"/>
            <a:ext cx="4031359" cy="1200094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333;p17">
            <a:extLst>
              <a:ext uri="{FF2B5EF4-FFF2-40B4-BE49-F238E27FC236}">
                <a16:creationId xmlns:a16="http://schemas.microsoft.com/office/drawing/2014/main" id="{AE15CB37-B3D4-A428-593D-05F978EF6E47}"/>
              </a:ext>
            </a:extLst>
          </p:cNvPr>
          <p:cNvSpPr/>
          <p:nvPr/>
        </p:nvSpPr>
        <p:spPr>
          <a:xfrm>
            <a:off x="4572000" y="3595317"/>
            <a:ext cx="4031359" cy="1200094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2203;p43">
            <a:extLst>
              <a:ext uri="{FF2B5EF4-FFF2-40B4-BE49-F238E27FC236}">
                <a16:creationId xmlns:a16="http://schemas.microsoft.com/office/drawing/2014/main" id="{E053DA8E-F26C-775A-8623-1BE852C58803}"/>
              </a:ext>
            </a:extLst>
          </p:cNvPr>
          <p:cNvSpPr/>
          <p:nvPr/>
        </p:nvSpPr>
        <p:spPr>
          <a:xfrm>
            <a:off x="7643709" y="797091"/>
            <a:ext cx="825077" cy="3318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None</a:t>
            </a:r>
            <a:endParaRPr lang="it-IT" sz="1100" dirty="0">
              <a:solidFill>
                <a:schemeClr val="lt1"/>
              </a:solidFill>
            </a:endParaRPr>
          </a:p>
        </p:txBody>
      </p:sp>
      <p:sp>
        <p:nvSpPr>
          <p:cNvPr id="25" name="Google Shape;2203;p43">
            <a:extLst>
              <a:ext uri="{FF2B5EF4-FFF2-40B4-BE49-F238E27FC236}">
                <a16:creationId xmlns:a16="http://schemas.microsoft.com/office/drawing/2014/main" id="{B17B8CF8-887C-E4CD-96E6-8BBD2C31DEBD}"/>
              </a:ext>
            </a:extLst>
          </p:cNvPr>
          <p:cNvSpPr/>
          <p:nvPr/>
        </p:nvSpPr>
        <p:spPr>
          <a:xfrm>
            <a:off x="7654140" y="2405850"/>
            <a:ext cx="825077" cy="3318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MinMax</a:t>
            </a:r>
            <a:endParaRPr lang="it-IT" sz="1100" dirty="0">
              <a:solidFill>
                <a:schemeClr val="lt1"/>
              </a:solidFill>
            </a:endParaRPr>
          </a:p>
        </p:txBody>
      </p:sp>
      <p:sp>
        <p:nvSpPr>
          <p:cNvPr id="26" name="Google Shape;2203;p43">
            <a:extLst>
              <a:ext uri="{FF2B5EF4-FFF2-40B4-BE49-F238E27FC236}">
                <a16:creationId xmlns:a16="http://schemas.microsoft.com/office/drawing/2014/main" id="{E36D90A1-F7F4-EDEC-3F4F-86C86FDDD996}"/>
              </a:ext>
            </a:extLst>
          </p:cNvPr>
          <p:cNvSpPr/>
          <p:nvPr/>
        </p:nvSpPr>
        <p:spPr>
          <a:xfrm>
            <a:off x="7643709" y="4036134"/>
            <a:ext cx="825077" cy="3318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100" dirty="0">
              <a:solidFill>
                <a:schemeClr val="lt1"/>
              </a:solidFill>
            </a:endParaRPr>
          </a:p>
        </p:txBody>
      </p:sp>
      <p:pic>
        <p:nvPicPr>
          <p:cNvPr id="37" name="Immagine 36" descr="Immagine che contiene diagramma, schermata, design&#10;&#10;Descrizione generata automaticamente">
            <a:extLst>
              <a:ext uri="{FF2B5EF4-FFF2-40B4-BE49-F238E27FC236}">
                <a16:creationId xmlns:a16="http://schemas.microsoft.com/office/drawing/2014/main" id="{5563B22D-E012-05C5-DC4E-B14ED8059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7" t="8696" r="6865"/>
          <a:stretch/>
        </p:blipFill>
        <p:spPr>
          <a:xfrm>
            <a:off x="4766024" y="511819"/>
            <a:ext cx="1259901" cy="9867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Immagine 38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EF423AE-41FD-F373-C2A0-0E30F30F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8" r="6865"/>
          <a:stretch/>
        </p:blipFill>
        <p:spPr>
          <a:xfrm>
            <a:off x="6312808" y="471978"/>
            <a:ext cx="1259902" cy="1033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Immagine 40" descr="Immagine che contiene torre, grattacielo, schermata&#10;&#10;Descrizione generata automaticamente">
            <a:extLst>
              <a:ext uri="{FF2B5EF4-FFF2-40B4-BE49-F238E27FC236}">
                <a16:creationId xmlns:a16="http://schemas.microsoft.com/office/drawing/2014/main" id="{D0DCB901-01FB-71A9-52A5-179BD94F10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6" t="8794" r="7619"/>
          <a:stretch/>
        </p:blipFill>
        <p:spPr>
          <a:xfrm>
            <a:off x="4766024" y="2052674"/>
            <a:ext cx="1233716" cy="9693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Immagine 42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BC799094-EBF3-AC56-9A5E-F034E59532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35" r="5566"/>
          <a:stretch/>
        </p:blipFill>
        <p:spPr>
          <a:xfrm>
            <a:off x="6326033" y="2084719"/>
            <a:ext cx="1233716" cy="924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Immagine 44" descr="Immagine che contiene diagramma, schermata, Diagramma, linea&#10;&#10;Descrizione generata automaticamente">
            <a:extLst>
              <a:ext uri="{FF2B5EF4-FFF2-40B4-BE49-F238E27FC236}">
                <a16:creationId xmlns:a16="http://schemas.microsoft.com/office/drawing/2014/main" id="{C10B5A38-BB80-53E8-16C3-DB79C44DAA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6" t="7570" r="6681"/>
          <a:stretch/>
        </p:blipFill>
        <p:spPr>
          <a:xfrm>
            <a:off x="4713756" y="3672894"/>
            <a:ext cx="1350808" cy="1044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7" name="Immagine 4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1143725E-C5B1-AC9B-659F-47358E96DE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55" r="5945"/>
          <a:stretch/>
        </p:blipFill>
        <p:spPr>
          <a:xfrm>
            <a:off x="6343514" y="3672894"/>
            <a:ext cx="1216235" cy="10169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8" name="Google Shape;2199;p43">
            <a:extLst>
              <a:ext uri="{FF2B5EF4-FFF2-40B4-BE49-F238E27FC236}">
                <a16:creationId xmlns:a16="http://schemas.microsoft.com/office/drawing/2014/main" id="{7E81B89D-B90B-D0AB-2FE6-6C95EA236E13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2902688" y="1011810"/>
            <a:ext cx="1669312" cy="33561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2199;p43">
            <a:extLst>
              <a:ext uri="{FF2B5EF4-FFF2-40B4-BE49-F238E27FC236}">
                <a16:creationId xmlns:a16="http://schemas.microsoft.com/office/drawing/2014/main" id="{D602FE8D-FEE8-09CD-5FD4-B5B1BCAFD39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2902688" y="2571750"/>
            <a:ext cx="1669312" cy="17961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2199;p43">
            <a:extLst>
              <a:ext uri="{FF2B5EF4-FFF2-40B4-BE49-F238E27FC236}">
                <a16:creationId xmlns:a16="http://schemas.microsoft.com/office/drawing/2014/main" id="{65043727-1FB7-1E36-C97F-92FE3A8675F6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2902688" y="4195364"/>
            <a:ext cx="1669312" cy="1725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3370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741;p23">
            <a:extLst>
              <a:ext uri="{FF2B5EF4-FFF2-40B4-BE49-F238E27FC236}">
                <a16:creationId xmlns:a16="http://schemas.microsoft.com/office/drawing/2014/main" id="{906C525E-45A1-A5AF-DD54-E28B6E220DBB}"/>
              </a:ext>
            </a:extLst>
          </p:cNvPr>
          <p:cNvSpPr/>
          <p:nvPr/>
        </p:nvSpPr>
        <p:spPr>
          <a:xfrm>
            <a:off x="6920585" y="1320942"/>
            <a:ext cx="696676" cy="6885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33;p17">
            <a:extLst>
              <a:ext uri="{FF2B5EF4-FFF2-40B4-BE49-F238E27FC236}">
                <a16:creationId xmlns:a16="http://schemas.microsoft.com/office/drawing/2014/main" id="{67A46954-D8EF-4E17-F034-5105BF2CBE48}"/>
              </a:ext>
            </a:extLst>
          </p:cNvPr>
          <p:cNvSpPr/>
          <p:nvPr/>
        </p:nvSpPr>
        <p:spPr>
          <a:xfrm>
            <a:off x="221581" y="373230"/>
            <a:ext cx="3061955" cy="206022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74E64CE0-1358-FC8E-1B94-FD019982B548}"/>
              </a:ext>
            </a:extLst>
          </p:cNvPr>
          <p:cNvSpPr txBox="1">
            <a:spLocks/>
          </p:cNvSpPr>
          <p:nvPr/>
        </p:nvSpPr>
        <p:spPr>
          <a:xfrm>
            <a:off x="397309" y="737865"/>
            <a:ext cx="2636494" cy="16164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 sempre abbiamo un dataset pronto per essere utilizzato con un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regressore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il quale accetta solo dati numerici. Per risolvere tale problema è disponibile il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Normalizer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" name="Google Shape;316;p16">
            <a:extLst>
              <a:ext uri="{FF2B5EF4-FFF2-40B4-BE49-F238E27FC236}">
                <a16:creationId xmlns:a16="http://schemas.microsoft.com/office/drawing/2014/main" id="{C147AAEE-DF78-D03F-5373-DDE0018D62BA}"/>
              </a:ext>
            </a:extLst>
          </p:cNvPr>
          <p:cNvSpPr txBox="1"/>
          <p:nvPr/>
        </p:nvSpPr>
        <p:spPr>
          <a:xfrm>
            <a:off x="695359" y="40215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</a:t>
            </a:r>
          </a:p>
        </p:txBody>
      </p:sp>
      <p:cxnSp>
        <p:nvCxnSpPr>
          <p:cNvPr id="4" name="Google Shape;2199;p43">
            <a:extLst>
              <a:ext uri="{FF2B5EF4-FFF2-40B4-BE49-F238E27FC236}">
                <a16:creationId xmlns:a16="http://schemas.microsoft.com/office/drawing/2014/main" id="{E639D022-5525-9B56-AA25-54EB99288BA4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3283536" y="614031"/>
            <a:ext cx="2181859" cy="7893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203;p43">
            <a:extLst>
              <a:ext uri="{FF2B5EF4-FFF2-40B4-BE49-F238E27FC236}">
                <a16:creationId xmlns:a16="http://schemas.microsoft.com/office/drawing/2014/main" id="{2B7A881F-96AA-8443-4499-D5D8A7C5F611}"/>
              </a:ext>
            </a:extLst>
          </p:cNvPr>
          <p:cNvSpPr/>
          <p:nvPr/>
        </p:nvSpPr>
        <p:spPr>
          <a:xfrm>
            <a:off x="5465395" y="441460"/>
            <a:ext cx="2005988" cy="3451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Dataset</a:t>
            </a:r>
            <a:endParaRPr lang="it-IT" sz="1100" dirty="0">
              <a:solidFill>
                <a:schemeClr val="lt1"/>
              </a:solidFill>
            </a:endParaRPr>
          </a:p>
        </p:txBody>
      </p:sp>
      <p:cxnSp>
        <p:nvCxnSpPr>
          <p:cNvPr id="11" name="Google Shape;2199;p43">
            <a:extLst>
              <a:ext uri="{FF2B5EF4-FFF2-40B4-BE49-F238E27FC236}">
                <a16:creationId xmlns:a16="http://schemas.microsoft.com/office/drawing/2014/main" id="{E1AC63A4-E8CB-F33D-CA09-7FAC473E957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5999449" y="1255541"/>
            <a:ext cx="939977" cy="20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2203;p43">
            <a:extLst>
              <a:ext uri="{FF2B5EF4-FFF2-40B4-BE49-F238E27FC236}">
                <a16:creationId xmlns:a16="http://schemas.microsoft.com/office/drawing/2014/main" id="{0B321166-9FB1-BC5F-866F-15CC5D58F8B3}"/>
              </a:ext>
            </a:extLst>
          </p:cNvPr>
          <p:cNvSpPr/>
          <p:nvPr/>
        </p:nvSpPr>
        <p:spPr>
          <a:xfrm>
            <a:off x="5744817" y="1726578"/>
            <a:ext cx="1451335" cy="3664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 err="1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Normalizer.py</a:t>
            </a:r>
            <a:endParaRPr lang="it-IT" sz="1600" dirty="0">
              <a:solidFill>
                <a:schemeClr val="lt1"/>
              </a:solidFill>
            </a:endParaRPr>
          </a:p>
        </p:txBody>
      </p:sp>
      <p:sp>
        <p:nvSpPr>
          <p:cNvPr id="21" name="Google Shape;333;p17">
            <a:extLst>
              <a:ext uri="{FF2B5EF4-FFF2-40B4-BE49-F238E27FC236}">
                <a16:creationId xmlns:a16="http://schemas.microsoft.com/office/drawing/2014/main" id="{A3DEA1A1-7377-7DEA-9D0C-1A1C2637E2E5}"/>
              </a:ext>
            </a:extLst>
          </p:cNvPr>
          <p:cNvSpPr/>
          <p:nvPr/>
        </p:nvSpPr>
        <p:spPr>
          <a:xfrm>
            <a:off x="99260" y="3235441"/>
            <a:ext cx="4031359" cy="150590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333;p17">
            <a:extLst>
              <a:ext uri="{FF2B5EF4-FFF2-40B4-BE49-F238E27FC236}">
                <a16:creationId xmlns:a16="http://schemas.microsoft.com/office/drawing/2014/main" id="{41DD54CF-6615-16ED-FAC4-BD4D2BB01932}"/>
              </a:ext>
            </a:extLst>
          </p:cNvPr>
          <p:cNvSpPr/>
          <p:nvPr/>
        </p:nvSpPr>
        <p:spPr>
          <a:xfrm>
            <a:off x="4571999" y="3158554"/>
            <a:ext cx="4031359" cy="1629708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8" name="Google Shape;2199;p43">
            <a:extLst>
              <a:ext uri="{FF2B5EF4-FFF2-40B4-BE49-F238E27FC236}">
                <a16:creationId xmlns:a16="http://schemas.microsoft.com/office/drawing/2014/main" id="{7E81B89D-B90B-D0AB-2FE6-6C95EA236E1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5400000">
            <a:off x="3721521" y="486476"/>
            <a:ext cx="1142385" cy="43555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2199;p43">
            <a:extLst>
              <a:ext uri="{FF2B5EF4-FFF2-40B4-BE49-F238E27FC236}">
                <a16:creationId xmlns:a16="http://schemas.microsoft.com/office/drawing/2014/main" id="{D602FE8D-FEE8-09CD-5FD4-B5B1BCAFD39C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5996333" y="2567208"/>
            <a:ext cx="1065498" cy="117194"/>
          </a:xfrm>
          <a:prstGeom prst="bentConnector3">
            <a:avLst>
              <a:gd name="adj1" fmla="val 535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323;p16">
            <a:extLst>
              <a:ext uri="{FF2B5EF4-FFF2-40B4-BE49-F238E27FC236}">
                <a16:creationId xmlns:a16="http://schemas.microsoft.com/office/drawing/2014/main" id="{26AABF37-38E3-C966-A1CD-6FFBAD1CF810}"/>
              </a:ext>
            </a:extLst>
          </p:cNvPr>
          <p:cNvSpPr/>
          <p:nvPr/>
        </p:nvSpPr>
        <p:spPr>
          <a:xfrm>
            <a:off x="88382" y="139812"/>
            <a:ext cx="596100" cy="59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58" name="Google Shape;758;p23">
            <a:extLst>
              <a:ext uri="{FF2B5EF4-FFF2-40B4-BE49-F238E27FC236}">
                <a16:creationId xmlns:a16="http://schemas.microsoft.com/office/drawing/2014/main" id="{112B0EFC-EF7A-A57F-C952-EFA11223BC9B}"/>
              </a:ext>
            </a:extLst>
          </p:cNvPr>
          <p:cNvGrpSpPr/>
          <p:nvPr/>
        </p:nvGrpSpPr>
        <p:grpSpPr>
          <a:xfrm>
            <a:off x="7077861" y="1456937"/>
            <a:ext cx="407142" cy="402353"/>
            <a:chOff x="-44512325" y="3176075"/>
            <a:chExt cx="300900" cy="300900"/>
          </a:xfrm>
        </p:grpSpPr>
        <p:sp>
          <p:nvSpPr>
            <p:cNvPr id="59" name="Google Shape;759;p23">
              <a:extLst>
                <a:ext uri="{FF2B5EF4-FFF2-40B4-BE49-F238E27FC236}">
                  <a16:creationId xmlns:a16="http://schemas.microsoft.com/office/drawing/2014/main" id="{F2FC9A4E-10C8-BB1E-9FAD-F1767A2AA151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60;p23">
              <a:extLst>
                <a:ext uri="{FF2B5EF4-FFF2-40B4-BE49-F238E27FC236}">
                  <a16:creationId xmlns:a16="http://schemas.microsoft.com/office/drawing/2014/main" id="{6495897F-2D83-42EE-178B-07B666153186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1;p23">
              <a:extLst>
                <a:ext uri="{FF2B5EF4-FFF2-40B4-BE49-F238E27FC236}">
                  <a16:creationId xmlns:a16="http://schemas.microsoft.com/office/drawing/2014/main" id="{B64884E7-24E6-7747-DEDD-A7326F369817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316;p16">
            <a:extLst>
              <a:ext uri="{FF2B5EF4-FFF2-40B4-BE49-F238E27FC236}">
                <a16:creationId xmlns:a16="http://schemas.microsoft.com/office/drawing/2014/main" id="{8D4AE25E-E723-9C0C-12AE-CE350E2E07E8}"/>
              </a:ext>
            </a:extLst>
          </p:cNvPr>
          <p:cNvSpPr txBox="1"/>
          <p:nvPr/>
        </p:nvSpPr>
        <p:spPr>
          <a:xfrm>
            <a:off x="221580" y="3364622"/>
            <a:ext cx="2454979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newDataset.csv</a:t>
            </a:r>
            <a:endParaRPr lang="it-IT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316;p16">
            <a:extLst>
              <a:ext uri="{FF2B5EF4-FFF2-40B4-BE49-F238E27FC236}">
                <a16:creationId xmlns:a16="http://schemas.microsoft.com/office/drawing/2014/main" id="{BBA7FECD-C4AE-FB9A-5783-2DFFF076F32D}"/>
              </a:ext>
            </a:extLst>
          </p:cNvPr>
          <p:cNvSpPr txBox="1"/>
          <p:nvPr/>
        </p:nvSpPr>
        <p:spPr>
          <a:xfrm>
            <a:off x="4712177" y="3311116"/>
            <a:ext cx="2730786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Indice delle </a:t>
            </a:r>
            <a:r>
              <a:rPr lang="it-IT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sostituzioni.txt</a:t>
            </a:r>
            <a:endParaRPr lang="it-IT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" name="Segnaposto testo 2">
            <a:extLst>
              <a:ext uri="{FF2B5EF4-FFF2-40B4-BE49-F238E27FC236}">
                <a16:creationId xmlns:a16="http://schemas.microsoft.com/office/drawing/2014/main" id="{A993CD89-7735-0D46-143E-25727AEB6F7B}"/>
              </a:ext>
            </a:extLst>
          </p:cNvPr>
          <p:cNvSpPr txBox="1">
            <a:spLocks/>
          </p:cNvSpPr>
          <p:nvPr/>
        </p:nvSpPr>
        <p:spPr>
          <a:xfrm>
            <a:off x="221580" y="3759574"/>
            <a:ext cx="3656737" cy="5513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Nuovo dataset privo di campi alfanumerici. </a:t>
            </a:r>
          </a:p>
        </p:txBody>
      </p:sp>
      <p:sp>
        <p:nvSpPr>
          <p:cNvPr id="89" name="Segnaposto testo 2">
            <a:extLst>
              <a:ext uri="{FF2B5EF4-FFF2-40B4-BE49-F238E27FC236}">
                <a16:creationId xmlns:a16="http://schemas.microsoft.com/office/drawing/2014/main" id="{CEB20423-7D81-27BF-F53B-E0CAF794B14D}"/>
              </a:ext>
            </a:extLst>
          </p:cNvPr>
          <p:cNvSpPr txBox="1">
            <a:spLocks/>
          </p:cNvSpPr>
          <p:nvPr/>
        </p:nvSpPr>
        <p:spPr>
          <a:xfrm>
            <a:off x="4700713" y="3703707"/>
            <a:ext cx="3656737" cy="5513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File ne quale viene indicata l’indice di ogni sostituzione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682967F0-B0FD-0300-68A4-2DE69D0A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48" y="4268168"/>
            <a:ext cx="3284054" cy="1642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189443B-ECB6-DE93-2D3C-3A7FF1D76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80" y="4121898"/>
            <a:ext cx="3656737" cy="2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1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547EC-1B77-E954-BC9B-11280456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8350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6AAA2336-71C1-214B-0F6C-37F3AE300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538632"/>
              </p:ext>
            </p:extLst>
          </p:nvPr>
        </p:nvGraphicFramePr>
        <p:xfrm>
          <a:off x="1524000" y="72893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07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216559" y="719541"/>
            <a:ext cx="3568632" cy="1588581"/>
            <a:chOff x="476700" y="1036100"/>
            <a:chExt cx="3003419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767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804046" y="1311425"/>
              <a:ext cx="676073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2513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Conclusioni e miglioramenti</a:t>
            </a:r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716548"/>
            <a:ext cx="2943277" cy="1520530"/>
            <a:chOff x="4648173" y="1315859"/>
            <a:chExt cx="2943277" cy="781308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620755"/>
              <a:ext cx="604500" cy="29517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315859"/>
              <a:ext cx="1981200" cy="781308"/>
              <a:chOff x="6053048" y="738192"/>
              <a:chExt cx="1981200" cy="781308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48" y="73819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Output</a:t>
                </a:r>
                <a:endPara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925204"/>
                <a:ext cx="1981200" cy="594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Con questo progetto viene ancora lasciata interpretazione all’utilizzatore, sarebbe meglio restituire il miglior algoritmo ad, per ogni metrica.</a:t>
                </a: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0730" y="2203696"/>
            <a:ext cx="2943728" cy="836378"/>
            <a:chOff x="3485672" y="2444463"/>
            <a:chExt cx="2943728" cy="836378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5672" y="2444463"/>
              <a:ext cx="1981655" cy="836378"/>
              <a:chOff x="6052597" y="700371"/>
              <a:chExt cx="1981655" cy="836378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Metriche</a:t>
                </a: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2597" y="965139"/>
                <a:ext cx="1981200" cy="57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Aggiunta metriche temporali: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Fit</a:t>
                </a: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 time 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mean</a:t>
                </a:r>
                <a:endParaRPr lang="it-IT" sz="105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Score time 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mean</a:t>
                </a:r>
                <a:endParaRPr lang="it-IT" sz="105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655467" y="3150607"/>
            <a:ext cx="3207592" cy="872694"/>
            <a:chOff x="3433152" y="2455728"/>
            <a:chExt cx="3207592" cy="872694"/>
          </a:xfrm>
        </p:grpSpPr>
        <p:sp>
          <p:nvSpPr>
            <p:cNvPr id="617" name="Google Shape;617;p21"/>
            <p:cNvSpPr/>
            <p:nvPr/>
          </p:nvSpPr>
          <p:spPr>
            <a:xfrm>
              <a:off x="6039786" y="2477850"/>
              <a:ext cx="600958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33152" y="2455728"/>
              <a:ext cx="2431642" cy="872694"/>
              <a:chOff x="6000077" y="711636"/>
              <a:chExt cx="2431642" cy="872694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00077" y="71163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Normalizzazioni</a:t>
                </a:r>
                <a:endPara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03758" y="1019846"/>
                <a:ext cx="2427961" cy="5644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Prendere in considerazione altre modi di normalizzare i dati.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[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Robust</a:t>
                </a: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Scaler</a:t>
                </a: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, Quantile Transformer]</a:t>
                </a:r>
                <a:r>
                  <a:rPr lang="it-IT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585700" cy="925658"/>
            <a:chOff x="3486123" y="2444463"/>
            <a:chExt cx="2585700" cy="925658"/>
          </a:xfrm>
        </p:grpSpPr>
        <p:sp>
          <p:nvSpPr>
            <p:cNvPr id="622" name="Google Shape;622;p21"/>
            <p:cNvSpPr/>
            <p:nvPr/>
          </p:nvSpPr>
          <p:spPr>
            <a:xfrm>
              <a:off x="5467323" y="2529244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925658"/>
              <a:chOff x="6053048" y="700371"/>
              <a:chExt cx="1981204" cy="925658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Outlier</a:t>
                </a:r>
                <a:endPara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980896"/>
                <a:ext cx="1981200" cy="645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Sarebbe ottimale una gestione automatica o semi-automatica degli 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outlier</a:t>
                </a: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</p:grpSp>
      </p:grpSp>
      <p:cxnSp>
        <p:nvCxnSpPr>
          <p:cNvPr id="626" name="Google Shape;626;p21"/>
          <p:cNvCxnSpPr>
            <a:cxnSpLocks/>
            <a:stCxn id="622" idx="6"/>
            <a:endCxn id="617" idx="4"/>
          </p:cNvCxnSpPr>
          <p:nvPr/>
        </p:nvCxnSpPr>
        <p:spPr>
          <a:xfrm flipV="1">
            <a:off x="3042898" y="3777229"/>
            <a:ext cx="1519682" cy="66481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cxnSpLocks/>
            <a:stCxn id="617" idx="6"/>
            <a:endCxn id="612" idx="4"/>
          </p:cNvCxnSpPr>
          <p:nvPr/>
        </p:nvCxnSpPr>
        <p:spPr>
          <a:xfrm flipV="1">
            <a:off x="4863059" y="2841583"/>
            <a:ext cx="1029149" cy="63339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cxnSpLocks/>
            <a:stCxn id="612" idx="6"/>
            <a:endCxn id="607" idx="4"/>
          </p:cNvCxnSpPr>
          <p:nvPr/>
        </p:nvCxnSpPr>
        <p:spPr>
          <a:xfrm flipV="1">
            <a:off x="6194458" y="1884357"/>
            <a:ext cx="1094742" cy="6549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1" name="Google Shape;631;p21"/>
          <p:cNvSpPr txBox="1"/>
          <p:nvPr/>
        </p:nvSpPr>
        <p:spPr>
          <a:xfrm>
            <a:off x="457198" y="844426"/>
            <a:ext cx="2476998" cy="129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Credo che sia un ottima base per capire quali algoritmi sia più promettenti, possiamo comunque proporre alcune migliorie:</a:t>
            </a:r>
          </a:p>
        </p:txBody>
      </p:sp>
      <p:grpSp>
        <p:nvGrpSpPr>
          <p:cNvPr id="2" name="Google Shape;1036;p27">
            <a:extLst>
              <a:ext uri="{FF2B5EF4-FFF2-40B4-BE49-F238E27FC236}">
                <a16:creationId xmlns:a16="http://schemas.microsoft.com/office/drawing/2014/main" id="{1BF15B9D-C766-B0A8-6017-19E15FD825C6}"/>
              </a:ext>
            </a:extLst>
          </p:cNvPr>
          <p:cNvGrpSpPr/>
          <p:nvPr/>
        </p:nvGrpSpPr>
        <p:grpSpPr>
          <a:xfrm>
            <a:off x="3245268" y="1300667"/>
            <a:ext cx="274536" cy="358888"/>
            <a:chOff x="5646262" y="2290545"/>
            <a:chExt cx="249578" cy="358888"/>
          </a:xfrm>
        </p:grpSpPr>
        <p:sp>
          <p:nvSpPr>
            <p:cNvPr id="3" name="Google Shape;1037;p27">
              <a:extLst>
                <a:ext uri="{FF2B5EF4-FFF2-40B4-BE49-F238E27FC236}">
                  <a16:creationId xmlns:a16="http://schemas.microsoft.com/office/drawing/2014/main" id="{32A9C7DC-4E46-8AE5-809B-B91BCF6006C5}"/>
                </a:ext>
              </a:extLst>
            </p:cNvPr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38;p27">
              <a:extLst>
                <a:ext uri="{FF2B5EF4-FFF2-40B4-BE49-F238E27FC236}">
                  <a16:creationId xmlns:a16="http://schemas.microsoft.com/office/drawing/2014/main" id="{178A018C-4B4D-D9BC-8558-CA5753B755E5}"/>
                </a:ext>
              </a:extLst>
            </p:cNvPr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361" name="Google Shape;361;p18"/>
          <p:cNvSpPr txBox="1"/>
          <p:nvPr/>
        </p:nvSpPr>
        <p:spPr>
          <a:xfrm>
            <a:off x="635396" y="1560623"/>
            <a:ext cx="2596584" cy="88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 oggi necessita del intervento umano per…</a:t>
            </a:r>
            <a:endParaRPr lang="it-IT"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Machine Learning – Analisi del problema</a:t>
            </a:r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404423" y="1390738"/>
              <a:ext cx="213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 dirty="0">
                  <a:latin typeface="Roboto"/>
                  <a:ea typeface="Roboto"/>
                  <a:cs typeface="Roboto"/>
                  <a:sym typeface="Roboto"/>
                </a:rPr>
                <a:t>Capire come agire nell’ambito del problema per risolverlo</a:t>
              </a: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Obiettivo</a:t>
              </a:r>
              <a:endParaRPr lang="it-IT"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Il tipo di apprendimento e l’algoritmo più adatto</a:t>
              </a: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Scegliere </a:t>
              </a: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Selezionare, pulire, eliminare e arricchire i dati</a:t>
              </a: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Manipolare</a:t>
              </a: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8"/>
            <a:chOff x="4122280" y="4400167"/>
            <a:chExt cx="4412143" cy="33180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404423" y="4400167"/>
              <a:ext cx="213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Capire come migliorare i  parametri per ottenere miglior </a:t>
              </a:r>
              <a:r>
                <a:rPr lang="it-IT" sz="1000" dirty="0" err="1">
                  <a:latin typeface="Roboto"/>
                  <a:ea typeface="Roboto"/>
                  <a:cs typeface="Roboto"/>
                  <a:sym typeface="Roboto"/>
                </a:rPr>
                <a:t>fit</a:t>
              </a: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Ottimizzare</a:t>
              </a: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Obiettivo: Aumentare l’accessibilità di queste tecnologie</a:t>
            </a:r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Regressori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700" dirty="0">
                  <a:latin typeface="Roboto"/>
                  <a:ea typeface="Roboto"/>
                  <a:cs typeface="Roboto"/>
                  <a:sym typeface="Roboto"/>
                </a:rPr>
                <a:t>Algoritmo di machine learning che cerca di prevedere un valore numerico (o output) a partire da una o più variabili di input</a:t>
              </a: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06726" y="1331582"/>
            <a:ext cx="2170701" cy="698083"/>
            <a:chOff x="5978718" y="658432"/>
            <a:chExt cx="2170701" cy="698083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5988178" y="658432"/>
              <a:ext cx="208141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Come possiamo fare?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5978718" y="1024715"/>
              <a:ext cx="217070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800" b="1" dirty="0">
                  <a:latin typeface="Roboto"/>
                  <a:ea typeface="Roboto"/>
                  <a:cs typeface="Roboto"/>
                  <a:sym typeface="Roboto"/>
                </a:rPr>
                <a:t>L’esperienza</a:t>
              </a:r>
              <a:r>
                <a:rPr lang="it-IT" sz="8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it-IT" sz="800" b="1" dirty="0">
                  <a:latin typeface="Roboto"/>
                  <a:ea typeface="Roboto"/>
                  <a:cs typeface="Roboto"/>
                  <a:sym typeface="Roboto"/>
                </a:rPr>
                <a:t>intuizione</a:t>
              </a:r>
              <a:r>
                <a:rPr lang="it-IT" sz="800" dirty="0">
                  <a:latin typeface="Roboto"/>
                  <a:ea typeface="Roboto"/>
                  <a:cs typeface="Roboto"/>
                  <a:sym typeface="Roboto"/>
                </a:rPr>
                <a:t> e </a:t>
              </a:r>
              <a:r>
                <a:rPr lang="it-IT" sz="800" b="1" dirty="0">
                  <a:latin typeface="Roboto"/>
                  <a:ea typeface="Roboto"/>
                  <a:cs typeface="Roboto"/>
                  <a:sym typeface="Roboto"/>
                </a:rPr>
                <a:t>sperimentazione</a:t>
              </a:r>
              <a:r>
                <a:rPr lang="it-IT" sz="800" dirty="0">
                  <a:latin typeface="Roboto"/>
                  <a:ea typeface="Roboto"/>
                  <a:cs typeface="Roboto"/>
                  <a:sym typeface="Roboto"/>
                </a:rPr>
                <a:t> sono parte cruciale per svolgere le giuste scelte</a:t>
              </a: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459534" y="4055029"/>
            <a:ext cx="2122835" cy="87913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Manipolare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900" dirty="0">
                  <a:latin typeface="Roboto"/>
                  <a:ea typeface="Roboto"/>
                  <a:cs typeface="Roboto"/>
                  <a:sym typeface="Roboto"/>
                </a:rPr>
                <a:t>Possiamo offrire un modo per capire quali dati sono più importanti e quale normalizzazione scegliere</a:t>
              </a: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46390" y="3967117"/>
            <a:ext cx="2011718" cy="875458"/>
            <a:chOff x="765790" y="3967117"/>
            <a:chExt cx="2011718" cy="875458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65790" y="396711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Sce</a:t>
              </a:r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gliere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96460" cy="44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 dirty="0">
                  <a:latin typeface="Roboto"/>
                  <a:ea typeface="Roboto"/>
                  <a:cs typeface="Roboto"/>
                  <a:sym typeface="Roboto"/>
                </a:rPr>
                <a:t>Possiamo intervenire sulla scelta dando un modo facile per comparare i diversi algoritmi </a:t>
              </a: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46390" y="2812725"/>
            <a:ext cx="1996460" cy="1320292"/>
          </a:xfrm>
          <a:prstGeom prst="curvedConnector3">
            <a:avLst>
              <a:gd name="adj1" fmla="val -114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flipH="1" flipV="1">
            <a:off x="5601175" y="2812725"/>
            <a:ext cx="1981194" cy="1459582"/>
          </a:xfrm>
          <a:prstGeom prst="curvedConnector3">
            <a:avLst>
              <a:gd name="adj1" fmla="val -115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Dataset</a:t>
            </a:r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802758701"/>
              </p:ext>
            </p:extLst>
          </p:nvPr>
        </p:nvGraphicFramePr>
        <p:xfrm>
          <a:off x="457200" y="922263"/>
          <a:ext cx="4586325" cy="3505881"/>
        </p:xfrm>
        <a:graphic>
          <a:graphicData uri="http://schemas.openxmlformats.org/drawingml/2006/table">
            <a:tbl>
              <a:tblPr>
                <a:noFill/>
                <a:tableStyleId>{F1E92FFA-DA00-4544-97DD-D3A3B7F9F36C}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Contestualizzazione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 noProof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Dataset di dipendenti statali di Sanfrancesco in California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Numero di istanze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 noProof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Circa 357 mila istanze.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Numero di campi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 noProof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colonne [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Name, Job Title, Base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Overtime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Benefits, Total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Total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&amp; Benefits,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Status</a:t>
                      </a: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]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9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Previsione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 noProof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Prevedere i «Benefit» di un dipendente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01023-A73F-BA99-C598-F1FABEDDB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55267" y="3849648"/>
            <a:ext cx="919280" cy="35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6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087077" cy="73964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75611" y="2081985"/>
            <a:ext cx="2990745" cy="2514165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Progetto</a:t>
            </a:r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371400" y="2660851"/>
            <a:ext cx="2399168" cy="1341969"/>
            <a:chOff x="217919" y="915920"/>
            <a:chExt cx="2537191" cy="813501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217919" y="915920"/>
              <a:ext cx="253719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RegressorComparator</a:t>
              </a:r>
              <a:endParaRPr lang="it-IT"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42775" y="1246421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Vogliamo</a:t>
              </a: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 un modo veloce per comparare i diversi algoritmi per capire quale utilizzare</a:t>
              </a:r>
              <a:endParaRPr lang="it-IT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1"/>
            <a:ext cx="1948882" cy="1163915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Oltre 300k istanze di lavoratori comunali di Sanfrancesco</a:t>
              </a: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518676" y="2462691"/>
            <a:ext cx="1948882" cy="940175"/>
            <a:chOff x="940715" y="2087403"/>
            <a:chExt cx="2061000" cy="940175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940715" y="208740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940715" y="2429025"/>
              <a:ext cx="2061000" cy="598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Capire quale algoritmo predica meglio i «Benefits»</a:t>
              </a: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 lang="it-IT"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518758" y="4012914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 lang="it-IT" dirty="0"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16200000" flipH="1">
            <a:off x="1146706" y="2155583"/>
            <a:ext cx="569871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cxnSpLocks/>
            <a:stCxn id="2203" idx="0"/>
          </p:cNvCxnSpPr>
          <p:nvPr/>
        </p:nvCxnSpPr>
        <p:spPr>
          <a:xfrm rot="16200000" flipV="1">
            <a:off x="7230421" y="3750176"/>
            <a:ext cx="525435" cy="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2206;p43">
            <a:extLst>
              <a:ext uri="{FF2B5EF4-FFF2-40B4-BE49-F238E27FC236}">
                <a16:creationId xmlns:a16="http://schemas.microsoft.com/office/drawing/2014/main" id="{ADE7033C-A961-6C38-1140-8BE96DDC60D5}"/>
              </a:ext>
            </a:extLst>
          </p:cNvPr>
          <p:cNvSpPr/>
          <p:nvPr/>
        </p:nvSpPr>
        <p:spPr>
          <a:xfrm>
            <a:off x="7948672" y="1872277"/>
            <a:ext cx="770348" cy="777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grpSp>
        <p:nvGrpSpPr>
          <p:cNvPr id="11" name="Google Shape;9551;p90">
            <a:extLst>
              <a:ext uri="{FF2B5EF4-FFF2-40B4-BE49-F238E27FC236}">
                <a16:creationId xmlns:a16="http://schemas.microsoft.com/office/drawing/2014/main" id="{37812C6A-D0C6-8886-2DC5-2111DF25F9B0}"/>
              </a:ext>
            </a:extLst>
          </p:cNvPr>
          <p:cNvGrpSpPr>
            <a:grpSpLocks noChangeAspect="1"/>
          </p:cNvGrpSpPr>
          <p:nvPr/>
        </p:nvGrpSpPr>
        <p:grpSpPr>
          <a:xfrm>
            <a:off x="8160321" y="2001065"/>
            <a:ext cx="347050" cy="543477"/>
            <a:chOff x="4054103" y="2430191"/>
            <a:chExt cx="218687" cy="349052"/>
          </a:xfrm>
          <a:solidFill>
            <a:schemeClr val="bg1"/>
          </a:solidFill>
        </p:grpSpPr>
        <p:sp>
          <p:nvSpPr>
            <p:cNvPr id="12" name="Google Shape;9552;p90">
              <a:extLst>
                <a:ext uri="{FF2B5EF4-FFF2-40B4-BE49-F238E27FC236}">
                  <a16:creationId xmlns:a16="http://schemas.microsoft.com/office/drawing/2014/main" id="{807DCACD-DCF6-C1F0-778D-26D17F09397F}"/>
                </a:ext>
              </a:extLst>
            </p:cNvPr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53;p90">
              <a:extLst>
                <a:ext uri="{FF2B5EF4-FFF2-40B4-BE49-F238E27FC236}">
                  <a16:creationId xmlns:a16="http://schemas.microsoft.com/office/drawing/2014/main" id="{7DB534B9-5DC9-EB95-2507-5B625A1F59F3}"/>
                </a:ext>
              </a:extLst>
            </p:cNvPr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458;p46">
            <a:extLst>
              <a:ext uri="{FF2B5EF4-FFF2-40B4-BE49-F238E27FC236}">
                <a16:creationId xmlns:a16="http://schemas.microsoft.com/office/drawing/2014/main" id="{24A8D67A-4369-B941-0264-9114BBF78DCF}"/>
              </a:ext>
            </a:extLst>
          </p:cNvPr>
          <p:cNvSpPr/>
          <p:nvPr/>
        </p:nvSpPr>
        <p:spPr>
          <a:xfrm>
            <a:off x="8492838" y="4115709"/>
            <a:ext cx="635528" cy="6361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2489;p46">
            <a:extLst>
              <a:ext uri="{FF2B5EF4-FFF2-40B4-BE49-F238E27FC236}">
                <a16:creationId xmlns:a16="http://schemas.microsoft.com/office/drawing/2014/main" id="{70BD8B28-0CE1-01E0-8958-963BFAD4C000}"/>
              </a:ext>
            </a:extLst>
          </p:cNvPr>
          <p:cNvGrpSpPr/>
          <p:nvPr/>
        </p:nvGrpSpPr>
        <p:grpSpPr>
          <a:xfrm>
            <a:off x="8668476" y="4275344"/>
            <a:ext cx="277256" cy="277233"/>
            <a:chOff x="2418003" y="2287650"/>
            <a:chExt cx="365674" cy="365298"/>
          </a:xfrm>
        </p:grpSpPr>
        <p:sp>
          <p:nvSpPr>
            <p:cNvPr id="23" name="Google Shape;2490;p46">
              <a:extLst>
                <a:ext uri="{FF2B5EF4-FFF2-40B4-BE49-F238E27FC236}">
                  <a16:creationId xmlns:a16="http://schemas.microsoft.com/office/drawing/2014/main" id="{BD49C998-37BA-4F00-6D19-758D2FD7167E}"/>
                </a:ext>
              </a:extLst>
            </p:cNvPr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1;p46">
              <a:extLst>
                <a:ext uri="{FF2B5EF4-FFF2-40B4-BE49-F238E27FC236}">
                  <a16:creationId xmlns:a16="http://schemas.microsoft.com/office/drawing/2014/main" id="{BD304767-BD99-B87A-6B93-846C683CF137}"/>
                </a:ext>
              </a:extLst>
            </p:cNvPr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459;p46">
            <a:extLst>
              <a:ext uri="{FF2B5EF4-FFF2-40B4-BE49-F238E27FC236}">
                <a16:creationId xmlns:a16="http://schemas.microsoft.com/office/drawing/2014/main" id="{DA3BF8F0-1FE0-4B0C-BA1A-0DDB41C9DD3E}"/>
              </a:ext>
            </a:extLst>
          </p:cNvPr>
          <p:cNvSpPr/>
          <p:nvPr/>
        </p:nvSpPr>
        <p:spPr>
          <a:xfrm>
            <a:off x="346406" y="2219271"/>
            <a:ext cx="635528" cy="6361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492;p46">
            <a:extLst>
              <a:ext uri="{FF2B5EF4-FFF2-40B4-BE49-F238E27FC236}">
                <a16:creationId xmlns:a16="http://schemas.microsoft.com/office/drawing/2014/main" id="{7B5049E8-8BFC-E7E0-0F39-54781AC9ACC2}"/>
              </a:ext>
            </a:extLst>
          </p:cNvPr>
          <p:cNvGrpSpPr/>
          <p:nvPr/>
        </p:nvGrpSpPr>
        <p:grpSpPr>
          <a:xfrm>
            <a:off x="499882" y="2354754"/>
            <a:ext cx="328578" cy="295201"/>
            <a:chOff x="3209573" y="3461582"/>
            <a:chExt cx="358390" cy="358390"/>
          </a:xfrm>
        </p:grpSpPr>
        <p:sp>
          <p:nvSpPr>
            <p:cNvPr id="27" name="Google Shape;2493;p46">
              <a:extLst>
                <a:ext uri="{FF2B5EF4-FFF2-40B4-BE49-F238E27FC236}">
                  <a16:creationId xmlns:a16="http://schemas.microsoft.com/office/drawing/2014/main" id="{C3BD90A1-F06D-BE84-5F1C-EF9A8C9FCBF2}"/>
                </a:ext>
              </a:extLst>
            </p:cNvPr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4;p46">
              <a:extLst>
                <a:ext uri="{FF2B5EF4-FFF2-40B4-BE49-F238E27FC236}">
                  <a16:creationId xmlns:a16="http://schemas.microsoft.com/office/drawing/2014/main" id="{D91A7F3A-18E4-74D0-1B05-3209E0771FE5}"/>
                </a:ext>
              </a:extLst>
            </p:cNvPr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Specifica P.E.A.S</a:t>
            </a: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2" name="Google Shape;532;p20"/>
            <p:cNvSpPr/>
            <p:nvPr/>
          </p:nvSpPr>
          <p:spPr>
            <a:xfrm>
              <a:off x="3512405" y="162193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</p:grpSp>
      </p:grpSp>
      <p:sp>
        <p:nvSpPr>
          <p:cNvPr id="528" name="Google Shape;528;p20"/>
          <p:cNvSpPr txBox="1"/>
          <p:nvPr/>
        </p:nvSpPr>
        <p:spPr>
          <a:xfrm>
            <a:off x="3809200" y="2192034"/>
            <a:ext cx="1524600" cy="90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Definiamo il nostro sistema intelligente</a:t>
            </a:r>
          </a:p>
        </p:txBody>
      </p:sp>
      <p:grpSp>
        <p:nvGrpSpPr>
          <p:cNvPr id="566" name="Google Shape;566;p20"/>
          <p:cNvGrpSpPr/>
          <p:nvPr/>
        </p:nvGrpSpPr>
        <p:grpSpPr>
          <a:xfrm>
            <a:off x="6949580" y="3444315"/>
            <a:ext cx="1734600" cy="1303622"/>
            <a:chOff x="6949580" y="3444315"/>
            <a:chExt cx="1734600" cy="1303622"/>
          </a:xfrm>
        </p:grpSpPr>
        <p:sp>
          <p:nvSpPr>
            <p:cNvPr id="567" name="Google Shape;567;p20"/>
            <p:cNvSpPr/>
            <p:nvPr/>
          </p:nvSpPr>
          <p:spPr>
            <a:xfrm>
              <a:off x="7482868" y="344431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4004394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Sensors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22818" y="415903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>
                  <a:latin typeface="Roboto"/>
                  <a:ea typeface="Roboto"/>
                  <a:cs typeface="Roboto"/>
                  <a:sym typeface="Roboto"/>
                </a:rPr>
                <a:t>Entry del dataset</a:t>
              </a: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736337" y="1001783"/>
            <a:ext cx="2097562" cy="2229823"/>
            <a:chOff x="6736337" y="1001783"/>
            <a:chExt cx="2097562" cy="2229823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Envirorment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6736337" y="2142274"/>
              <a:ext cx="2097562" cy="108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Completamente osservabile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Deterministico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Sequenziale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Statico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Discreto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Singolo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it-IT"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219333" y="679425"/>
            <a:ext cx="2352612" cy="1768459"/>
            <a:chOff x="219333" y="679425"/>
            <a:chExt cx="2352612" cy="1768459"/>
          </a:xfrm>
        </p:grpSpPr>
        <p:sp>
          <p:nvSpPr>
            <p:cNvPr id="575" name="Google Shape;575;p20"/>
            <p:cNvSpPr/>
            <p:nvPr/>
          </p:nvSpPr>
          <p:spPr>
            <a:xfrm>
              <a:off x="1021727" y="679425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397591" y="128392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Performance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Google Shape;577;p20"/>
                <p:cNvSpPr txBox="1"/>
                <p:nvPr/>
              </p:nvSpPr>
              <p:spPr>
                <a:xfrm>
                  <a:off x="219333" y="1604976"/>
                  <a:ext cx="2352612" cy="8429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171450" lvl="0" indent="-171450" algn="ctr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it-IT" sz="1050" b="1" dirty="0">
                      <a:latin typeface="Roboto"/>
                      <a:ea typeface="Roboto"/>
                      <a:cs typeface="Roboto"/>
                      <a:sym typeface="Roboto"/>
                    </a:rPr>
                    <a:t>MAE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-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Mean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Absolute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Error</a:t>
                  </a:r>
                  <a:endParaRPr lang="it-IT"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171450" lvl="0" indent="-171450" algn="ctr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it-IT" sz="1050" b="1" dirty="0">
                      <a:latin typeface="Roboto"/>
                      <a:ea typeface="Roboto"/>
                      <a:cs typeface="Roboto"/>
                      <a:sym typeface="Roboto"/>
                    </a:rPr>
                    <a:t>MSE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-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Mean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Squered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Error</a:t>
                  </a:r>
                  <a:endParaRPr lang="it-IT"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171450" lvl="0" indent="-171450" algn="ctr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it-IT" sz="1050" b="1" dirty="0">
                      <a:latin typeface="Roboto"/>
                      <a:ea typeface="Roboto"/>
                      <a:cs typeface="Roboto"/>
                      <a:sym typeface="Roboto"/>
                    </a:rPr>
                    <a:t>RMSE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- Root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Mean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Squered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Error</a:t>
                  </a:r>
                  <a:endParaRPr lang="it-IT"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171450" lvl="0" indent="-171450" algn="ctr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it-IT" sz="1050" b="0" i="1" dirty="0" smtClean="0"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pPr>
                        <m:e>
                          <m:r>
                            <a:rPr lang="it-IT" sz="1050" i="1" dirty="0" smtClean="0"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𝑅</m:t>
                          </m:r>
                        </m:e>
                        <m:sup>
                          <m:r>
                            <a:rPr lang="it-IT" sz="1050" i="1" dirty="0" smtClean="0"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-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Coefficient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of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determination</a:t>
                  </a:r>
                  <a:endParaRPr lang="it-IT"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577" name="Google Shape;577;p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33" y="1604976"/>
                  <a:ext cx="2352612" cy="8429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8" name="Google Shape;578;p20"/>
          <p:cNvGrpSpPr/>
          <p:nvPr/>
        </p:nvGrpSpPr>
        <p:grpSpPr>
          <a:xfrm>
            <a:off x="456753" y="3316971"/>
            <a:ext cx="1734600" cy="1290861"/>
            <a:chOff x="456753" y="3042675"/>
            <a:chExt cx="1734600" cy="1290861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69676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Actuators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017817"/>
              <a:ext cx="1524600" cy="315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 dirty="0">
                  <a:latin typeface="Roboto"/>
                  <a:ea typeface="Roboto"/>
                  <a:cs typeface="Roboto"/>
                  <a:sym typeface="Roboto"/>
                </a:rPr>
                <a:t>Entry del dataset</a:t>
              </a: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rot="10800000">
            <a:off x="1626227" y="981676"/>
            <a:ext cx="2385300" cy="3223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V="1">
            <a:off x="1626303" y="3158910"/>
            <a:ext cx="1162237" cy="4603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rot="10800000" flipV="1">
            <a:off x="4964110" y="3746565"/>
            <a:ext cx="2518758" cy="983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Dove facilitiamo l’uso?</a:t>
            </a: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473" cy="5961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lang="it-IT"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42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</a:t>
              </a:r>
              <a:r>
                <a:rPr lang="it-IT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selection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2"/>
            <a:ext cx="2653477" cy="775097"/>
            <a:chOff x="6033350" y="1027912"/>
            <a:chExt cx="2653477" cy="775097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05627" y="1027912"/>
              <a:ext cx="1981200" cy="775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Report</a:t>
              </a: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lang="it-IT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44054" cy="596100"/>
            <a:chOff x="3297248" y="2589598"/>
            <a:chExt cx="2644054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31921" y="2651174"/>
              <a:ext cx="2009381" cy="42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Grafico distribuzione dell’errore </a:t>
              </a:r>
              <a:endParaRPr lang="it-IT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lang="it-IT"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42133"/>
            <a:ext cx="2644054" cy="673315"/>
            <a:chOff x="3297248" y="4042133"/>
            <a:chExt cx="2644054" cy="673315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0102" y="4042133"/>
              <a:ext cx="1981200" cy="673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Grafico variazione errore</a:t>
              </a: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lang="it-IT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2653473" cy="596100"/>
            <a:chOff x="6033350" y="2616950"/>
            <a:chExt cx="2653473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5623" y="27294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scaling</a:t>
              </a: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lang="it-IT"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" name="Google Shape;319;p16">
            <a:extLst>
              <a:ext uri="{FF2B5EF4-FFF2-40B4-BE49-F238E27FC236}">
                <a16:creationId xmlns:a16="http://schemas.microsoft.com/office/drawing/2014/main" id="{60122FDB-1975-9017-2D51-FF184E150658}"/>
              </a:ext>
            </a:extLst>
          </p:cNvPr>
          <p:cNvGrpSpPr/>
          <p:nvPr/>
        </p:nvGrpSpPr>
        <p:grpSpPr>
          <a:xfrm>
            <a:off x="6033350" y="4056000"/>
            <a:ext cx="2669348" cy="596100"/>
            <a:chOff x="6033350" y="4056000"/>
            <a:chExt cx="2669348" cy="596100"/>
          </a:xfrm>
        </p:grpSpPr>
        <p:sp>
          <p:nvSpPr>
            <p:cNvPr id="6" name="Google Shape;321;p16">
              <a:extLst>
                <a:ext uri="{FF2B5EF4-FFF2-40B4-BE49-F238E27FC236}">
                  <a16:creationId xmlns:a16="http://schemas.microsoft.com/office/drawing/2014/main" id="{B78A9CF6-2AD8-5BE2-778F-F312EDCBC97C}"/>
                </a:ext>
              </a:extLst>
            </p:cNvPr>
            <p:cNvSpPr txBox="1"/>
            <p:nvPr/>
          </p:nvSpPr>
          <p:spPr>
            <a:xfrm>
              <a:off x="6721498" y="420199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323;p16">
              <a:extLst>
                <a:ext uri="{FF2B5EF4-FFF2-40B4-BE49-F238E27FC236}">
                  <a16:creationId xmlns:a16="http://schemas.microsoft.com/office/drawing/2014/main" id="{0579DE54-B431-9E3A-AD74-515AC1A03B92}"/>
                </a:ext>
              </a:extLst>
            </p:cNvPr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Google Shape;327;p16">
            <a:extLst>
              <a:ext uri="{FF2B5EF4-FFF2-40B4-BE49-F238E27FC236}">
                <a16:creationId xmlns:a16="http://schemas.microsoft.com/office/drawing/2014/main" id="{BF33550D-E893-8AE8-9870-67D5983B8E5A}"/>
              </a:ext>
            </a:extLst>
          </p:cNvPr>
          <p:cNvCxnSpPr>
            <a:endCxn id="5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testo, schermata, quadrato, Rettangolo&#10;&#10;Descrizione generata automaticamente">
            <a:extLst>
              <a:ext uri="{FF2B5EF4-FFF2-40B4-BE49-F238E27FC236}">
                <a16:creationId xmlns:a16="http://schemas.microsoft.com/office/drawing/2014/main" id="{39680A24-106C-D8BD-666D-A1787E7F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86" y="2442671"/>
            <a:ext cx="3290888" cy="2632710"/>
          </a:xfrm>
          <a:prstGeom prst="rect">
            <a:avLst/>
          </a:prstGeom>
        </p:spPr>
      </p:pic>
      <p:sp>
        <p:nvSpPr>
          <p:cNvPr id="5" name="Google Shape;333;p17">
            <a:extLst>
              <a:ext uri="{FF2B5EF4-FFF2-40B4-BE49-F238E27FC236}">
                <a16:creationId xmlns:a16="http://schemas.microsoft.com/office/drawing/2014/main" id="{2B3C79B7-093E-31B9-9C21-17C265A952DF}"/>
              </a:ext>
            </a:extLst>
          </p:cNvPr>
          <p:cNvSpPr/>
          <p:nvPr/>
        </p:nvSpPr>
        <p:spPr>
          <a:xfrm>
            <a:off x="446665" y="477300"/>
            <a:ext cx="3379101" cy="1677321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52F883-C3E0-0948-08A3-09C3C342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82" y="640489"/>
            <a:ext cx="2343807" cy="402962"/>
          </a:xfrm>
        </p:spPr>
        <p:txBody>
          <a:bodyPr>
            <a:normAutofit fontScale="90000"/>
          </a:bodyPr>
          <a:lstStyle/>
          <a:p>
            <a:r>
              <a:rPr lang="it-IT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</a:t>
            </a:r>
            <a:r>
              <a:rPr lang="it-IT" sz="24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selection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0404D5-6C5A-EAC5-FFAD-6FA61B3B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624" y="1073400"/>
            <a:ext cx="2808000" cy="94369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Come facciamo a rendere più comprensibile quali feature sono utili al nostro scopo? </a:t>
            </a:r>
          </a:p>
        </p:txBody>
      </p:sp>
      <p:sp>
        <p:nvSpPr>
          <p:cNvPr id="4" name="Google Shape;237;p16">
            <a:extLst>
              <a:ext uri="{FF2B5EF4-FFF2-40B4-BE49-F238E27FC236}">
                <a16:creationId xmlns:a16="http://schemas.microsoft.com/office/drawing/2014/main" id="{341546EF-EBF4-9806-7910-9120B1821C88}"/>
              </a:ext>
            </a:extLst>
          </p:cNvPr>
          <p:cNvSpPr/>
          <p:nvPr/>
        </p:nvSpPr>
        <p:spPr>
          <a:xfrm>
            <a:off x="343231" y="276450"/>
            <a:ext cx="596100" cy="59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lang="it-IT" sz="1800" dirty="0">
              <a:solidFill>
                <a:schemeClr val="lt1"/>
              </a:solidFill>
            </a:endParaRPr>
          </a:p>
        </p:txBody>
      </p:sp>
      <p:cxnSp>
        <p:nvCxnSpPr>
          <p:cNvPr id="6" name="Google Shape;2199;p43">
            <a:extLst>
              <a:ext uri="{FF2B5EF4-FFF2-40B4-BE49-F238E27FC236}">
                <a16:creationId xmlns:a16="http://schemas.microsoft.com/office/drawing/2014/main" id="{00B7085F-F53F-6AD6-689B-55B1FBEC1D1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055073" y="2677882"/>
            <a:ext cx="1604405" cy="5578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2203;p43">
            <a:extLst>
              <a:ext uri="{FF2B5EF4-FFF2-40B4-BE49-F238E27FC236}">
                <a16:creationId xmlns:a16="http://schemas.microsoft.com/office/drawing/2014/main" id="{6ED4CF0B-FC5C-C95F-073F-44011A50B0E2}"/>
              </a:ext>
            </a:extLst>
          </p:cNvPr>
          <p:cNvSpPr/>
          <p:nvPr/>
        </p:nvSpPr>
        <p:spPr>
          <a:xfrm>
            <a:off x="446665" y="3759026"/>
            <a:ext cx="2263335" cy="62214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Matrice di correlazione</a:t>
            </a:r>
            <a:endParaRPr lang="it-IT" dirty="0">
              <a:solidFill>
                <a:schemeClr val="lt1"/>
              </a:solidFill>
            </a:endParaRPr>
          </a:p>
        </p:txBody>
      </p:sp>
      <p:pic>
        <p:nvPicPr>
          <p:cNvPr id="15" name="Segnaposto contenuto 4" descr="Immagine che contiene testo, schermata, Parallelo, Policromia&#10;&#10;Descrizione generata automaticamente">
            <a:extLst>
              <a:ext uri="{FF2B5EF4-FFF2-40B4-BE49-F238E27FC236}">
                <a16:creationId xmlns:a16="http://schemas.microsoft.com/office/drawing/2014/main" id="{2E738B29-87F1-E3E2-1E41-A6FF375EA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72" y="364391"/>
            <a:ext cx="2879328" cy="23034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203;p43">
            <a:extLst>
              <a:ext uri="{FF2B5EF4-FFF2-40B4-BE49-F238E27FC236}">
                <a16:creationId xmlns:a16="http://schemas.microsoft.com/office/drawing/2014/main" id="{F3E5F8AE-44DD-2DF0-B18D-4515CEC932D9}"/>
              </a:ext>
            </a:extLst>
          </p:cNvPr>
          <p:cNvSpPr/>
          <p:nvPr/>
        </p:nvSpPr>
        <p:spPr>
          <a:xfrm>
            <a:off x="7704336" y="171087"/>
            <a:ext cx="1291620" cy="30621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Before</a:t>
            </a:r>
            <a:endParaRPr lang="it-IT" sz="1200" dirty="0">
              <a:solidFill>
                <a:schemeClr val="lt1"/>
              </a:solidFill>
            </a:endParaRPr>
          </a:p>
        </p:txBody>
      </p:sp>
      <p:sp>
        <p:nvSpPr>
          <p:cNvPr id="17" name="Google Shape;355;p17">
            <a:extLst>
              <a:ext uri="{FF2B5EF4-FFF2-40B4-BE49-F238E27FC236}">
                <a16:creationId xmlns:a16="http://schemas.microsoft.com/office/drawing/2014/main" id="{799B58A7-B26A-A2B6-EBA5-55FEEF002107}"/>
              </a:ext>
            </a:extLst>
          </p:cNvPr>
          <p:cNvSpPr/>
          <p:nvPr/>
        </p:nvSpPr>
        <p:spPr>
          <a:xfrm>
            <a:off x="5736539" y="2275454"/>
            <a:ext cx="784800" cy="784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2203;p43">
            <a:extLst>
              <a:ext uri="{FF2B5EF4-FFF2-40B4-BE49-F238E27FC236}">
                <a16:creationId xmlns:a16="http://schemas.microsoft.com/office/drawing/2014/main" id="{1782DCCB-17BF-8609-D816-6954B40B0F7D}"/>
              </a:ext>
            </a:extLst>
          </p:cNvPr>
          <p:cNvSpPr/>
          <p:nvPr/>
        </p:nvSpPr>
        <p:spPr>
          <a:xfrm>
            <a:off x="5736539" y="4715405"/>
            <a:ext cx="1291620" cy="30621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After</a:t>
            </a:r>
            <a:endParaRPr lang="it-IT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7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3;p17">
            <a:extLst>
              <a:ext uri="{FF2B5EF4-FFF2-40B4-BE49-F238E27FC236}">
                <a16:creationId xmlns:a16="http://schemas.microsoft.com/office/drawing/2014/main" id="{2B3C79B7-093E-31B9-9C21-17C265A952DF}"/>
              </a:ext>
            </a:extLst>
          </p:cNvPr>
          <p:cNvSpPr/>
          <p:nvPr/>
        </p:nvSpPr>
        <p:spPr>
          <a:xfrm>
            <a:off x="446665" y="477300"/>
            <a:ext cx="3379101" cy="1677321"/>
          </a:xfrm>
          <a:prstGeom prst="roundRect">
            <a:avLst>
              <a:gd name="adj" fmla="val 16667"/>
            </a:avLst>
          </a:prstGeom>
          <a:solidFill>
            <a:schemeClr val="accent4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52F883-C3E0-0948-08A3-09C3C342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49" y="574500"/>
            <a:ext cx="2944573" cy="676232"/>
          </a:xfrm>
        </p:spPr>
        <p:txBody>
          <a:bodyPr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Grafico distribuzione dell’errore </a:t>
            </a:r>
            <a:endParaRPr lang="it-IT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0404D5-6C5A-EAC5-FFAD-6FA61B3B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152" y="1128145"/>
            <a:ext cx="2944573" cy="94369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Capire la distribuzione degli errori residui è ottimo per valutare la bontà di adattamento di un modello di regressione</a:t>
            </a:r>
          </a:p>
        </p:txBody>
      </p:sp>
      <p:sp>
        <p:nvSpPr>
          <p:cNvPr id="7" name="Google Shape;308;p16">
            <a:extLst>
              <a:ext uri="{FF2B5EF4-FFF2-40B4-BE49-F238E27FC236}">
                <a16:creationId xmlns:a16="http://schemas.microsoft.com/office/drawing/2014/main" id="{12C3B5B0-29C3-005E-7743-B1D2EF1B3194}"/>
              </a:ext>
            </a:extLst>
          </p:cNvPr>
          <p:cNvSpPr/>
          <p:nvPr/>
        </p:nvSpPr>
        <p:spPr>
          <a:xfrm>
            <a:off x="190867" y="276450"/>
            <a:ext cx="596100" cy="59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lang="it-IT" sz="1800" dirty="0">
              <a:solidFill>
                <a:schemeClr val="lt1"/>
              </a:solidFill>
            </a:endParaRPr>
          </a:p>
        </p:txBody>
      </p:sp>
      <p:pic>
        <p:nvPicPr>
          <p:cNvPr id="9" name="Immagine 8" descr="Immagine che contiene diagramma, Diagramma, schermata&#10;&#10;Descrizione generata automaticamente">
            <a:extLst>
              <a:ext uri="{FF2B5EF4-FFF2-40B4-BE49-F238E27FC236}">
                <a16:creationId xmlns:a16="http://schemas.microsoft.com/office/drawing/2014/main" id="{F96135C9-8217-AF07-3510-136B15308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6" r="5645"/>
          <a:stretch/>
        </p:blipFill>
        <p:spPr>
          <a:xfrm>
            <a:off x="5192233" y="147328"/>
            <a:ext cx="2005647" cy="1698753"/>
          </a:xfrm>
          <a:prstGeom prst="rect">
            <a:avLst/>
          </a:prstGeom>
        </p:spPr>
      </p:pic>
      <p:sp>
        <p:nvSpPr>
          <p:cNvPr id="11" name="Google Shape;2203;p43">
            <a:extLst>
              <a:ext uri="{FF2B5EF4-FFF2-40B4-BE49-F238E27FC236}">
                <a16:creationId xmlns:a16="http://schemas.microsoft.com/office/drawing/2014/main" id="{F74EE403-8B23-70B0-4E37-A6981B515857}"/>
              </a:ext>
            </a:extLst>
          </p:cNvPr>
          <p:cNvSpPr/>
          <p:nvPr/>
        </p:nvSpPr>
        <p:spPr>
          <a:xfrm>
            <a:off x="5278393" y="1872687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LiearRegressor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</a:t>
            </a: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050" dirty="0">
              <a:solidFill>
                <a:schemeClr val="lt1"/>
              </a:solidFill>
            </a:endParaRPr>
          </a:p>
        </p:txBody>
      </p:sp>
      <p:pic>
        <p:nvPicPr>
          <p:cNvPr id="13" name="Immagine 12" descr="Immagine che contiene diagramma, schermata, linea, Diagramma&#10;&#10;Descrizione generata automaticamente">
            <a:extLst>
              <a:ext uri="{FF2B5EF4-FFF2-40B4-BE49-F238E27FC236}">
                <a16:creationId xmlns:a16="http://schemas.microsoft.com/office/drawing/2014/main" id="{20D30CF0-38C9-8F16-4B78-1280891A0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8" r="5208"/>
          <a:stretch/>
        </p:blipFill>
        <p:spPr>
          <a:xfrm>
            <a:off x="6429639" y="2243470"/>
            <a:ext cx="2225444" cy="1863134"/>
          </a:xfrm>
          <a:prstGeom prst="rect">
            <a:avLst/>
          </a:prstGeom>
        </p:spPr>
      </p:pic>
      <p:sp>
        <p:nvSpPr>
          <p:cNvPr id="14" name="Google Shape;2203;p43">
            <a:extLst>
              <a:ext uri="{FF2B5EF4-FFF2-40B4-BE49-F238E27FC236}">
                <a16:creationId xmlns:a16="http://schemas.microsoft.com/office/drawing/2014/main" id="{3C7BD3F0-6D20-50F7-21C4-C99969E50B97}"/>
              </a:ext>
            </a:extLst>
          </p:cNvPr>
          <p:cNvSpPr/>
          <p:nvPr/>
        </p:nvSpPr>
        <p:spPr>
          <a:xfrm>
            <a:off x="6669849" y="4106604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NuSVR</a:t>
            </a:r>
            <a:endParaRPr lang="it-IT" sz="1050" dirty="0">
              <a:solidFill>
                <a:schemeClr val="lt1"/>
              </a:solidFill>
            </a:endParaRPr>
          </a:p>
        </p:txBody>
      </p:sp>
      <p:cxnSp>
        <p:nvCxnSpPr>
          <p:cNvPr id="18" name="Google Shape;2199;p43">
            <a:extLst>
              <a:ext uri="{FF2B5EF4-FFF2-40B4-BE49-F238E27FC236}">
                <a16:creationId xmlns:a16="http://schemas.microsoft.com/office/drawing/2014/main" id="{1D4CD4B5-C55C-C322-3248-8CE143080E5C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1530071" y="2352112"/>
            <a:ext cx="803637" cy="4086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2203;p43">
            <a:extLst>
              <a:ext uri="{FF2B5EF4-FFF2-40B4-BE49-F238E27FC236}">
                <a16:creationId xmlns:a16="http://schemas.microsoft.com/office/drawing/2014/main" id="{CF94EF67-3D42-29E8-CD8E-D82FD2DF4CC0}"/>
              </a:ext>
            </a:extLst>
          </p:cNvPr>
          <p:cNvSpPr/>
          <p:nvPr/>
        </p:nvSpPr>
        <p:spPr>
          <a:xfrm>
            <a:off x="488917" y="2958258"/>
            <a:ext cx="2477288" cy="3451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Normalità degli errori</a:t>
            </a:r>
            <a:endParaRPr lang="it-IT" sz="1200" dirty="0">
              <a:solidFill>
                <a:schemeClr val="lt1"/>
              </a:solidFill>
            </a:endParaRPr>
          </a:p>
        </p:txBody>
      </p:sp>
      <p:pic>
        <p:nvPicPr>
          <p:cNvPr id="30" name="Immagine 29" descr="Immagine che contiene diagramma, testo, schermata, Diagramma&#10;&#10;Descrizione generata automaticamente">
            <a:extLst>
              <a:ext uri="{FF2B5EF4-FFF2-40B4-BE49-F238E27FC236}">
                <a16:creationId xmlns:a16="http://schemas.microsoft.com/office/drawing/2014/main" id="{36ED3BAB-AC6B-DDED-3C69-DD252937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37" y="2708266"/>
            <a:ext cx="2601164" cy="1950873"/>
          </a:xfrm>
          <a:prstGeom prst="rect">
            <a:avLst/>
          </a:prstGeom>
        </p:spPr>
      </p:pic>
      <p:sp>
        <p:nvSpPr>
          <p:cNvPr id="31" name="Google Shape;2203;p43">
            <a:extLst>
              <a:ext uri="{FF2B5EF4-FFF2-40B4-BE49-F238E27FC236}">
                <a16:creationId xmlns:a16="http://schemas.microsoft.com/office/drawing/2014/main" id="{2FB692D6-B3A7-C499-BDD0-FA315EF50FEE}"/>
              </a:ext>
            </a:extLst>
          </p:cNvPr>
          <p:cNvSpPr/>
          <p:nvPr/>
        </p:nvSpPr>
        <p:spPr>
          <a:xfrm>
            <a:off x="3746793" y="4624047"/>
            <a:ext cx="2002643" cy="27386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NuSVR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</a:t>
            </a: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050" dirty="0">
              <a:solidFill>
                <a:schemeClr val="lt1"/>
              </a:solidFill>
            </a:endParaRPr>
          </a:p>
        </p:txBody>
      </p:sp>
      <p:sp>
        <p:nvSpPr>
          <p:cNvPr id="37" name="Google Shape;2203;p43">
            <a:extLst>
              <a:ext uri="{FF2B5EF4-FFF2-40B4-BE49-F238E27FC236}">
                <a16:creationId xmlns:a16="http://schemas.microsoft.com/office/drawing/2014/main" id="{5D2B2B21-E372-0DA3-95BE-282C048CDF01}"/>
              </a:ext>
            </a:extLst>
          </p:cNvPr>
          <p:cNvSpPr/>
          <p:nvPr/>
        </p:nvSpPr>
        <p:spPr>
          <a:xfrm>
            <a:off x="553711" y="4254539"/>
            <a:ext cx="1476916" cy="2638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Outliers</a:t>
            </a:r>
            <a:endParaRPr lang="it-IT" sz="1200" dirty="0">
              <a:solidFill>
                <a:schemeClr val="lt1"/>
              </a:solidFill>
            </a:endParaRPr>
          </a:p>
        </p:txBody>
      </p:sp>
      <p:cxnSp>
        <p:nvCxnSpPr>
          <p:cNvPr id="38" name="Google Shape;2199;p43">
            <a:extLst>
              <a:ext uri="{FF2B5EF4-FFF2-40B4-BE49-F238E27FC236}">
                <a16:creationId xmlns:a16="http://schemas.microsoft.com/office/drawing/2014/main" id="{AB82F177-2A89-D8F2-AFCC-9F479FA0B907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rot="5400000">
            <a:off x="1034295" y="3561273"/>
            <a:ext cx="951140" cy="4353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44043938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625</Words>
  <Application>Microsoft Macintosh PowerPoint</Application>
  <PresentationFormat>Presentazione su schermo (16:9)</PresentationFormat>
  <Paragraphs>145</Paragraphs>
  <Slides>15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Cambria Math</vt:lpstr>
      <vt:lpstr>Fira Sans Extra Condensed SemiBold</vt:lpstr>
      <vt:lpstr>Roboto</vt:lpstr>
      <vt:lpstr>Fira Sans Extra Condensed</vt:lpstr>
      <vt:lpstr>Arial</vt:lpstr>
      <vt:lpstr>Machine Learning Infographics by Slidesgo</vt:lpstr>
      <vt:lpstr>Machine Learning RegressorComparator</vt:lpstr>
      <vt:lpstr>Machine Learning – Analisi del problema</vt:lpstr>
      <vt:lpstr>Obiettivo: Aumentare l’accessibilità di queste tecnologie</vt:lpstr>
      <vt:lpstr>Dataset</vt:lpstr>
      <vt:lpstr>Progetto</vt:lpstr>
      <vt:lpstr>Specifica P.E.A.S</vt:lpstr>
      <vt:lpstr>Dove facilitiamo l’uso?</vt:lpstr>
      <vt:lpstr>Feature selection</vt:lpstr>
      <vt:lpstr>Grafico distribuzione dell’errore </vt:lpstr>
      <vt:lpstr>Grafico variazione errore</vt:lpstr>
      <vt:lpstr>Presentazione standard di PowerPoint</vt:lpstr>
      <vt:lpstr>Presentazione standard di PowerPoint</vt:lpstr>
      <vt:lpstr>Presentazione standard di PowerPoint</vt:lpstr>
      <vt:lpstr>Risultati</vt:lpstr>
      <vt:lpstr>Conclusioni e miglioramenti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cp:lastModifiedBy>DANIELE RUSSO</cp:lastModifiedBy>
  <cp:revision>6</cp:revision>
  <dcterms:modified xsi:type="dcterms:W3CDTF">2024-01-11T13:56:15Z</dcterms:modified>
</cp:coreProperties>
</file>