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1" r:id="rId4"/>
    <p:sldId id="339" r:id="rId5"/>
    <p:sldId id="340" r:id="rId6"/>
    <p:sldId id="319" r:id="rId7"/>
    <p:sldId id="322" r:id="rId8"/>
    <p:sldId id="304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20" r:id="rId21"/>
    <p:sldId id="334" r:id="rId22"/>
    <p:sldId id="335" r:id="rId23"/>
    <p:sldId id="336" r:id="rId24"/>
    <p:sldId id="337" r:id="rId25"/>
    <p:sldId id="321" r:id="rId26"/>
    <p:sldId id="338" r:id="rId27"/>
    <p:sldId id="318" r:id="rId28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1515"/>
    <a:srgbClr val="BB1717"/>
    <a:srgbClr val="00B0F0"/>
    <a:srgbClr val="00D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2" autoAdjust="0"/>
    <p:restoredTop sz="94660"/>
  </p:normalViewPr>
  <p:slideViewPr>
    <p:cSldViewPr>
      <p:cViewPr varScale="1">
        <p:scale>
          <a:sx n="78" d="100"/>
          <a:sy n="78" d="100"/>
        </p:scale>
        <p:origin x="734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BF880-546E-4432-95DB-0728E8B9D5C6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E8203-EB08-4F0D-830A-C288DDF96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3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88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50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53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42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443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941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15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60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8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70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53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84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37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66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9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103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46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0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56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717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3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630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68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/>
          <p:nvPr/>
        </p:nvSpPr>
        <p:spPr bwMode="auto">
          <a:xfrm>
            <a:off x="4211638" y="1128712"/>
            <a:ext cx="93821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8"/>
          <p:cNvSpPr/>
          <p:nvPr/>
        </p:nvSpPr>
        <p:spPr bwMode="auto">
          <a:xfrm>
            <a:off x="4540250" y="1273175"/>
            <a:ext cx="604838" cy="2309813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0"/>
          <p:cNvSpPr/>
          <p:nvPr/>
        </p:nvSpPr>
        <p:spPr bwMode="auto">
          <a:xfrm>
            <a:off x="5116513" y="265112"/>
            <a:ext cx="514350" cy="3317875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1"/>
          <p:cNvSpPr/>
          <p:nvPr/>
        </p:nvSpPr>
        <p:spPr bwMode="auto">
          <a:xfrm>
            <a:off x="4510088" y="3582988"/>
            <a:ext cx="63182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2"/>
          <p:cNvSpPr/>
          <p:nvPr/>
        </p:nvSpPr>
        <p:spPr bwMode="auto">
          <a:xfrm>
            <a:off x="4510088" y="3914775"/>
            <a:ext cx="896938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6"/>
          <p:cNvSpPr/>
          <p:nvPr/>
        </p:nvSpPr>
        <p:spPr bwMode="auto">
          <a:xfrm>
            <a:off x="2498725" y="2563812"/>
            <a:ext cx="581025" cy="3446463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1"/>
          <p:cNvSpPr/>
          <p:nvPr/>
        </p:nvSpPr>
        <p:spPr bwMode="auto">
          <a:xfrm>
            <a:off x="708025" y="2563812"/>
            <a:ext cx="2371725" cy="3471863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2"/>
          <p:cNvSpPr/>
          <p:nvPr/>
        </p:nvSpPr>
        <p:spPr bwMode="auto">
          <a:xfrm>
            <a:off x="708025" y="1749425"/>
            <a:ext cx="3670300" cy="4286251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5"/>
          <p:cNvSpPr/>
          <p:nvPr/>
        </p:nvSpPr>
        <p:spPr bwMode="auto">
          <a:xfrm>
            <a:off x="-1141412" y="4981575"/>
            <a:ext cx="5651500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6"/>
          <p:cNvSpPr/>
          <p:nvPr/>
        </p:nvSpPr>
        <p:spPr bwMode="auto">
          <a:xfrm>
            <a:off x="-1141412" y="3914775"/>
            <a:ext cx="6548438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7"/>
          <p:cNvSpPr/>
          <p:nvPr/>
        </p:nvSpPr>
        <p:spPr bwMode="auto">
          <a:xfrm>
            <a:off x="-1141412" y="2563812"/>
            <a:ext cx="4221163" cy="2873375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31"/>
          <p:cNvSpPr/>
          <p:nvPr/>
        </p:nvSpPr>
        <p:spPr bwMode="auto">
          <a:xfrm>
            <a:off x="5021263" y="-88900"/>
            <a:ext cx="793750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32"/>
          <p:cNvSpPr/>
          <p:nvPr/>
        </p:nvSpPr>
        <p:spPr bwMode="auto">
          <a:xfrm>
            <a:off x="4846638" y="-117475"/>
            <a:ext cx="968375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35"/>
          <p:cNvSpPr/>
          <p:nvPr/>
        </p:nvSpPr>
        <p:spPr bwMode="auto">
          <a:xfrm>
            <a:off x="4495800" y="-73025"/>
            <a:ext cx="1319213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37"/>
          <p:cNvSpPr/>
          <p:nvPr/>
        </p:nvSpPr>
        <p:spPr bwMode="auto">
          <a:xfrm>
            <a:off x="3079750" y="-31750"/>
            <a:ext cx="2735263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38"/>
          <p:cNvSpPr/>
          <p:nvPr/>
        </p:nvSpPr>
        <p:spPr bwMode="auto">
          <a:xfrm>
            <a:off x="4378325" y="-31750"/>
            <a:ext cx="1436688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39"/>
          <p:cNvSpPr/>
          <p:nvPr/>
        </p:nvSpPr>
        <p:spPr bwMode="auto">
          <a:xfrm>
            <a:off x="5233988" y="-31750"/>
            <a:ext cx="581025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44"/>
          <p:cNvSpPr/>
          <p:nvPr/>
        </p:nvSpPr>
        <p:spPr bwMode="auto">
          <a:xfrm>
            <a:off x="5815013" y="-31750"/>
            <a:ext cx="571500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45"/>
          <p:cNvSpPr/>
          <p:nvPr/>
        </p:nvSpPr>
        <p:spPr bwMode="auto">
          <a:xfrm>
            <a:off x="5021263" y="-122238"/>
            <a:ext cx="1365250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46"/>
          <p:cNvSpPr/>
          <p:nvPr/>
        </p:nvSpPr>
        <p:spPr bwMode="auto">
          <a:xfrm>
            <a:off x="4846638" y="-138113"/>
            <a:ext cx="1539875" cy="530225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47"/>
          <p:cNvSpPr/>
          <p:nvPr/>
        </p:nvSpPr>
        <p:spPr bwMode="auto">
          <a:xfrm>
            <a:off x="2498725" y="314325"/>
            <a:ext cx="4000500" cy="5697538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48"/>
          <p:cNvSpPr/>
          <p:nvPr/>
        </p:nvSpPr>
        <p:spPr bwMode="auto">
          <a:xfrm>
            <a:off x="4510088" y="314325"/>
            <a:ext cx="2089150" cy="4667251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49"/>
          <p:cNvSpPr/>
          <p:nvPr/>
        </p:nvSpPr>
        <p:spPr bwMode="auto">
          <a:xfrm>
            <a:off x="5141913" y="314325"/>
            <a:ext cx="1485900" cy="3271838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2"/>
          <p:cNvSpPr/>
          <p:nvPr/>
        </p:nvSpPr>
        <p:spPr bwMode="auto">
          <a:xfrm>
            <a:off x="4495800" y="-134938"/>
            <a:ext cx="1890713" cy="1108075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3"/>
          <p:cNvSpPr/>
          <p:nvPr/>
        </p:nvSpPr>
        <p:spPr bwMode="auto">
          <a:xfrm>
            <a:off x="5403850" y="314325"/>
            <a:ext cx="1200150" cy="3603626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54"/>
          <p:cNvSpPr/>
          <p:nvPr/>
        </p:nvSpPr>
        <p:spPr bwMode="auto">
          <a:xfrm>
            <a:off x="5116513" y="85725"/>
            <a:ext cx="1312863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55"/>
          <p:cNvSpPr/>
          <p:nvPr/>
        </p:nvSpPr>
        <p:spPr bwMode="auto">
          <a:xfrm>
            <a:off x="3079750" y="314325"/>
            <a:ext cx="3306763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56"/>
          <p:cNvSpPr/>
          <p:nvPr/>
        </p:nvSpPr>
        <p:spPr bwMode="auto">
          <a:xfrm>
            <a:off x="4378325" y="314325"/>
            <a:ext cx="2008188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57"/>
          <p:cNvSpPr/>
          <p:nvPr/>
        </p:nvSpPr>
        <p:spPr bwMode="auto">
          <a:xfrm>
            <a:off x="5233988" y="101600"/>
            <a:ext cx="1152525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61"/>
          <p:cNvSpPr/>
          <p:nvPr/>
        </p:nvSpPr>
        <p:spPr bwMode="auto">
          <a:xfrm>
            <a:off x="6386513" y="314325"/>
            <a:ext cx="230188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2"/>
          <p:cNvSpPr/>
          <p:nvPr/>
        </p:nvSpPr>
        <p:spPr bwMode="auto">
          <a:xfrm>
            <a:off x="5815013" y="-52388"/>
            <a:ext cx="800100" cy="1292225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63"/>
          <p:cNvSpPr/>
          <p:nvPr/>
        </p:nvSpPr>
        <p:spPr bwMode="auto">
          <a:xfrm>
            <a:off x="5021263" y="-230188"/>
            <a:ext cx="1593850" cy="1470025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4"/>
          <p:cNvSpPr/>
          <p:nvPr/>
        </p:nvSpPr>
        <p:spPr bwMode="auto">
          <a:xfrm>
            <a:off x="4846638" y="-268288"/>
            <a:ext cx="1768475" cy="1508125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65"/>
          <p:cNvSpPr/>
          <p:nvPr/>
        </p:nvSpPr>
        <p:spPr bwMode="auto">
          <a:xfrm>
            <a:off x="708025" y="1239837"/>
            <a:ext cx="5894388" cy="4816476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66"/>
          <p:cNvSpPr/>
          <p:nvPr/>
        </p:nvSpPr>
        <p:spPr bwMode="auto">
          <a:xfrm>
            <a:off x="2498725" y="1239837"/>
            <a:ext cx="4103688" cy="4770438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67"/>
          <p:cNvSpPr/>
          <p:nvPr/>
        </p:nvSpPr>
        <p:spPr bwMode="auto">
          <a:xfrm>
            <a:off x="4510088" y="1239837"/>
            <a:ext cx="2092325" cy="3741738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68"/>
          <p:cNvSpPr/>
          <p:nvPr/>
        </p:nvSpPr>
        <p:spPr bwMode="auto">
          <a:xfrm>
            <a:off x="5141913" y="1239837"/>
            <a:ext cx="1460500" cy="2346325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9"/>
          <p:cNvSpPr/>
          <p:nvPr/>
        </p:nvSpPr>
        <p:spPr bwMode="auto">
          <a:xfrm>
            <a:off x="5403850" y="1239837"/>
            <a:ext cx="1198563" cy="2674938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70"/>
          <p:cNvSpPr/>
          <p:nvPr/>
        </p:nvSpPr>
        <p:spPr bwMode="auto">
          <a:xfrm>
            <a:off x="5116513" y="265112"/>
            <a:ext cx="1485900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71"/>
          <p:cNvSpPr/>
          <p:nvPr/>
        </p:nvSpPr>
        <p:spPr bwMode="auto">
          <a:xfrm>
            <a:off x="3079750" y="1239837"/>
            <a:ext cx="3522663" cy="1325563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72"/>
          <p:cNvSpPr/>
          <p:nvPr/>
        </p:nvSpPr>
        <p:spPr bwMode="auto">
          <a:xfrm>
            <a:off x="4378325" y="1016000"/>
            <a:ext cx="2233613" cy="735013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73"/>
          <p:cNvSpPr/>
          <p:nvPr/>
        </p:nvSpPr>
        <p:spPr bwMode="auto">
          <a:xfrm>
            <a:off x="5232400" y="147637"/>
            <a:ext cx="1379538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827622" y="1343919"/>
            <a:ext cx="2304000" cy="2304000"/>
            <a:chOff x="1827622" y="1343919"/>
            <a:chExt cx="2304000" cy="2304000"/>
          </a:xfrm>
        </p:grpSpPr>
        <p:sp>
          <p:nvSpPr>
            <p:cNvPr id="58" name="椭圆 5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椭圆 59"/>
          <p:cNvSpPr/>
          <p:nvPr/>
        </p:nvSpPr>
        <p:spPr>
          <a:xfrm>
            <a:off x="2166971" y="1683268"/>
            <a:ext cx="1625302" cy="162530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61" name="组合 60"/>
          <p:cNvGrpSpPr/>
          <p:nvPr/>
        </p:nvGrpSpPr>
        <p:grpSpPr>
          <a:xfrm>
            <a:off x="4878363" y="3308570"/>
            <a:ext cx="504056" cy="504056"/>
            <a:chOff x="1827622" y="1343919"/>
            <a:chExt cx="2304000" cy="2304000"/>
          </a:xfrm>
        </p:grpSpPr>
        <p:sp>
          <p:nvSpPr>
            <p:cNvPr id="62" name="椭圆 6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同心圆 63"/>
          <p:cNvSpPr/>
          <p:nvPr/>
        </p:nvSpPr>
        <p:spPr>
          <a:xfrm>
            <a:off x="4622661" y="1886068"/>
            <a:ext cx="179096" cy="179096"/>
          </a:xfrm>
          <a:prstGeom prst="donu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同心圆 64"/>
          <p:cNvSpPr/>
          <p:nvPr/>
        </p:nvSpPr>
        <p:spPr>
          <a:xfrm>
            <a:off x="5502262" y="1581933"/>
            <a:ext cx="179096" cy="179096"/>
          </a:xfrm>
          <a:prstGeom prst="donut">
            <a:avLst/>
          </a:prstGeom>
          <a:gradFill flip="none" rotWithShape="1">
            <a:gsLst>
              <a:gs pos="0">
                <a:srgbClr val="BB1717"/>
              </a:gs>
              <a:gs pos="100000">
                <a:srgbClr val="F11B1B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同心圆 65"/>
          <p:cNvSpPr/>
          <p:nvPr/>
        </p:nvSpPr>
        <p:spPr>
          <a:xfrm>
            <a:off x="5055540" y="200025"/>
            <a:ext cx="179096" cy="179096"/>
          </a:xfrm>
          <a:prstGeom prst="donu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同心圆 66"/>
          <p:cNvSpPr/>
          <p:nvPr/>
        </p:nvSpPr>
        <p:spPr>
          <a:xfrm>
            <a:off x="5970111" y="485774"/>
            <a:ext cx="179096" cy="179096"/>
          </a:xfrm>
          <a:prstGeom prst="donu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同心圆 67"/>
          <p:cNvSpPr/>
          <p:nvPr/>
        </p:nvSpPr>
        <p:spPr>
          <a:xfrm>
            <a:off x="5337467" y="3821403"/>
            <a:ext cx="179096" cy="179096"/>
          </a:xfrm>
          <a:prstGeom prst="donut">
            <a:avLst/>
          </a:prstGeom>
          <a:gradFill flip="none" rotWithShape="1">
            <a:gsLst>
              <a:gs pos="0">
                <a:srgbClr val="BB1717"/>
              </a:gs>
              <a:gs pos="100000">
                <a:srgbClr val="F11B1B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同心圆 68"/>
          <p:cNvSpPr/>
          <p:nvPr/>
        </p:nvSpPr>
        <p:spPr>
          <a:xfrm>
            <a:off x="2453627" y="5887535"/>
            <a:ext cx="179096" cy="179096"/>
          </a:xfrm>
          <a:prstGeom prst="donu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同心圆 69"/>
          <p:cNvSpPr/>
          <p:nvPr/>
        </p:nvSpPr>
        <p:spPr>
          <a:xfrm>
            <a:off x="631178" y="5943892"/>
            <a:ext cx="179096" cy="179096"/>
          </a:xfrm>
          <a:prstGeom prst="donu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6347210" y="935013"/>
            <a:ext cx="504056" cy="504056"/>
            <a:chOff x="1827622" y="1343919"/>
            <a:chExt cx="2304000" cy="2304000"/>
          </a:xfrm>
        </p:grpSpPr>
        <p:sp>
          <p:nvSpPr>
            <p:cNvPr id="72" name="椭圆 7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18083" y="2659038"/>
            <a:ext cx="504056" cy="504056"/>
            <a:chOff x="1827622" y="1343919"/>
            <a:chExt cx="2304000" cy="2304000"/>
          </a:xfrm>
        </p:grpSpPr>
        <p:sp>
          <p:nvSpPr>
            <p:cNvPr id="76" name="椭圆 7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700112" y="4287043"/>
            <a:ext cx="504056" cy="504056"/>
            <a:chOff x="1827622" y="1343919"/>
            <a:chExt cx="2304000" cy="2304000"/>
          </a:xfrm>
        </p:grpSpPr>
        <p:sp>
          <p:nvSpPr>
            <p:cNvPr id="81" name="椭圆 8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055675" y="738779"/>
            <a:ext cx="746082" cy="746082"/>
            <a:chOff x="1827622" y="1343919"/>
            <a:chExt cx="2304000" cy="2304000"/>
          </a:xfrm>
        </p:grpSpPr>
        <p:sp>
          <p:nvSpPr>
            <p:cNvPr id="84" name="椭圆 8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709657" y="3641939"/>
            <a:ext cx="4767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BB17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街舞潮流文化社区</a:t>
            </a:r>
            <a:r>
              <a:rPr lang="en-US" altLang="zh-CN" sz="3600" dirty="0">
                <a:solidFill>
                  <a:srgbClr val="BB17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algn="ctr"/>
            <a:r>
              <a:rPr lang="zh-CN" altLang="en-US" sz="3600" dirty="0">
                <a:solidFill>
                  <a:srgbClr val="BB17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项目汇报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517923" y="3126402"/>
            <a:ext cx="3151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</a:rPr>
              <a:t>Project Presentation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DIN Mittelschrift Std" pitchFamily="50" charset="0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257748" y="4859011"/>
            <a:ext cx="3672408" cy="3276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3990" y="36260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基本功能模块测试方案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705632" y="593438"/>
            <a:ext cx="29413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>
            <a:off x="8039422" y="593438"/>
            <a:ext cx="340888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关注模块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</a:rPr>
              <a:t>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7CD29E-EEE0-4689-A3B5-5C84A687CDAB}"/>
              </a:ext>
            </a:extLst>
          </p:cNvPr>
          <p:cNvSpPr/>
          <p:nvPr/>
        </p:nvSpPr>
        <p:spPr>
          <a:xfrm>
            <a:off x="1296850" y="1573639"/>
            <a:ext cx="9694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测试方案：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前期准备：两台设备，设备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登录用户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，设备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登录用户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详细方案：用户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点击关注用户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查看自己的关注列表里是否增加了用户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然后用户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查看自己的粉丝列表里是否增加了用户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9216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3990" y="36260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基本功能模块测试方案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705632" y="593438"/>
            <a:ext cx="29413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>
            <a:off x="8039422" y="593438"/>
            <a:ext cx="340888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点赞模块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</a:rPr>
              <a:t>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7CD29E-EEE0-4689-A3B5-5C84A687CDAB}"/>
              </a:ext>
            </a:extLst>
          </p:cNvPr>
          <p:cNvSpPr/>
          <p:nvPr/>
        </p:nvSpPr>
        <p:spPr>
          <a:xfrm>
            <a:off x="1296850" y="1573639"/>
            <a:ext cx="9694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测试方案：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用户对某个帖子点赞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查看帖子的点赞按钮是否被点亮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查看我的点赞是否增加了该帖子。</a:t>
            </a:r>
          </a:p>
        </p:txBody>
      </p:sp>
    </p:spTree>
    <p:extLst>
      <p:ext uri="{BB962C8B-B14F-4D97-AF65-F5344CB8AC3E}">
        <p14:creationId xmlns:p14="http://schemas.microsoft.com/office/powerpoint/2010/main" val="375830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3990" y="36260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基本功能模块测试方案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705632" y="593438"/>
            <a:ext cx="29413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>
            <a:off x="8039422" y="593438"/>
            <a:ext cx="340888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用户信息修改模块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</a:rPr>
              <a:t>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7CD29E-EEE0-4689-A3B5-5C84A687CDAB}"/>
              </a:ext>
            </a:extLst>
          </p:cNvPr>
          <p:cNvSpPr/>
          <p:nvPr/>
        </p:nvSpPr>
        <p:spPr>
          <a:xfrm>
            <a:off x="1296850" y="1573639"/>
            <a:ext cx="9694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测试内容：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用户头像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用户昵称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用户性别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用户生日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用户签名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566ED1-E636-488C-A2A1-21078E9BB9EE}"/>
              </a:ext>
            </a:extLst>
          </p:cNvPr>
          <p:cNvSpPr/>
          <p:nvPr/>
        </p:nvSpPr>
        <p:spPr>
          <a:xfrm>
            <a:off x="1298016" y="4048898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测试方案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spcAft>
                <a:spcPts val="0"/>
              </a:spcAft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在用户个人信息页面测试能否修改上述各项。</a:t>
            </a:r>
          </a:p>
        </p:txBody>
      </p:sp>
    </p:spTree>
    <p:extLst>
      <p:ext uri="{BB962C8B-B14F-4D97-AF65-F5344CB8AC3E}">
        <p14:creationId xmlns:p14="http://schemas.microsoft.com/office/powerpoint/2010/main" val="303107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3430" y="36260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兼容性测试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6AC26AB-E22E-4DDB-8C87-5FBC395BB60B}"/>
              </a:ext>
            </a:extLst>
          </p:cNvPr>
          <p:cNvSpPr/>
          <p:nvPr/>
        </p:nvSpPr>
        <p:spPr>
          <a:xfrm>
            <a:off x="1270670" y="839798"/>
            <a:ext cx="10387987" cy="1267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33350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测试方案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spcAft>
                <a:spcPts val="0"/>
              </a:spcAft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在不同机型上的安装、运行以及卸载等，测试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的兼容性。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8817EC-04D2-4E28-8D62-CA6213799D79}"/>
              </a:ext>
            </a:extLst>
          </p:cNvPr>
          <p:cNvSpPr/>
          <p:nvPr/>
        </p:nvSpPr>
        <p:spPr>
          <a:xfrm>
            <a:off x="1270670" y="2636912"/>
            <a:ext cx="1568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测试结果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0F58407-AAA8-4656-B75C-47CEE3EAA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91350"/>
              </p:ext>
            </p:extLst>
          </p:nvPr>
        </p:nvGraphicFramePr>
        <p:xfrm>
          <a:off x="2617974" y="3296782"/>
          <a:ext cx="6954460" cy="27214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738615">
                  <a:extLst>
                    <a:ext uri="{9D8B030D-6E8A-4147-A177-3AD203B41FA5}">
                      <a16:colId xmlns:a16="http://schemas.microsoft.com/office/drawing/2014/main" val="4034258049"/>
                    </a:ext>
                  </a:extLst>
                </a:gridCol>
                <a:gridCol w="1738615">
                  <a:extLst>
                    <a:ext uri="{9D8B030D-6E8A-4147-A177-3AD203B41FA5}">
                      <a16:colId xmlns:a16="http://schemas.microsoft.com/office/drawing/2014/main" val="3219479046"/>
                    </a:ext>
                  </a:extLst>
                </a:gridCol>
                <a:gridCol w="1738615">
                  <a:extLst>
                    <a:ext uri="{9D8B030D-6E8A-4147-A177-3AD203B41FA5}">
                      <a16:colId xmlns:a16="http://schemas.microsoft.com/office/drawing/2014/main" val="3033412814"/>
                    </a:ext>
                  </a:extLst>
                </a:gridCol>
                <a:gridCol w="1738615">
                  <a:extLst>
                    <a:ext uri="{9D8B030D-6E8A-4147-A177-3AD203B41FA5}">
                      <a16:colId xmlns:a16="http://schemas.microsoft.com/office/drawing/2014/main" val="3904383678"/>
                    </a:ext>
                  </a:extLst>
                </a:gridCol>
              </a:tblGrid>
              <a:tr h="680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测试平台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设备台数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通过数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通过率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1424135"/>
                  </a:ext>
                </a:extLst>
              </a:tr>
              <a:tr h="680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百度</a:t>
                      </a:r>
                      <a:r>
                        <a:rPr lang="en-US" sz="1800" kern="100">
                          <a:effectLst/>
                        </a:rPr>
                        <a:t>MTC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78.6%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7598945"/>
                  </a:ext>
                </a:extLst>
              </a:tr>
              <a:tr h="680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阿里云</a:t>
                      </a:r>
                      <a:r>
                        <a:rPr lang="en-US" sz="1800" kern="100">
                          <a:effectLst/>
                        </a:rPr>
                        <a:t>EMAS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86.7%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3967124"/>
                  </a:ext>
                </a:extLst>
              </a:tr>
              <a:tr h="680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Alltesting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70%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0492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72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3430" y="36260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兼容性测试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6AC26AB-E22E-4DDB-8C87-5FBC395BB60B}"/>
              </a:ext>
            </a:extLst>
          </p:cNvPr>
          <p:cNvSpPr/>
          <p:nvPr/>
        </p:nvSpPr>
        <p:spPr>
          <a:xfrm>
            <a:off x="1270670" y="839798"/>
            <a:ext cx="10387987" cy="1595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33350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分析：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R="133350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测试结论及问题分布：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0B91E8-6E50-4759-BE4A-70E9EFCE8C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0318" y="2682043"/>
            <a:ext cx="10387987" cy="31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0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3430" y="36260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兼容性测试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256C7C58-4BFE-4B45-86BA-9524C0F6BB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6632" y="1798998"/>
            <a:ext cx="10297144" cy="49423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4A1300A-82D6-43C1-B197-8CB4066C6BF8}"/>
              </a:ext>
            </a:extLst>
          </p:cNvPr>
          <p:cNvSpPr/>
          <p:nvPr/>
        </p:nvSpPr>
        <p:spPr>
          <a:xfrm>
            <a:off x="1247754" y="968001"/>
            <a:ext cx="9694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测试分析：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终端列表：</a:t>
            </a:r>
          </a:p>
        </p:txBody>
      </p:sp>
    </p:spTree>
    <p:extLst>
      <p:ext uri="{BB962C8B-B14F-4D97-AF65-F5344CB8AC3E}">
        <p14:creationId xmlns:p14="http://schemas.microsoft.com/office/powerpoint/2010/main" val="14431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3430" y="36260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兼容性测试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6AC26AB-E22E-4DDB-8C87-5FBC395BB60B}"/>
              </a:ext>
            </a:extLst>
          </p:cNvPr>
          <p:cNvSpPr/>
          <p:nvPr/>
        </p:nvSpPr>
        <p:spPr>
          <a:xfrm>
            <a:off x="1270670" y="839798"/>
            <a:ext cx="10387987" cy="1595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33350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分析：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R="133350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问题中断分析：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F41013-9F34-46B8-8CB3-0BC46708EA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2638" y="2682043"/>
            <a:ext cx="10465667" cy="35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4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3430" y="36260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兼容性测试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4A1300A-82D6-43C1-B197-8CB4066C6BF8}"/>
              </a:ext>
            </a:extLst>
          </p:cNvPr>
          <p:cNvSpPr/>
          <p:nvPr/>
        </p:nvSpPr>
        <p:spPr>
          <a:xfrm>
            <a:off x="1247754" y="968001"/>
            <a:ext cx="9694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测试分析：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性能分析：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A1C68C4-2946-495C-B1EF-2446B47353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62090" y="1804220"/>
            <a:ext cx="7066228" cy="470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8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3430" y="36260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兼容性测试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4A1300A-82D6-43C1-B197-8CB4066C6BF8}"/>
              </a:ext>
            </a:extLst>
          </p:cNvPr>
          <p:cNvSpPr/>
          <p:nvPr/>
        </p:nvSpPr>
        <p:spPr>
          <a:xfrm>
            <a:off x="1247754" y="968001"/>
            <a:ext cx="9694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测试分析：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性能分析：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C8C5BCB-E4A1-4C4D-9926-66D98E7332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66814" y="1810955"/>
            <a:ext cx="7056784" cy="468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3430" y="36260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兼容性测试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4A1300A-82D6-43C1-B197-8CB4066C6BF8}"/>
              </a:ext>
            </a:extLst>
          </p:cNvPr>
          <p:cNvSpPr/>
          <p:nvPr/>
        </p:nvSpPr>
        <p:spPr>
          <a:xfrm>
            <a:off x="1247754" y="968001"/>
            <a:ext cx="9694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测试分析：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性能分析：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EAF646-4135-42DE-B2C4-F9DE76A0B3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18235" y="1798998"/>
            <a:ext cx="6953938" cy="477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0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2741" y="3626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345235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2134766" y="2727361"/>
            <a:ext cx="1496707" cy="1640674"/>
            <a:chOff x="1827622" y="1343919"/>
            <a:chExt cx="2304000" cy="2304000"/>
          </a:xfrm>
        </p:grpSpPr>
        <p:sp>
          <p:nvSpPr>
            <p:cNvPr id="92" name="椭圆 9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3" name="椭圆 92"/>
            <p:cNvSpPr/>
            <p:nvPr/>
          </p:nvSpPr>
          <p:spPr>
            <a:xfrm>
              <a:off x="1877481" y="1393777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成果展示</a:t>
              </a:r>
              <a:endParaRPr lang="en-US" altLang="zh-CN" dirty="0">
                <a:solidFill>
                  <a:srgbClr val="BB1717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512960" y="2737730"/>
            <a:ext cx="1496707" cy="1640674"/>
            <a:chOff x="1827622" y="1343919"/>
            <a:chExt cx="2304000" cy="2304000"/>
          </a:xfrm>
        </p:grpSpPr>
        <p:sp>
          <p:nvSpPr>
            <p:cNvPr id="95" name="椭圆 9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1877479" y="1416426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用户体验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8845174" y="2753858"/>
            <a:ext cx="1496707" cy="1640674"/>
            <a:chOff x="1827622" y="1343919"/>
            <a:chExt cx="2304000" cy="2304000"/>
          </a:xfrm>
        </p:grpSpPr>
        <p:sp>
          <p:nvSpPr>
            <p:cNvPr id="106" name="椭圆 10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877479" y="140642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团队分工</a:t>
              </a:r>
              <a:endParaRPr lang="en-US" altLang="zh-CN" dirty="0">
                <a:solidFill>
                  <a:srgbClr val="BB1717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665FA4-6ED4-4207-8A5C-11998A7A1BDB}"/>
              </a:ext>
            </a:extLst>
          </p:cNvPr>
          <p:cNvGrpSpPr/>
          <p:nvPr/>
        </p:nvGrpSpPr>
        <p:grpSpPr>
          <a:xfrm>
            <a:off x="4180746" y="2709530"/>
            <a:ext cx="1496707" cy="1640674"/>
            <a:chOff x="1827622" y="1343919"/>
            <a:chExt cx="2304000" cy="2304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05B469E-99D7-4926-8006-3B44318E8AFA}"/>
                </a:ext>
              </a:extLst>
            </p:cNvPr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5296B5A-CD23-403F-8417-5357FCC751CF}"/>
                </a:ext>
              </a:extLst>
            </p:cNvPr>
            <p:cNvSpPr/>
            <p:nvPr/>
          </p:nvSpPr>
          <p:spPr>
            <a:xfrm>
              <a:off x="1877479" y="1416426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测试设计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2741" y="3626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345235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6638496" y="2737730"/>
            <a:ext cx="1496707" cy="1640674"/>
            <a:chOff x="1827622" y="1343919"/>
            <a:chExt cx="2304000" cy="2304000"/>
          </a:xfrm>
        </p:grpSpPr>
        <p:sp>
          <p:nvSpPr>
            <p:cNvPr id="92" name="椭圆 9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3" name="椭圆 92"/>
            <p:cNvSpPr/>
            <p:nvPr/>
          </p:nvSpPr>
          <p:spPr>
            <a:xfrm>
              <a:off x="1877481" y="1393777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用户体验</a:t>
              </a:r>
              <a:endParaRPr lang="en-US" altLang="zh-CN" dirty="0">
                <a:solidFill>
                  <a:srgbClr val="BB1717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060348" y="2784608"/>
            <a:ext cx="1496707" cy="1640674"/>
            <a:chOff x="1827622" y="1343919"/>
            <a:chExt cx="2304000" cy="2304000"/>
          </a:xfrm>
        </p:grpSpPr>
        <p:sp>
          <p:nvSpPr>
            <p:cNvPr id="95" name="椭圆 9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1877479" y="1416426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测试设计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8845174" y="2753856"/>
            <a:ext cx="1496707" cy="1640675"/>
            <a:chOff x="1827622" y="1343917"/>
            <a:chExt cx="2304000" cy="2304002"/>
          </a:xfrm>
        </p:grpSpPr>
        <p:sp>
          <p:nvSpPr>
            <p:cNvPr id="106" name="椭圆 10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927340" y="1343917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团队分工</a:t>
              </a:r>
              <a:endParaRPr lang="en-US" altLang="zh-CN" dirty="0">
                <a:solidFill>
                  <a:srgbClr val="BB1717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665FA4-6ED4-4207-8A5C-11998A7A1BDB}"/>
              </a:ext>
            </a:extLst>
          </p:cNvPr>
          <p:cNvGrpSpPr/>
          <p:nvPr/>
        </p:nvGrpSpPr>
        <p:grpSpPr>
          <a:xfrm>
            <a:off x="1839673" y="2737730"/>
            <a:ext cx="1496707" cy="1640674"/>
            <a:chOff x="1827622" y="1343919"/>
            <a:chExt cx="2304000" cy="2304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05B469E-99D7-4926-8006-3B44318E8AFA}"/>
                </a:ext>
              </a:extLst>
            </p:cNvPr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5296B5A-CD23-403F-8417-5357FCC751CF}"/>
                </a:ext>
              </a:extLst>
            </p:cNvPr>
            <p:cNvSpPr/>
            <p:nvPr/>
          </p:nvSpPr>
          <p:spPr>
            <a:xfrm>
              <a:off x="1877479" y="1416426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成果展示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2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3430" y="3626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用户体验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4A1300A-82D6-43C1-B197-8CB4066C6BF8}"/>
              </a:ext>
            </a:extLst>
          </p:cNvPr>
          <p:cNvSpPr/>
          <p:nvPr/>
        </p:nvSpPr>
        <p:spPr>
          <a:xfrm>
            <a:off x="1247754" y="968001"/>
            <a:ext cx="9694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用户体验记录表：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B78DE7E-73B0-40D7-96C8-06F6CCF54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42064"/>
              </p:ext>
            </p:extLst>
          </p:nvPr>
        </p:nvGraphicFramePr>
        <p:xfrm>
          <a:off x="1247754" y="1484787"/>
          <a:ext cx="9789823" cy="518456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70720">
                  <a:extLst>
                    <a:ext uri="{9D8B030D-6E8A-4147-A177-3AD203B41FA5}">
                      <a16:colId xmlns:a16="http://schemas.microsoft.com/office/drawing/2014/main" val="2778831825"/>
                    </a:ext>
                  </a:extLst>
                </a:gridCol>
                <a:gridCol w="1127918">
                  <a:extLst>
                    <a:ext uri="{9D8B030D-6E8A-4147-A177-3AD203B41FA5}">
                      <a16:colId xmlns:a16="http://schemas.microsoft.com/office/drawing/2014/main" val="1016236102"/>
                    </a:ext>
                  </a:extLst>
                </a:gridCol>
                <a:gridCol w="759595">
                  <a:extLst>
                    <a:ext uri="{9D8B030D-6E8A-4147-A177-3AD203B41FA5}">
                      <a16:colId xmlns:a16="http://schemas.microsoft.com/office/drawing/2014/main" val="849799213"/>
                    </a:ext>
                  </a:extLst>
                </a:gridCol>
                <a:gridCol w="3465795">
                  <a:extLst>
                    <a:ext uri="{9D8B030D-6E8A-4147-A177-3AD203B41FA5}">
                      <a16:colId xmlns:a16="http://schemas.microsoft.com/office/drawing/2014/main" val="1711816974"/>
                    </a:ext>
                  </a:extLst>
                </a:gridCol>
                <a:gridCol w="3465795">
                  <a:extLst>
                    <a:ext uri="{9D8B030D-6E8A-4147-A177-3AD203B41FA5}">
                      <a16:colId xmlns:a16="http://schemas.microsoft.com/office/drawing/2014/main" val="2442393673"/>
                    </a:ext>
                  </a:extLst>
                </a:gridCol>
              </a:tblGrid>
              <a:tr h="5615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用户代号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手机型号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安卓版本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满意项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建议项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356083"/>
                  </a:ext>
                </a:extLst>
              </a:tr>
              <a:tr h="5615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王同学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荣耀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界面好看，动画精美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主要功能已实现且稳定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只实现主要的上传和浏览功能，继续完善剩下的功能。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1601055"/>
                  </a:ext>
                </a:extLst>
              </a:tr>
              <a:tr h="6562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揭同学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红米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K30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界面干净整洁，配色统一具有辨识度。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已实现功能使用流畅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消息板块建议完善，实现和别人聊天功能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联系人板块建议完善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5533208"/>
                  </a:ext>
                </a:extLst>
              </a:tr>
              <a:tr h="5615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陈同学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Vivo X50 Pro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界面好看，动画精美流畅，上传功能方便迅速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继续完善功能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3335472"/>
                  </a:ext>
                </a:extLst>
              </a:tr>
              <a:tr h="87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黄同学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红米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K20 Pro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体验流畅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界面设计干净，即使是第一次使用，在没有引导的情况下也很容易上手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忘记密码功能建议实现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实现用手机号进行注册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评论功能完善一点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9734191"/>
                  </a:ext>
                </a:extLst>
              </a:tr>
              <a:tr h="19686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周同学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小米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8SE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界面精美，动画很流畅，看起来赏心悦目，而且界面设计十分友好，几乎没有什么学习成本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上传和浏览的功能已实现，且体验不错，播放视频也能像主流的视频播放器一样调节很方便的音量大小、屏幕亮度或是拖动进度条，很人性化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针对舞者的特点功能较少，其实本质还是没有脱离普通的论坛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，建议继续增加适合舞者的功能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连续快速点击发布按钮会闪退，建议修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BUG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分享功能继续完善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579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09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3430" y="3626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用户体验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4A1300A-82D6-43C1-B197-8CB4066C6BF8}"/>
              </a:ext>
            </a:extLst>
          </p:cNvPr>
          <p:cNvSpPr/>
          <p:nvPr/>
        </p:nvSpPr>
        <p:spPr>
          <a:xfrm>
            <a:off x="1247754" y="968001"/>
            <a:ext cx="9694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用户体验记录表：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B78DE7E-73B0-40D7-96C8-06F6CCF54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55887"/>
              </p:ext>
            </p:extLst>
          </p:nvPr>
        </p:nvGraphicFramePr>
        <p:xfrm>
          <a:off x="1247755" y="1484788"/>
          <a:ext cx="9694900" cy="513046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61308">
                  <a:extLst>
                    <a:ext uri="{9D8B030D-6E8A-4147-A177-3AD203B41FA5}">
                      <a16:colId xmlns:a16="http://schemas.microsoft.com/office/drawing/2014/main" val="2778831825"/>
                    </a:ext>
                  </a:extLst>
                </a:gridCol>
                <a:gridCol w="1116982">
                  <a:extLst>
                    <a:ext uri="{9D8B030D-6E8A-4147-A177-3AD203B41FA5}">
                      <a16:colId xmlns:a16="http://schemas.microsoft.com/office/drawing/2014/main" val="1016236102"/>
                    </a:ext>
                  </a:extLst>
                </a:gridCol>
                <a:gridCol w="752230">
                  <a:extLst>
                    <a:ext uri="{9D8B030D-6E8A-4147-A177-3AD203B41FA5}">
                      <a16:colId xmlns:a16="http://schemas.microsoft.com/office/drawing/2014/main" val="849799213"/>
                    </a:ext>
                  </a:extLst>
                </a:gridCol>
                <a:gridCol w="3432190">
                  <a:extLst>
                    <a:ext uri="{9D8B030D-6E8A-4147-A177-3AD203B41FA5}">
                      <a16:colId xmlns:a16="http://schemas.microsoft.com/office/drawing/2014/main" val="1711816974"/>
                    </a:ext>
                  </a:extLst>
                </a:gridCol>
                <a:gridCol w="3432190">
                  <a:extLst>
                    <a:ext uri="{9D8B030D-6E8A-4147-A177-3AD203B41FA5}">
                      <a16:colId xmlns:a16="http://schemas.microsoft.com/office/drawing/2014/main" val="2442393673"/>
                    </a:ext>
                  </a:extLst>
                </a:gridCol>
              </a:tblGrid>
              <a:tr h="576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用户代号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手机型号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安卓版本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满意项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建议项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356083"/>
                  </a:ext>
                </a:extLst>
              </a:tr>
              <a:tr h="1440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李同学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华为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mate 20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界面看起来像下了很多功夫，图标都很好看，且表达功能清晰，一眼就知道是什么功能。且界面中提供的接口很多，很方便用户去使用。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上传很快，很大的视频也很快上传上去了。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建议添加取消关注功能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联系人板块建议完善，不要空着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1601055"/>
                  </a:ext>
                </a:extLst>
              </a:tr>
              <a:tr h="749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梁同学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华为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P20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关注板块设计新颖，可以快速浏览关注用户的动态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页面丰富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不能删除已经上传的动态，建议添加此功能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5533208"/>
                  </a:ext>
                </a:extLst>
              </a:tr>
              <a:tr h="390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丁同学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小米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界面不错，已实现功能使用顺畅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界面可再丰富一点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3335472"/>
                  </a:ext>
                </a:extLst>
              </a:tr>
              <a:tr h="607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陈同学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红米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Note 9 Pro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界面简洁大方，简洁明了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系统流畅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继续完善功能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9734191"/>
                  </a:ext>
                </a:extLst>
              </a:tr>
              <a:tr h="13672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徐同学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华为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 30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体验不错，挺好玩的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较人性化，有很多提示，如不登录进行关注的话会提示“请登录”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添加内容查询功能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579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5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3430" y="3626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用户体验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4A1300A-82D6-43C1-B197-8CB4066C6BF8}"/>
              </a:ext>
            </a:extLst>
          </p:cNvPr>
          <p:cNvSpPr/>
          <p:nvPr/>
        </p:nvSpPr>
        <p:spPr>
          <a:xfrm>
            <a:off x="1247754" y="968001"/>
            <a:ext cx="9694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用户体验分析：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8F7CB2-6821-4D41-A077-73A23C993851}"/>
              </a:ext>
            </a:extLst>
          </p:cNvPr>
          <p:cNvSpPr/>
          <p:nvPr/>
        </p:nvSpPr>
        <p:spPr>
          <a:xfrm>
            <a:off x="1247754" y="1400990"/>
            <a:ext cx="95279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优点：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UI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设计不错：界面干净整洁、图标好看，配色统一具有辨识度，动画精美流畅、赏心悦目。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设计人性化：界面设计十分友好，几乎没有什么学习成本；播放视频也能像主流的视频播放器一样调节很方便的音量大小、屏幕亮度或是拖动进度条；且界面中提供的接口很多，很方便用户去使用；有很多系统提示。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设计新颖：关注板块设计新颖，可以快速浏览关注用户的动态。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系统功能流畅且稳定：上传功能方便迅速，浏览也很方便快捷。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缺点：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消息板块未完善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联系人板块未完善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没有忘记密码功能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连续快速点击发布按钮会闪退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分享功能可继续完善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没有取消关注功能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没有删除已经上传的动态的功能</a:t>
            </a:r>
            <a:endParaRPr lang="zh-CN" altLang="zh-CN" sz="1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1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3430" y="3626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用户体验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4A1300A-82D6-43C1-B197-8CB4066C6BF8}"/>
              </a:ext>
            </a:extLst>
          </p:cNvPr>
          <p:cNvSpPr/>
          <p:nvPr/>
        </p:nvSpPr>
        <p:spPr>
          <a:xfrm>
            <a:off x="1247754" y="968001"/>
            <a:ext cx="9694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已完成的改进：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8F7CB2-6821-4D41-A077-73A23C993851}"/>
              </a:ext>
            </a:extLst>
          </p:cNvPr>
          <p:cNvSpPr/>
          <p:nvPr/>
        </p:nvSpPr>
        <p:spPr>
          <a:xfrm>
            <a:off x="1247754" y="1484784"/>
            <a:ext cx="9694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1.</a:t>
            </a:r>
            <a:r>
              <a:rPr lang="zh-CN" altLang="zh-CN" dirty="0"/>
              <a:t>已完善联系人板块，在联系人板块中可快速浏览到关注和被关注的用户对象，并可在关注列表中提供了取消关注按钮，解决了联系人板块未完善，没有取消关注功能的问题。</a:t>
            </a:r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2.</a:t>
            </a:r>
            <a:r>
              <a:rPr lang="zh-CN" altLang="zh-CN" dirty="0"/>
              <a:t>完善了发布功能的动效，从而解决了连续快速点击发布按钮会闪退问题。</a:t>
            </a:r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3.</a:t>
            </a:r>
            <a:r>
              <a:rPr lang="zh-CN" altLang="zh-CN" dirty="0"/>
              <a:t>实现了忘记密码功能。</a:t>
            </a:r>
          </a:p>
        </p:txBody>
      </p:sp>
    </p:spTree>
    <p:extLst>
      <p:ext uri="{BB962C8B-B14F-4D97-AF65-F5344CB8AC3E}">
        <p14:creationId xmlns:p14="http://schemas.microsoft.com/office/powerpoint/2010/main" val="218203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2741" y="3626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345235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8888187" y="2772490"/>
            <a:ext cx="1496707" cy="1640674"/>
            <a:chOff x="1827622" y="1343919"/>
            <a:chExt cx="2304000" cy="2304000"/>
          </a:xfrm>
        </p:grpSpPr>
        <p:sp>
          <p:nvSpPr>
            <p:cNvPr id="92" name="椭圆 9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3" name="椭圆 92"/>
            <p:cNvSpPr/>
            <p:nvPr/>
          </p:nvSpPr>
          <p:spPr>
            <a:xfrm>
              <a:off x="1877481" y="1393777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团队分工</a:t>
              </a:r>
              <a:endParaRPr lang="en-US" altLang="zh-CN" dirty="0">
                <a:solidFill>
                  <a:srgbClr val="BB1717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060348" y="2784608"/>
            <a:ext cx="1496707" cy="1640674"/>
            <a:chOff x="1827622" y="1343919"/>
            <a:chExt cx="2304000" cy="2304000"/>
          </a:xfrm>
        </p:grpSpPr>
        <p:sp>
          <p:nvSpPr>
            <p:cNvPr id="95" name="椭圆 9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1877479" y="1416426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测试设计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512960" y="2807995"/>
            <a:ext cx="1496707" cy="1640675"/>
            <a:chOff x="1827622" y="1343917"/>
            <a:chExt cx="2304000" cy="2304002"/>
          </a:xfrm>
        </p:grpSpPr>
        <p:sp>
          <p:nvSpPr>
            <p:cNvPr id="106" name="椭圆 10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927340" y="1343917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用户体验</a:t>
              </a:r>
              <a:endParaRPr lang="en-US" altLang="zh-CN" dirty="0">
                <a:solidFill>
                  <a:srgbClr val="BB1717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665FA4-6ED4-4207-8A5C-11998A7A1BDB}"/>
              </a:ext>
            </a:extLst>
          </p:cNvPr>
          <p:cNvGrpSpPr/>
          <p:nvPr/>
        </p:nvGrpSpPr>
        <p:grpSpPr>
          <a:xfrm>
            <a:off x="1839673" y="2737730"/>
            <a:ext cx="1496707" cy="1640674"/>
            <a:chOff x="1827622" y="1343919"/>
            <a:chExt cx="2304000" cy="2304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05B469E-99D7-4926-8006-3B44318E8AFA}"/>
                </a:ext>
              </a:extLst>
            </p:cNvPr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5296B5A-CD23-403F-8417-5357FCC751CF}"/>
                </a:ext>
              </a:extLst>
            </p:cNvPr>
            <p:cNvSpPr/>
            <p:nvPr/>
          </p:nvSpPr>
          <p:spPr>
            <a:xfrm>
              <a:off x="1877479" y="1416426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成果展示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25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3430" y="3626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团队分工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4A1300A-82D6-43C1-B197-8CB4066C6BF8}"/>
              </a:ext>
            </a:extLst>
          </p:cNvPr>
          <p:cNvSpPr/>
          <p:nvPr/>
        </p:nvSpPr>
        <p:spPr>
          <a:xfrm>
            <a:off x="1243085" y="739029"/>
            <a:ext cx="9694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小组分工表：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136C652-AA98-4827-A1E6-E3CBAA93A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23929"/>
              </p:ext>
            </p:extLst>
          </p:nvPr>
        </p:nvGraphicFramePr>
        <p:xfrm>
          <a:off x="1252428" y="1200807"/>
          <a:ext cx="9694900" cy="565719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981984">
                  <a:extLst>
                    <a:ext uri="{9D8B030D-6E8A-4147-A177-3AD203B41FA5}">
                      <a16:colId xmlns:a16="http://schemas.microsoft.com/office/drawing/2014/main" val="2146534623"/>
                    </a:ext>
                  </a:extLst>
                </a:gridCol>
                <a:gridCol w="7712916">
                  <a:extLst>
                    <a:ext uri="{9D8B030D-6E8A-4147-A177-3AD203B41FA5}">
                      <a16:colId xmlns:a16="http://schemas.microsoft.com/office/drawing/2014/main" val="1744875408"/>
                    </a:ext>
                  </a:extLst>
                </a:gridCol>
              </a:tblGrid>
              <a:tr h="2179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j-ea"/>
                          <a:ea typeface="+mj-ea"/>
                        </a:rPr>
                        <a:t>姓名</a:t>
                      </a:r>
                      <a:endParaRPr lang="zh-CN" sz="1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58525" marR="58525" marT="0" marB="0" anchor="ctr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j-ea"/>
                          <a:ea typeface="+mj-ea"/>
                        </a:rPr>
                        <a:t>工作</a:t>
                      </a:r>
                      <a:endParaRPr lang="zh-CN" sz="1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58525" marR="58525" marT="0" marB="0" anchor="ctr"/>
                </a:tc>
                <a:extLst>
                  <a:ext uri="{0D108BD9-81ED-4DB2-BD59-A6C34878D82A}">
                    <a16:rowId xmlns:a16="http://schemas.microsoft.com/office/drawing/2014/main" val="2393728110"/>
                  </a:ext>
                </a:extLst>
              </a:tr>
              <a:tr h="1307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周泓达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58525" marR="58525" marT="0" marB="0" anchor="ctr"/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1.UI</a:t>
                      </a: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设计：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整体</a:t>
                      </a: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UI</a:t>
                      </a: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风格与样式设计、发现模块、界面优化、图标收集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2.</a:t>
                      </a: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功能：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数据库关系模型设计、整体功能设计、分享功能实现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3.</a:t>
                      </a: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其他：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用户体验反馈收集、文档编辑、资料整理、汇报工作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58525" marR="58525" marT="0" marB="0"/>
                </a:tc>
                <a:extLst>
                  <a:ext uri="{0D108BD9-81ED-4DB2-BD59-A6C34878D82A}">
                    <a16:rowId xmlns:a16="http://schemas.microsoft.com/office/drawing/2014/main" val="1041045169"/>
                  </a:ext>
                </a:extLst>
              </a:tr>
              <a:tr h="12986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j-ea"/>
                          <a:ea typeface="+mj-ea"/>
                        </a:rPr>
                        <a:t>李伟锐</a:t>
                      </a:r>
                      <a:endParaRPr lang="zh-CN" sz="1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58525" marR="58525" marT="0" marB="0" anchor="ctr"/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1.UI</a:t>
                      </a: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设计：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发现模块、消息模块、联系人模块、我的动态界面、观看历史界面、动效优化、界面优化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2.</a:t>
                      </a: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功能：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数据库实现、注册登录功能实现、浏览功能实现、关注功能实现、模块整合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3.</a:t>
                      </a: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其他：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APK</a:t>
                      </a: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编译优化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58525" marR="58525" marT="0" marB="0"/>
                </a:tc>
                <a:extLst>
                  <a:ext uri="{0D108BD9-81ED-4DB2-BD59-A6C34878D82A}">
                    <a16:rowId xmlns:a16="http://schemas.microsoft.com/office/drawing/2014/main" val="2456370205"/>
                  </a:ext>
                </a:extLst>
              </a:tr>
              <a:tr h="15254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j-ea"/>
                          <a:ea typeface="+mj-ea"/>
                        </a:rPr>
                        <a:t>陈海宗</a:t>
                      </a:r>
                      <a:endParaRPr lang="zh-CN" sz="1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58525" marR="58525" marT="0" marB="0" anchor="ctr"/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1.UI</a:t>
                      </a: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设计：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用户信息编辑界面、“我”模块、关注界面、粉丝界面、我的点赞界面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2.</a:t>
                      </a: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功能：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数据库实现、图片浏览功能实现、视频浏览功能实现、用户信息修改功能实现、发布功能实现、模块整合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3.</a:t>
                      </a: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其他：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APK</a:t>
                      </a: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编译优化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58525" marR="58525" marT="0" marB="0"/>
                </a:tc>
                <a:extLst>
                  <a:ext uri="{0D108BD9-81ED-4DB2-BD59-A6C34878D82A}">
                    <a16:rowId xmlns:a16="http://schemas.microsoft.com/office/drawing/2014/main" val="3694352105"/>
                  </a:ext>
                </a:extLst>
              </a:tr>
              <a:tr h="1307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j-ea"/>
                          <a:ea typeface="+mj-ea"/>
                        </a:rPr>
                        <a:t>沈钊宇</a:t>
                      </a:r>
                      <a:endParaRPr lang="zh-CN" sz="1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58525" marR="58525" marT="0" marB="0" anchor="ctr"/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1.UI</a:t>
                      </a: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设计：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登录界面、注册界面、图片发布界面、视频发布界面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2.</a:t>
                      </a: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功能：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数据库关系模型设计、点赞功能实现、评论功能实现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3.</a:t>
                      </a: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其他：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软件功能测试、兼容性测试、文档编辑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58525" marR="58525" marT="0" marB="0"/>
                </a:tc>
                <a:extLst>
                  <a:ext uri="{0D108BD9-81ED-4DB2-BD59-A6C34878D82A}">
                    <a16:rowId xmlns:a16="http://schemas.microsoft.com/office/drawing/2014/main" val="358685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75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 bwMode="auto">
          <a:xfrm>
            <a:off x="2638822" y="1268760"/>
            <a:ext cx="7233705" cy="2954651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400" b="0" i="0" u="none" strike="noStrike" kern="0" cap="none" spc="0" normalizeH="0" baseline="0" noProof="0" dirty="0">
                <a:ln w="38100"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kumimoji="0" lang="zh-CN" altLang="en-US" sz="18400" b="0" i="0" u="none" strike="noStrike" kern="0" cap="none" spc="0" normalizeH="0" baseline="0" noProof="0" dirty="0">
              <a:ln w="38100">
                <a:noFill/>
              </a:ln>
              <a:solidFill>
                <a:srgbClr val="7F7F7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43626" y="4052729"/>
            <a:ext cx="5409781" cy="707886"/>
            <a:chOff x="3078163" y="3563434"/>
            <a:chExt cx="2865437" cy="374815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3078163" y="3596643"/>
              <a:ext cx="2865437" cy="308396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BB1717"/>
                </a:gs>
                <a:gs pos="100000">
                  <a:srgbClr val="F11B1B"/>
                </a:gs>
              </a:gsLst>
              <a:lin ang="18600000" scaled="0"/>
              <a:tileRect/>
            </a:gradFill>
            <a:ln>
              <a:noFill/>
            </a:ln>
            <a:effectLst>
              <a:innerShdw blurRad="177800" dist="50800" dir="18600000">
                <a:schemeClr val="accent6">
                  <a:lumMod val="50000"/>
                  <a:alpha val="5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414697" y="3563434"/>
              <a:ext cx="2052681" cy="374815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谢谢您的聆听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32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19" y="3559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成果展示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3EED5D8-7C38-4694-B856-504A17018A8E}"/>
              </a:ext>
            </a:extLst>
          </p:cNvPr>
          <p:cNvSpPr txBox="1"/>
          <p:nvPr/>
        </p:nvSpPr>
        <p:spPr>
          <a:xfrm>
            <a:off x="3466913" y="2875002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请收看演示视频！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19" y="3559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成果展示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3EED5D8-7C38-4694-B856-504A17018A8E}"/>
              </a:ext>
            </a:extLst>
          </p:cNvPr>
          <p:cNvSpPr txBox="1"/>
          <p:nvPr/>
        </p:nvSpPr>
        <p:spPr>
          <a:xfrm>
            <a:off x="1284248" y="858564"/>
            <a:ext cx="9131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应用场景：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舞者想找到一个视频的背景音乐的名字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EF6ABE-D069-465C-A27B-2A54EAAFE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248" y="2060848"/>
            <a:ext cx="4810958" cy="41694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329560-CF63-482F-8308-F4330016E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270" y="1954686"/>
            <a:ext cx="3620373" cy="42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319" y="3559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成果展示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75326" y="593438"/>
            <a:ext cx="427297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3EED5D8-7C38-4694-B856-504A17018A8E}"/>
              </a:ext>
            </a:extLst>
          </p:cNvPr>
          <p:cNvSpPr txBox="1"/>
          <p:nvPr/>
        </p:nvSpPr>
        <p:spPr>
          <a:xfrm>
            <a:off x="1284248" y="858564"/>
            <a:ext cx="9131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应用场景：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舞者想找到地方练舞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812721-FF37-4547-B36E-5C17FD98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75" y="2348880"/>
            <a:ext cx="4662930" cy="32295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046470-5902-4234-8DC0-3C10360CE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230" y="2136092"/>
            <a:ext cx="4496005" cy="36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2741" y="3626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632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345235" y="593438"/>
            <a:ext cx="41030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4121592" y="2737730"/>
            <a:ext cx="1496707" cy="1640674"/>
            <a:chOff x="1827622" y="1343919"/>
            <a:chExt cx="2304000" cy="2304000"/>
          </a:xfrm>
        </p:grpSpPr>
        <p:sp>
          <p:nvSpPr>
            <p:cNvPr id="92" name="椭圆 9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3" name="椭圆 92"/>
            <p:cNvSpPr/>
            <p:nvPr/>
          </p:nvSpPr>
          <p:spPr>
            <a:xfrm>
              <a:off x="1877481" y="1393777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测试设计</a:t>
              </a:r>
              <a:endParaRPr lang="en-US" altLang="zh-CN" dirty="0">
                <a:solidFill>
                  <a:srgbClr val="BB1717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512960" y="2737730"/>
            <a:ext cx="1496707" cy="1640674"/>
            <a:chOff x="1827622" y="1343919"/>
            <a:chExt cx="2304000" cy="2304000"/>
          </a:xfrm>
        </p:grpSpPr>
        <p:sp>
          <p:nvSpPr>
            <p:cNvPr id="95" name="椭圆 9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1877479" y="1416426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用户体验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8845174" y="2753856"/>
            <a:ext cx="1496707" cy="1640675"/>
            <a:chOff x="1827622" y="1343917"/>
            <a:chExt cx="2304000" cy="2304002"/>
          </a:xfrm>
        </p:grpSpPr>
        <p:sp>
          <p:nvSpPr>
            <p:cNvPr id="106" name="椭圆 10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927340" y="1343917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团队分工</a:t>
              </a:r>
              <a:endParaRPr lang="en-US" altLang="zh-CN" dirty="0">
                <a:solidFill>
                  <a:srgbClr val="BB1717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665FA4-6ED4-4207-8A5C-11998A7A1BDB}"/>
              </a:ext>
            </a:extLst>
          </p:cNvPr>
          <p:cNvGrpSpPr/>
          <p:nvPr/>
        </p:nvGrpSpPr>
        <p:grpSpPr>
          <a:xfrm>
            <a:off x="1839673" y="2737730"/>
            <a:ext cx="1496707" cy="1640674"/>
            <a:chOff x="1827622" y="1343919"/>
            <a:chExt cx="2304000" cy="2304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05B469E-99D7-4926-8006-3B44318E8AFA}"/>
                </a:ext>
              </a:extLst>
            </p:cNvPr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5296B5A-CD23-403F-8417-5357FCC751CF}"/>
                </a:ext>
              </a:extLst>
            </p:cNvPr>
            <p:cNvSpPr/>
            <p:nvPr/>
          </p:nvSpPr>
          <p:spPr>
            <a:xfrm>
              <a:off x="1877479" y="1416426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>
                  <a:solidFill>
                    <a:srgbClr val="BB1717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成果展示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9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3990" y="36260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基本功能模块测试方案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705632" y="593438"/>
            <a:ext cx="29413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>
            <a:off x="8039422" y="593438"/>
            <a:ext cx="340888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注册模块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</a:rPr>
              <a:t>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7CD29E-EEE0-4689-A3B5-5C84A687CDAB}"/>
              </a:ext>
            </a:extLst>
          </p:cNvPr>
          <p:cNvSpPr/>
          <p:nvPr/>
        </p:nvSpPr>
        <p:spPr>
          <a:xfrm>
            <a:off x="1296850" y="1573639"/>
            <a:ext cx="9694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使用以下测试用例模拟注册</a:t>
            </a:r>
          </a:p>
          <a:p>
            <a:pPr indent="266700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假设数据库已存在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123456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的账号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60E5CDA-5C0D-4AEA-ABDE-A1D3D684C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65812"/>
              </p:ext>
            </p:extLst>
          </p:nvPr>
        </p:nvGraphicFramePr>
        <p:xfrm>
          <a:off x="1486694" y="2636912"/>
          <a:ext cx="8856983" cy="3528392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771183">
                  <a:extLst>
                    <a:ext uri="{9D8B030D-6E8A-4147-A177-3AD203B41FA5}">
                      <a16:colId xmlns:a16="http://schemas.microsoft.com/office/drawing/2014/main" val="4067198066"/>
                    </a:ext>
                  </a:extLst>
                </a:gridCol>
                <a:gridCol w="1771183">
                  <a:extLst>
                    <a:ext uri="{9D8B030D-6E8A-4147-A177-3AD203B41FA5}">
                      <a16:colId xmlns:a16="http://schemas.microsoft.com/office/drawing/2014/main" val="4145622425"/>
                    </a:ext>
                  </a:extLst>
                </a:gridCol>
                <a:gridCol w="1771183">
                  <a:extLst>
                    <a:ext uri="{9D8B030D-6E8A-4147-A177-3AD203B41FA5}">
                      <a16:colId xmlns:a16="http://schemas.microsoft.com/office/drawing/2014/main" val="433076655"/>
                    </a:ext>
                  </a:extLst>
                </a:gridCol>
                <a:gridCol w="1771183">
                  <a:extLst>
                    <a:ext uri="{9D8B030D-6E8A-4147-A177-3AD203B41FA5}">
                      <a16:colId xmlns:a16="http://schemas.microsoft.com/office/drawing/2014/main" val="3280410329"/>
                    </a:ext>
                  </a:extLst>
                </a:gridCol>
                <a:gridCol w="1772251">
                  <a:extLst>
                    <a:ext uri="{9D8B030D-6E8A-4147-A177-3AD203B41FA5}">
                      <a16:colId xmlns:a16="http://schemas.microsoft.com/office/drawing/2014/main" val="3805434299"/>
                    </a:ext>
                  </a:extLst>
                </a:gridCol>
              </a:tblGrid>
              <a:tr h="588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账号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密码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预期结果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实际结果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备注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4431258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admin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123456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注册失败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注册失败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账号限制只能输入数字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0931452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123456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123456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注册失败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注册失败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新账户不能与已有账户相同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94445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654321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123456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注册成功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注册成功</a:t>
                      </a:r>
                      <a:endParaRPr lang="zh-CN" sz="1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090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2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3990" y="36260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基本功能模块测试方案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705632" y="593438"/>
            <a:ext cx="29413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>
            <a:off x="8039422" y="593438"/>
            <a:ext cx="340888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登录模块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</a:rPr>
              <a:t>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7CD29E-EEE0-4689-A3B5-5C84A687CDAB}"/>
              </a:ext>
            </a:extLst>
          </p:cNvPr>
          <p:cNvSpPr/>
          <p:nvPr/>
        </p:nvSpPr>
        <p:spPr>
          <a:xfrm>
            <a:off x="1296850" y="1573639"/>
            <a:ext cx="9694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登录模块测试用例见下表，其中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N/A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表示不输入，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表示输入正确，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表示输入错误。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60E5CDA-5C0D-4AEA-ABDE-A1D3D684C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52626"/>
              </p:ext>
            </p:extLst>
          </p:nvPr>
        </p:nvGraphicFramePr>
        <p:xfrm>
          <a:off x="1486694" y="2636912"/>
          <a:ext cx="8856983" cy="3528392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771183">
                  <a:extLst>
                    <a:ext uri="{9D8B030D-6E8A-4147-A177-3AD203B41FA5}">
                      <a16:colId xmlns:a16="http://schemas.microsoft.com/office/drawing/2014/main" val="4067198066"/>
                    </a:ext>
                  </a:extLst>
                </a:gridCol>
                <a:gridCol w="1771183">
                  <a:extLst>
                    <a:ext uri="{9D8B030D-6E8A-4147-A177-3AD203B41FA5}">
                      <a16:colId xmlns:a16="http://schemas.microsoft.com/office/drawing/2014/main" val="4145622425"/>
                    </a:ext>
                  </a:extLst>
                </a:gridCol>
                <a:gridCol w="1771183">
                  <a:extLst>
                    <a:ext uri="{9D8B030D-6E8A-4147-A177-3AD203B41FA5}">
                      <a16:colId xmlns:a16="http://schemas.microsoft.com/office/drawing/2014/main" val="433076655"/>
                    </a:ext>
                  </a:extLst>
                </a:gridCol>
                <a:gridCol w="1771183">
                  <a:extLst>
                    <a:ext uri="{9D8B030D-6E8A-4147-A177-3AD203B41FA5}">
                      <a16:colId xmlns:a16="http://schemas.microsoft.com/office/drawing/2014/main" val="3280410329"/>
                    </a:ext>
                  </a:extLst>
                </a:gridCol>
                <a:gridCol w="1772251">
                  <a:extLst>
                    <a:ext uri="{9D8B030D-6E8A-4147-A177-3AD203B41FA5}">
                      <a16:colId xmlns:a16="http://schemas.microsoft.com/office/drawing/2014/main" val="3805434299"/>
                    </a:ext>
                  </a:extLst>
                </a:gridCol>
              </a:tblGrid>
              <a:tr h="588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账号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密码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输出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账号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密码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4431258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N/A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N/A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提示用户输入账号密码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N/A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N/A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0931452"/>
                  </a:ext>
                </a:extLst>
              </a:tr>
              <a:tr h="11761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N/A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提示用户输入密码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N/A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94445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提示账号或密码不正确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090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0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cxnSpLocks/>
          </p:cNvCxnSpPr>
          <p:nvPr/>
        </p:nvCxnSpPr>
        <p:spPr>
          <a:xfrm>
            <a:off x="705632" y="593438"/>
            <a:ext cx="29413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CC8543-A57D-4246-9CD3-10712F147C85}"/>
              </a:ext>
            </a:extLst>
          </p:cNvPr>
          <p:cNvSpPr/>
          <p:nvPr/>
        </p:nvSpPr>
        <p:spPr>
          <a:xfrm>
            <a:off x="1296850" y="945039"/>
            <a:ext cx="801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</a:rPr>
              <a:t>发帖模块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</a:rPr>
              <a:t>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7CD29E-EEE0-4689-A3B5-5C84A687CDAB}"/>
              </a:ext>
            </a:extLst>
          </p:cNvPr>
          <p:cNvSpPr/>
          <p:nvPr/>
        </p:nvSpPr>
        <p:spPr>
          <a:xfrm>
            <a:off x="1296850" y="1573639"/>
            <a:ext cx="9694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基于场景的测试方法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测试流程：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BE1A8A5-3127-4407-976B-F5435E1E5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397" y="2173102"/>
            <a:ext cx="4957617" cy="4560526"/>
          </a:xfrm>
          <a:prstGeom prst="rect">
            <a:avLst/>
          </a:prstGeom>
        </p:spPr>
      </p:pic>
      <p:sp>
        <p:nvSpPr>
          <p:cNvPr id="26" name="TextBox 1">
            <a:extLst>
              <a:ext uri="{FF2B5EF4-FFF2-40B4-BE49-F238E27FC236}">
                <a16:creationId xmlns:a16="http://schemas.microsoft.com/office/drawing/2014/main" id="{294ED1A4-EF5A-49FB-B9A4-217CB6729F81}"/>
              </a:ext>
            </a:extLst>
          </p:cNvPr>
          <p:cNvSpPr txBox="1"/>
          <p:nvPr/>
        </p:nvSpPr>
        <p:spPr>
          <a:xfrm>
            <a:off x="4463989" y="36260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B1717"/>
                </a:solidFill>
                <a:latin typeface="黑体" panose="02010609060101010101" pitchFamily="49" charset="-122"/>
              </a:rPr>
              <a:t>基本功能模块测试方案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14077C5-0574-4D8C-B80A-891991D65A2F}"/>
              </a:ext>
            </a:extLst>
          </p:cNvPr>
          <p:cNvCxnSpPr>
            <a:cxnSpLocks/>
          </p:cNvCxnSpPr>
          <p:nvPr/>
        </p:nvCxnSpPr>
        <p:spPr>
          <a:xfrm>
            <a:off x="7978451" y="593438"/>
            <a:ext cx="340888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9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1435</Words>
  <Application>Microsoft Office PowerPoint</Application>
  <PresentationFormat>自定义</PresentationFormat>
  <Paragraphs>322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DIN Mittelschrift Std</vt:lpstr>
      <vt:lpstr>等线</vt:lpstr>
      <vt:lpstr>黑体</vt:lpstr>
      <vt:lpstr>宋体</vt:lpstr>
      <vt:lpstr>微软雅黑</vt:lpstr>
      <vt:lpstr>幼圆</vt:lpstr>
      <vt:lpstr>Arial</vt:lpstr>
      <vt:lpstr>Calibri</vt:lpstr>
      <vt:lpstr>Franklin Gothic Book</vt:lpstr>
      <vt:lpstr>Franklin Gothic Medium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Dany Zhou</dc:creator>
  <cp:keywords>PPT之家www.52ppt.com; PPT之家</cp:keywords>
  <dc:description>http://www.52ppt.com</dc:description>
  <cp:lastModifiedBy>Dany Zhou</cp:lastModifiedBy>
  <cp:revision>37</cp:revision>
  <dcterms:created xsi:type="dcterms:W3CDTF">2015-10-26T08:41:00Z</dcterms:created>
  <dcterms:modified xsi:type="dcterms:W3CDTF">2021-01-09T09:27:37Z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