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Slab"/>
      <p:regular r:id="rId18"/>
      <p:bold r:id="rId19"/>
    </p:embeddedFon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4" roundtripDataSignature="AMtx7mhoZ5ERxERWd+iOqRnkD9KFMQswo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Slab-bold.fntdata"/><Relationship Id="rId6" Type="http://schemas.openxmlformats.org/officeDocument/2006/relationships/slide" Target="slides/slide1.xml"/><Relationship Id="rId18" Type="http://schemas.openxmlformats.org/officeDocument/2006/relationships/font" Target="fonts/RobotoSlab-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9047f4d709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9047f4d709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9047f4d709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9047f4d709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9047f4d709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9047f4d709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9047f4d709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9047f4d709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9047f4d709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9047f4d709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9047f4d709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9047f4d709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 name="Shape 9"/>
        <p:cNvGrpSpPr/>
        <p:nvPr/>
      </p:nvGrpSpPr>
      <p:grpSpPr>
        <a:xfrm>
          <a:off x="0" y="0"/>
          <a:ext cx="0" cy="0"/>
          <a:chOff x="0" y="0"/>
          <a:chExt cx="0" cy="0"/>
        </a:xfrm>
      </p:grpSpPr>
      <p:sp>
        <p:nvSpPr>
          <p:cNvPr id="10" name="Google Shape;10;p14"/>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4"/>
          <p:cNvSpPr txBox="1"/>
          <p:nvPr>
            <p:ph hasCustomPrompt="1" type="title"/>
          </p:nvPr>
        </p:nvSpPr>
        <p:spPr>
          <a:xfrm>
            <a:off x="387900" y="1152450"/>
            <a:ext cx="8368200" cy="1538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5"/>
              </a:buClr>
              <a:buSzPts val="13000"/>
              <a:buNone/>
              <a:defRPr sz="13000">
                <a:solidFill>
                  <a:schemeClr val="accent5"/>
                </a:solidFill>
              </a:defRPr>
            </a:lvl1pPr>
            <a:lvl2pPr lvl="1" algn="ctr">
              <a:lnSpc>
                <a:spcPct val="100000"/>
              </a:lnSpc>
              <a:spcBef>
                <a:spcPts val="0"/>
              </a:spcBef>
              <a:spcAft>
                <a:spcPts val="0"/>
              </a:spcAft>
              <a:buClr>
                <a:schemeClr val="accent5"/>
              </a:buClr>
              <a:buSzPts val="13000"/>
              <a:buNone/>
              <a:defRPr sz="13000">
                <a:solidFill>
                  <a:schemeClr val="accent5"/>
                </a:solidFill>
              </a:defRPr>
            </a:lvl2pPr>
            <a:lvl3pPr lvl="2" algn="ctr">
              <a:lnSpc>
                <a:spcPct val="100000"/>
              </a:lnSpc>
              <a:spcBef>
                <a:spcPts val="0"/>
              </a:spcBef>
              <a:spcAft>
                <a:spcPts val="0"/>
              </a:spcAft>
              <a:buClr>
                <a:schemeClr val="accent5"/>
              </a:buClr>
              <a:buSzPts val="13000"/>
              <a:buNone/>
              <a:defRPr sz="13000">
                <a:solidFill>
                  <a:schemeClr val="accent5"/>
                </a:solidFill>
              </a:defRPr>
            </a:lvl3pPr>
            <a:lvl4pPr lvl="3" algn="ctr">
              <a:lnSpc>
                <a:spcPct val="100000"/>
              </a:lnSpc>
              <a:spcBef>
                <a:spcPts val="0"/>
              </a:spcBef>
              <a:spcAft>
                <a:spcPts val="0"/>
              </a:spcAft>
              <a:buClr>
                <a:schemeClr val="accent5"/>
              </a:buClr>
              <a:buSzPts val="13000"/>
              <a:buNone/>
              <a:defRPr sz="13000">
                <a:solidFill>
                  <a:schemeClr val="accent5"/>
                </a:solidFill>
              </a:defRPr>
            </a:lvl4pPr>
            <a:lvl5pPr lvl="4" algn="ctr">
              <a:lnSpc>
                <a:spcPct val="100000"/>
              </a:lnSpc>
              <a:spcBef>
                <a:spcPts val="0"/>
              </a:spcBef>
              <a:spcAft>
                <a:spcPts val="0"/>
              </a:spcAft>
              <a:buClr>
                <a:schemeClr val="accent5"/>
              </a:buClr>
              <a:buSzPts val="13000"/>
              <a:buNone/>
              <a:defRPr sz="13000">
                <a:solidFill>
                  <a:schemeClr val="accent5"/>
                </a:solidFill>
              </a:defRPr>
            </a:lvl5pPr>
            <a:lvl6pPr lvl="5" algn="ctr">
              <a:lnSpc>
                <a:spcPct val="100000"/>
              </a:lnSpc>
              <a:spcBef>
                <a:spcPts val="0"/>
              </a:spcBef>
              <a:spcAft>
                <a:spcPts val="0"/>
              </a:spcAft>
              <a:buClr>
                <a:schemeClr val="accent5"/>
              </a:buClr>
              <a:buSzPts val="13000"/>
              <a:buNone/>
              <a:defRPr sz="13000">
                <a:solidFill>
                  <a:schemeClr val="accent5"/>
                </a:solidFill>
              </a:defRPr>
            </a:lvl6pPr>
            <a:lvl7pPr lvl="6" algn="ctr">
              <a:lnSpc>
                <a:spcPct val="100000"/>
              </a:lnSpc>
              <a:spcBef>
                <a:spcPts val="0"/>
              </a:spcBef>
              <a:spcAft>
                <a:spcPts val="0"/>
              </a:spcAft>
              <a:buClr>
                <a:schemeClr val="accent5"/>
              </a:buClr>
              <a:buSzPts val="13000"/>
              <a:buNone/>
              <a:defRPr sz="13000">
                <a:solidFill>
                  <a:schemeClr val="accent5"/>
                </a:solidFill>
              </a:defRPr>
            </a:lvl7pPr>
            <a:lvl8pPr lvl="7" algn="ctr">
              <a:lnSpc>
                <a:spcPct val="100000"/>
              </a:lnSpc>
              <a:spcBef>
                <a:spcPts val="0"/>
              </a:spcBef>
              <a:spcAft>
                <a:spcPts val="0"/>
              </a:spcAft>
              <a:buClr>
                <a:schemeClr val="accent5"/>
              </a:buClr>
              <a:buSzPts val="13000"/>
              <a:buNone/>
              <a:defRPr sz="13000">
                <a:solidFill>
                  <a:schemeClr val="accent5"/>
                </a:solidFill>
              </a:defRPr>
            </a:lvl8pPr>
            <a:lvl9pPr lvl="8" algn="ctr">
              <a:lnSpc>
                <a:spcPct val="100000"/>
              </a:lnSpc>
              <a:spcBef>
                <a:spcPts val="0"/>
              </a:spcBef>
              <a:spcAft>
                <a:spcPts val="0"/>
              </a:spcAft>
              <a:buClr>
                <a:schemeClr val="accent5"/>
              </a:buClr>
              <a:buSzPts val="13000"/>
              <a:buNone/>
              <a:defRPr sz="13000">
                <a:solidFill>
                  <a:schemeClr val="accent5"/>
                </a:solidFill>
              </a:defRPr>
            </a:lvl9pPr>
          </a:lstStyle>
          <a:p>
            <a:r>
              <a:t>xx%</a:t>
            </a:r>
          </a:p>
        </p:txBody>
      </p:sp>
      <p:sp>
        <p:nvSpPr>
          <p:cNvPr id="12" name="Google Shape;12;p14"/>
          <p:cNvSpPr txBox="1"/>
          <p:nvPr>
            <p:ph idx="1" type="body"/>
          </p:nvPr>
        </p:nvSpPr>
        <p:spPr>
          <a:xfrm>
            <a:off x="387900" y="2919450"/>
            <a:ext cx="8368200" cy="10716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3" name="Google Shape;13;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4" name="Shape 54"/>
        <p:cNvGrpSpPr/>
        <p:nvPr/>
      </p:nvGrpSpPr>
      <p:grpSpPr>
        <a:xfrm>
          <a:off x="0" y="0"/>
          <a:ext cx="0" cy="0"/>
          <a:chOff x="0" y="0"/>
          <a:chExt cx="0" cy="0"/>
        </a:xfrm>
      </p:grpSpPr>
      <p:sp>
        <p:nvSpPr>
          <p:cNvPr id="55" name="Google Shape;55;p23"/>
          <p:cNvSpPr txBox="1"/>
          <p:nvPr>
            <p:ph idx="1" type="body"/>
          </p:nvPr>
        </p:nvSpPr>
        <p:spPr>
          <a:xfrm>
            <a:off x="319500" y="42337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6" name="Google Shape;56;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15"/>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6" name="Google Shape;16;p15"/>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7" name="Google Shape;17;p15"/>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15"/>
          <p:cNvSpPr txBox="1"/>
          <p:nvPr>
            <p:ph type="ctrTitle"/>
          </p:nvPr>
        </p:nvSpPr>
        <p:spPr>
          <a:xfrm>
            <a:off x="1680302" y="1188925"/>
            <a:ext cx="5783400" cy="1457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19" name="Google Shape;19;p15"/>
          <p:cNvSpPr txBox="1"/>
          <p:nvPr>
            <p:ph idx="1" type="subTitle"/>
          </p:nvPr>
        </p:nvSpPr>
        <p:spPr>
          <a:xfrm>
            <a:off x="1680302" y="3049450"/>
            <a:ext cx="5783400" cy="90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20" name="Google Shape;2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1" name="Shape 21"/>
        <p:cNvGrpSpPr/>
        <p:nvPr/>
      </p:nvGrpSpPr>
      <p:grpSpPr>
        <a:xfrm>
          <a:off x="0" y="0"/>
          <a:ext cx="0" cy="0"/>
          <a:chOff x="0" y="0"/>
          <a:chExt cx="0" cy="0"/>
        </a:xfrm>
      </p:grpSpPr>
      <p:cxnSp>
        <p:nvCxnSpPr>
          <p:cNvPr id="22" name="Google Shape;22;p16"/>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23" name="Google Shape;23;p16"/>
          <p:cNvSpPr txBox="1"/>
          <p:nvPr>
            <p:ph type="title"/>
          </p:nvPr>
        </p:nvSpPr>
        <p:spPr>
          <a:xfrm>
            <a:off x="3879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4" name="Google Shape;24;p16"/>
          <p:cNvSpPr txBox="1"/>
          <p:nvPr>
            <p:ph idx="1" type="body"/>
          </p:nvPr>
        </p:nvSpPr>
        <p:spPr>
          <a:xfrm>
            <a:off x="387900" y="1594025"/>
            <a:ext cx="2808000" cy="26811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cxnSp>
        <p:nvCxnSpPr>
          <p:cNvPr id="27" name="Google Shape;27;p17"/>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28" name="Google Shape;28;p17"/>
          <p:cNvSpPr txBox="1"/>
          <p:nvPr>
            <p:ph type="title"/>
          </p:nvPr>
        </p:nvSpPr>
        <p:spPr>
          <a:xfrm>
            <a:off x="480750" y="1764950"/>
            <a:ext cx="8222100" cy="907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29" name="Google Shape;2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0" name="Shape 30"/>
        <p:cNvGrpSpPr/>
        <p:nvPr/>
      </p:nvGrpSpPr>
      <p:grpSpPr>
        <a:xfrm>
          <a:off x="0" y="0"/>
          <a:ext cx="0" cy="0"/>
          <a:chOff x="0" y="0"/>
          <a:chExt cx="0" cy="0"/>
        </a:xfrm>
      </p:grpSpPr>
      <p:cxnSp>
        <p:nvCxnSpPr>
          <p:cNvPr id="31" name="Google Shape;31;p18"/>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32" name="Google Shape;32;p18"/>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3" name="Google Shape;33;p18"/>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4" name="Google Shape;34;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5" name="Shape 35"/>
        <p:cNvGrpSpPr/>
        <p:nvPr/>
      </p:nvGrpSpPr>
      <p:grpSpPr>
        <a:xfrm>
          <a:off x="0" y="0"/>
          <a:ext cx="0" cy="0"/>
          <a:chOff x="0" y="0"/>
          <a:chExt cx="0" cy="0"/>
        </a:xfrm>
      </p:grpSpPr>
      <p:cxnSp>
        <p:nvCxnSpPr>
          <p:cNvPr id="36" name="Google Shape;36;p19"/>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37" name="Google Shape;37;p19"/>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8" name="Google Shape;38;p19"/>
          <p:cNvSpPr txBox="1"/>
          <p:nvPr>
            <p:ph idx="1" type="body"/>
          </p:nvPr>
        </p:nvSpPr>
        <p:spPr>
          <a:xfrm>
            <a:off x="387900" y="1489825"/>
            <a:ext cx="3999900" cy="30789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9" name="Google Shape;39;p19"/>
          <p:cNvSpPr txBox="1"/>
          <p:nvPr>
            <p:ph idx="2" type="body"/>
          </p:nvPr>
        </p:nvSpPr>
        <p:spPr>
          <a:xfrm>
            <a:off x="4756200" y="1489825"/>
            <a:ext cx="3999900" cy="30789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0" name="Google Shape;40;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1" name="Shape 41"/>
        <p:cNvGrpSpPr/>
        <p:nvPr/>
      </p:nvGrpSpPr>
      <p:grpSpPr>
        <a:xfrm>
          <a:off x="0" y="0"/>
          <a:ext cx="0" cy="0"/>
          <a:chOff x="0" y="0"/>
          <a:chExt cx="0" cy="0"/>
        </a:xfrm>
      </p:grpSpPr>
      <p:sp>
        <p:nvSpPr>
          <p:cNvPr id="42" name="Google Shape;42;p20"/>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3" name="Google Shape;43;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4" name="Shape 44"/>
        <p:cNvGrpSpPr/>
        <p:nvPr/>
      </p:nvGrpSpPr>
      <p:grpSpPr>
        <a:xfrm>
          <a:off x="0" y="0"/>
          <a:ext cx="0" cy="0"/>
          <a:chOff x="0" y="0"/>
          <a:chExt cx="0" cy="0"/>
        </a:xfrm>
      </p:grpSpPr>
      <p:sp>
        <p:nvSpPr>
          <p:cNvPr id="45" name="Google Shape;45;p21"/>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6" name="Google Shape;46;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7" name="Shape 47"/>
        <p:cNvGrpSpPr/>
        <p:nvPr/>
      </p:nvGrpSpPr>
      <p:grpSpPr>
        <a:xfrm>
          <a:off x="0" y="0"/>
          <a:ext cx="0" cy="0"/>
          <a:chOff x="0" y="0"/>
          <a:chExt cx="0" cy="0"/>
        </a:xfrm>
      </p:grpSpPr>
      <p:sp>
        <p:nvSpPr>
          <p:cNvPr id="48" name="Google Shape;48;p22"/>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9" name="Google Shape;49;p22"/>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50" name="Google Shape;50;p22"/>
          <p:cNvSpPr txBox="1"/>
          <p:nvPr>
            <p:ph type="title"/>
          </p:nvPr>
        </p:nvSpPr>
        <p:spPr>
          <a:xfrm>
            <a:off x="265500" y="1209075"/>
            <a:ext cx="4045200" cy="1506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51" name="Google Shape;51;p22"/>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52" name="Google Shape;52;p22"/>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53" name="Google Shape;53;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1pPr>
            <a:lvl2pPr lvl="1"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2pPr>
            <a:lvl3pPr lvl="2"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3pPr>
            <a:lvl4pPr lvl="3"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4pPr>
            <a:lvl5pPr lvl="4"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5pPr>
            <a:lvl6pPr lvl="5"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6pPr>
            <a:lvl7pPr lvl="6"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7pPr>
            <a:lvl8pPr lvl="7"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8pPr>
            <a:lvl9pPr lvl="8"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9pPr>
          </a:lstStyle>
          <a:p/>
        </p:txBody>
      </p:sp>
      <p:sp>
        <p:nvSpPr>
          <p:cNvPr id="7" name="Google Shape;7;p13"/>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1"/>
              </a:buClr>
              <a:buSzPts val="1800"/>
              <a:buFont typeface="Roboto"/>
              <a:buChar char="●"/>
              <a:defRPr b="0" i="0" sz="1800" u="none" cap="none" strike="noStrike">
                <a:solidFill>
                  <a:schemeClr val="dk1"/>
                </a:solidFill>
                <a:latin typeface="Roboto"/>
                <a:ea typeface="Roboto"/>
                <a:cs typeface="Roboto"/>
                <a:sym typeface="Roboto"/>
              </a:defRPr>
            </a:lvl1pPr>
            <a:lvl2pPr indent="-317500" lvl="1" marL="9144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2pPr>
            <a:lvl3pPr indent="-317500" lvl="2" marL="13716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3pPr>
            <a:lvl4pPr indent="-317500" lvl="3" marL="18288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4pPr>
            <a:lvl5pPr indent="-317500" lvl="4" marL="22860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5pPr>
            <a:lvl6pPr indent="-317500" lvl="5" marL="27432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6pPr>
            <a:lvl7pPr indent="-317500" lvl="6" marL="32004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7pPr>
            <a:lvl8pPr indent="-317500" lvl="7" marL="36576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dk1"/>
              </a:buClr>
              <a:buSzPts val="1400"/>
              <a:buFont typeface="Roboto"/>
              <a:buChar char="■"/>
              <a:defRPr b="0" i="0" sz="1400" u="none" cap="none" strike="noStrike">
                <a:solidFill>
                  <a:schemeClr val="dk1"/>
                </a:solidFill>
                <a:latin typeface="Roboto"/>
                <a:ea typeface="Roboto"/>
                <a:cs typeface="Roboto"/>
                <a:sym typeface="Roboto"/>
              </a:defRPr>
            </a:lvl9pPr>
          </a:lstStyle>
          <a:p/>
        </p:txBody>
      </p:sp>
      <p:sp>
        <p:nvSpPr>
          <p:cNvPr id="8" name="Google Shape;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
          <p:cNvSpPr txBox="1"/>
          <p:nvPr>
            <p:ph type="title"/>
          </p:nvPr>
        </p:nvSpPr>
        <p:spPr>
          <a:xfrm>
            <a:off x="387900" y="1152450"/>
            <a:ext cx="8368200" cy="1538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3000"/>
              <a:buNone/>
            </a:pPr>
            <a:r>
              <a:rPr lang="en-GB" sz="4800"/>
              <a:t>Sentiment Behind Tweets</a:t>
            </a:r>
            <a:endParaRPr sz="4800"/>
          </a:p>
        </p:txBody>
      </p:sp>
      <p:sp>
        <p:nvSpPr>
          <p:cNvPr id="64" name="Google Shape;64;p1"/>
          <p:cNvSpPr txBox="1"/>
          <p:nvPr>
            <p:ph idx="1" type="body"/>
          </p:nvPr>
        </p:nvSpPr>
        <p:spPr>
          <a:xfrm>
            <a:off x="387900" y="2919450"/>
            <a:ext cx="8368200" cy="107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800"/>
              <a:buNone/>
            </a:pPr>
            <a:r>
              <a:rPr b="1" lang="en-GB" sz="2000"/>
              <a:t> 	Supervisor: Dr.Mohamed Hussein</a:t>
            </a:r>
            <a:endParaRPr b="1" sz="2000"/>
          </a:p>
          <a:p>
            <a:pPr indent="457200" lvl="0" marL="0" rtl="0" algn="l">
              <a:lnSpc>
                <a:spcPct val="115000"/>
              </a:lnSpc>
              <a:spcBef>
                <a:spcPts val="0"/>
              </a:spcBef>
              <a:spcAft>
                <a:spcPts val="0"/>
              </a:spcAft>
              <a:buSzPts val="1800"/>
              <a:buNone/>
            </a:pPr>
            <a:r>
              <a:rPr b="1" lang="en-GB" sz="2000"/>
              <a:t>Name: Esraa Anwer                 </a:t>
            </a:r>
            <a:endParaRPr b="1" sz="2000"/>
          </a:p>
          <a:p>
            <a:pPr indent="0" lvl="0" marL="0" rtl="0" algn="ctr">
              <a:lnSpc>
                <a:spcPct val="115000"/>
              </a:lnSpc>
              <a:spcBef>
                <a:spcPts val="1600"/>
              </a:spcBef>
              <a:spcAft>
                <a:spcPts val="1600"/>
              </a:spcAft>
              <a:buSzPts val="1800"/>
              <a:buNone/>
            </a:pPr>
            <a:r>
              <a:t/>
            </a:r>
            <a:endParaRPr b="1"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1"/>
          <p:cNvSpPr txBox="1"/>
          <p:nvPr>
            <p:ph type="title"/>
          </p:nvPr>
        </p:nvSpPr>
        <p:spPr>
          <a:xfrm>
            <a:off x="387900" y="111825"/>
            <a:ext cx="3820200" cy="8820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600"/>
              </a:spcAft>
              <a:buSzPts val="2400"/>
              <a:buNone/>
            </a:pPr>
            <a:r>
              <a:rPr b="1" lang="en-GB" sz="4000">
                <a:solidFill>
                  <a:srgbClr val="FFFFFF"/>
                </a:solidFill>
                <a:latin typeface="Roboto"/>
                <a:ea typeface="Roboto"/>
                <a:cs typeface="Roboto"/>
                <a:sym typeface="Roboto"/>
              </a:rPr>
              <a:t>Conclusion</a:t>
            </a:r>
            <a:endParaRPr b="1" sz="4000">
              <a:solidFill>
                <a:srgbClr val="FFFFFF"/>
              </a:solidFill>
            </a:endParaRPr>
          </a:p>
        </p:txBody>
      </p:sp>
      <p:sp>
        <p:nvSpPr>
          <p:cNvPr id="116" name="Google Shape;116;p11"/>
          <p:cNvSpPr txBox="1"/>
          <p:nvPr>
            <p:ph idx="1" type="body"/>
          </p:nvPr>
        </p:nvSpPr>
        <p:spPr>
          <a:xfrm>
            <a:off x="462300" y="571450"/>
            <a:ext cx="8681700" cy="8820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SzPts val="1200"/>
              <a:buNone/>
            </a:pPr>
            <a:r>
              <a:rPr b="1" lang="en-GB" sz="1400">
                <a:solidFill>
                  <a:srgbClr val="000000"/>
                </a:solidFill>
                <a:latin typeface="Arial"/>
                <a:ea typeface="Arial"/>
                <a:cs typeface="Arial"/>
                <a:sym typeface="Arial"/>
              </a:rPr>
              <a:t>The Sentiment behind tweets aims to let the user get a quick overview of the tweets they write on their twitter timeline. Besides tht they show a Piegraph that displays how they tweets related to each other from positive to negative or neutral, also it helps the user to test their tweet before providing on the timeline.</a:t>
            </a:r>
            <a:endParaRPr b="1" sz="1400">
              <a:solidFill>
                <a:srgbClr val="000000"/>
              </a:solidFill>
              <a:latin typeface="Arial"/>
              <a:ea typeface="Arial"/>
              <a:cs typeface="Arial"/>
              <a:sym typeface="Arial"/>
            </a:endParaRPr>
          </a:p>
          <a:p>
            <a:pPr indent="0" lvl="0" marL="0" rtl="0" algn="l">
              <a:lnSpc>
                <a:spcPct val="115000"/>
              </a:lnSpc>
              <a:spcBef>
                <a:spcPts val="1600"/>
              </a:spcBef>
              <a:spcAft>
                <a:spcPts val="1600"/>
              </a:spcAft>
              <a:buSzPts val="1200"/>
              <a:buNone/>
            </a:pPr>
            <a:r>
              <a:t/>
            </a:r>
            <a:endParaRPr b="1" sz="1600"/>
          </a:p>
        </p:txBody>
      </p:sp>
      <p:pic>
        <p:nvPicPr>
          <p:cNvPr id="117" name="Google Shape;117;p11"/>
          <p:cNvPicPr preferRelativeResize="0"/>
          <p:nvPr/>
        </p:nvPicPr>
        <p:blipFill>
          <a:blip r:embed="rId3">
            <a:alphaModFix/>
          </a:blip>
          <a:stretch>
            <a:fillRect/>
          </a:stretch>
        </p:blipFill>
        <p:spPr>
          <a:xfrm>
            <a:off x="-49700" y="1739350"/>
            <a:ext cx="9094301" cy="3404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9047f4d709_1_44"/>
          <p:cNvSpPr txBox="1"/>
          <p:nvPr>
            <p:ph type="title"/>
          </p:nvPr>
        </p:nvSpPr>
        <p:spPr>
          <a:xfrm>
            <a:off x="387900" y="555600"/>
            <a:ext cx="55506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3000"/>
              <a:t>Future Work</a:t>
            </a:r>
            <a:endParaRPr b="1" sz="3000"/>
          </a:p>
        </p:txBody>
      </p:sp>
      <p:sp>
        <p:nvSpPr>
          <p:cNvPr id="123" name="Google Shape;123;g9047f4d709_1_44"/>
          <p:cNvSpPr txBox="1"/>
          <p:nvPr>
            <p:ph idx="1" type="body"/>
          </p:nvPr>
        </p:nvSpPr>
        <p:spPr>
          <a:xfrm>
            <a:off x="387900" y="1594025"/>
            <a:ext cx="5352000" cy="2681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en-GB" sz="2000">
                <a:solidFill>
                  <a:srgbClr val="000000"/>
                </a:solidFill>
              </a:rPr>
              <a:t>Design Enhance</a:t>
            </a:r>
            <a:endParaRPr sz="2000">
              <a:solidFill>
                <a:srgbClr val="000000"/>
              </a:solidFill>
            </a:endParaRPr>
          </a:p>
          <a:p>
            <a:pPr indent="-355600" lvl="0" marL="457200" rtl="0" algn="l">
              <a:spcBef>
                <a:spcPts val="0"/>
              </a:spcBef>
              <a:spcAft>
                <a:spcPts val="0"/>
              </a:spcAft>
              <a:buClr>
                <a:srgbClr val="000000"/>
              </a:buClr>
              <a:buSzPts val="2000"/>
              <a:buChar char="●"/>
            </a:pPr>
            <a:r>
              <a:rPr lang="en-GB" sz="2000">
                <a:solidFill>
                  <a:srgbClr val="000000"/>
                </a:solidFill>
              </a:rPr>
              <a:t>More Than one site</a:t>
            </a:r>
            <a:endParaRPr sz="2000">
              <a:solidFill>
                <a:srgbClr val="000000"/>
              </a:solidFill>
            </a:endParaRPr>
          </a:p>
          <a:p>
            <a:pPr indent="-355600" lvl="0" marL="457200" rtl="0" algn="l">
              <a:spcBef>
                <a:spcPts val="0"/>
              </a:spcBef>
              <a:spcAft>
                <a:spcPts val="0"/>
              </a:spcAft>
              <a:buClr>
                <a:srgbClr val="000000"/>
              </a:buClr>
              <a:buSzPts val="2000"/>
              <a:buChar char="●"/>
            </a:pPr>
            <a:r>
              <a:rPr lang="en-GB" sz="2000">
                <a:solidFill>
                  <a:srgbClr val="000000"/>
                </a:solidFill>
              </a:rPr>
              <a:t>Deep BI-RNN</a:t>
            </a:r>
            <a:endParaRPr sz="2000">
              <a:solidFill>
                <a:srgbClr val="000000"/>
              </a:solidFill>
            </a:endParaRPr>
          </a:p>
        </p:txBody>
      </p:sp>
      <p:pic>
        <p:nvPicPr>
          <p:cNvPr id="124" name="Google Shape;124;g9047f4d709_1_44"/>
          <p:cNvPicPr preferRelativeResize="0"/>
          <p:nvPr/>
        </p:nvPicPr>
        <p:blipFill>
          <a:blip r:embed="rId3">
            <a:alphaModFix/>
          </a:blip>
          <a:stretch>
            <a:fillRect/>
          </a:stretch>
        </p:blipFill>
        <p:spPr>
          <a:xfrm>
            <a:off x="4154850" y="725125"/>
            <a:ext cx="4579150" cy="3076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g9047f4d709_1_53"/>
          <p:cNvPicPr preferRelativeResize="0"/>
          <p:nvPr/>
        </p:nvPicPr>
        <p:blipFill>
          <a:blip r:embed="rId3">
            <a:alphaModFix/>
          </a:blip>
          <a:stretch>
            <a:fillRect/>
          </a:stretch>
        </p:blipFill>
        <p:spPr>
          <a:xfrm>
            <a:off x="981799" y="626600"/>
            <a:ext cx="7633799" cy="43644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pic>
        <p:nvPicPr>
          <p:cNvPr id="69" name="Google Shape;69;p2"/>
          <p:cNvPicPr preferRelativeResize="0"/>
          <p:nvPr/>
        </p:nvPicPr>
        <p:blipFill>
          <a:blip r:embed="rId3">
            <a:alphaModFix/>
          </a:blip>
          <a:stretch>
            <a:fillRect/>
          </a:stretch>
        </p:blipFill>
        <p:spPr>
          <a:xfrm>
            <a:off x="1751775" y="1018750"/>
            <a:ext cx="5652877" cy="30935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g9047f4d709_1_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Agenda</a:t>
            </a:r>
            <a:endParaRPr/>
          </a:p>
        </p:txBody>
      </p:sp>
      <p:sp>
        <p:nvSpPr>
          <p:cNvPr id="75" name="Google Shape;75;g9047f4d709_1_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GB">
                <a:solidFill>
                  <a:srgbClr val="000000"/>
                </a:solidFill>
              </a:rPr>
              <a:t>Introduction</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What is Behind sentiment</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Problem &amp; Solution</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Project Aims</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System Diagram</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Conclusion</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Future Work</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4"/>
          <p:cNvSpPr txBox="1"/>
          <p:nvPr>
            <p:ph type="title"/>
          </p:nvPr>
        </p:nvSpPr>
        <p:spPr>
          <a:xfrm>
            <a:off x="387900" y="240000"/>
            <a:ext cx="3843900" cy="10902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600"/>
              </a:spcAft>
              <a:buSzPts val="2400"/>
              <a:buNone/>
            </a:pPr>
            <a:r>
              <a:rPr b="1" lang="en-GB" sz="4000">
                <a:solidFill>
                  <a:srgbClr val="FFFFFF"/>
                </a:solidFill>
                <a:latin typeface="Roboto"/>
                <a:ea typeface="Roboto"/>
                <a:cs typeface="Roboto"/>
                <a:sym typeface="Roboto"/>
              </a:rPr>
              <a:t>Introduction</a:t>
            </a:r>
            <a:endParaRPr sz="4000">
              <a:solidFill>
                <a:srgbClr val="FFFFFF"/>
              </a:solidFill>
            </a:endParaRPr>
          </a:p>
        </p:txBody>
      </p:sp>
      <p:sp>
        <p:nvSpPr>
          <p:cNvPr id="81" name="Google Shape;81;p4"/>
          <p:cNvSpPr txBox="1"/>
          <p:nvPr>
            <p:ph idx="1" type="body"/>
          </p:nvPr>
        </p:nvSpPr>
        <p:spPr>
          <a:xfrm>
            <a:off x="387900" y="1594025"/>
            <a:ext cx="3606900" cy="268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200"/>
              <a:buNone/>
            </a:pPr>
            <a:r>
              <a:rPr b="1" lang="en-GB" sz="1600">
                <a:solidFill>
                  <a:srgbClr val="000000"/>
                </a:solidFill>
              </a:rPr>
              <a:t>For years ago we still deal with structured data, too. It actually represents about 20% of the data, but now the scaling happens of data and new data that is generated by the growth of applications it generates with time new types of data that can help us make new progress if we can discover.</a:t>
            </a:r>
            <a:endParaRPr b="1" sz="1600">
              <a:solidFill>
                <a:srgbClr val="000000"/>
              </a:solidFill>
            </a:endParaRPr>
          </a:p>
          <a:p>
            <a:pPr indent="0" lvl="0" marL="0" rtl="0" algn="l">
              <a:lnSpc>
                <a:spcPct val="115000"/>
              </a:lnSpc>
              <a:spcBef>
                <a:spcPts val="1600"/>
              </a:spcBef>
              <a:spcAft>
                <a:spcPts val="0"/>
              </a:spcAft>
              <a:buSzPts val="1200"/>
              <a:buNone/>
            </a:pPr>
            <a:r>
              <a:t/>
            </a:r>
            <a:endParaRPr b="1" sz="1600">
              <a:solidFill>
                <a:srgbClr val="000000"/>
              </a:solidFill>
            </a:endParaRPr>
          </a:p>
          <a:p>
            <a:pPr indent="0" lvl="0" marL="0" rtl="0" algn="l">
              <a:lnSpc>
                <a:spcPct val="115000"/>
              </a:lnSpc>
              <a:spcBef>
                <a:spcPts val="1600"/>
              </a:spcBef>
              <a:spcAft>
                <a:spcPts val="1600"/>
              </a:spcAft>
              <a:buSzPts val="1200"/>
              <a:buNone/>
            </a:pPr>
            <a:r>
              <a:t/>
            </a:r>
            <a:endParaRPr b="1" sz="1600">
              <a:solidFill>
                <a:srgbClr val="000000"/>
              </a:solidFill>
            </a:endParaRPr>
          </a:p>
        </p:txBody>
      </p:sp>
      <p:pic>
        <p:nvPicPr>
          <p:cNvPr id="82" name="Google Shape;82;p4"/>
          <p:cNvPicPr preferRelativeResize="0"/>
          <p:nvPr/>
        </p:nvPicPr>
        <p:blipFill rotWithShape="1">
          <a:blip r:embed="rId3">
            <a:alphaModFix/>
          </a:blip>
          <a:srcRect b="0" l="0" r="0" t="0"/>
          <a:stretch/>
        </p:blipFill>
        <p:spPr>
          <a:xfrm>
            <a:off x="4572000" y="1045875"/>
            <a:ext cx="4489149" cy="250322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g9047f4d709_1_10"/>
          <p:cNvSpPr txBox="1"/>
          <p:nvPr>
            <p:ph type="title"/>
          </p:nvPr>
        </p:nvSpPr>
        <p:spPr>
          <a:xfrm>
            <a:off x="387900" y="555600"/>
            <a:ext cx="70416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3000"/>
              <a:t>What is Behind Sentiment</a:t>
            </a:r>
            <a:endParaRPr b="1" sz="3000"/>
          </a:p>
          <a:p>
            <a:pPr indent="0" lvl="0" marL="0" rtl="0" algn="l">
              <a:spcBef>
                <a:spcPts val="0"/>
              </a:spcBef>
              <a:spcAft>
                <a:spcPts val="0"/>
              </a:spcAft>
              <a:buNone/>
            </a:pPr>
            <a:r>
              <a:t/>
            </a:r>
            <a:endParaRPr/>
          </a:p>
        </p:txBody>
      </p:sp>
      <p:pic>
        <p:nvPicPr>
          <p:cNvPr id="88" name="Google Shape;88;g9047f4d709_1_10"/>
          <p:cNvPicPr preferRelativeResize="0"/>
          <p:nvPr/>
        </p:nvPicPr>
        <p:blipFill>
          <a:blip r:embed="rId3">
            <a:alphaModFix/>
          </a:blip>
          <a:stretch>
            <a:fillRect/>
          </a:stretch>
        </p:blipFill>
        <p:spPr>
          <a:xfrm>
            <a:off x="1046375" y="1501653"/>
            <a:ext cx="7041599" cy="341324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6"/>
          <p:cNvSpPr txBox="1"/>
          <p:nvPr>
            <p:ph idx="1" type="body"/>
          </p:nvPr>
        </p:nvSpPr>
        <p:spPr>
          <a:xfrm>
            <a:off x="387900" y="1594025"/>
            <a:ext cx="7044000" cy="268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200"/>
              <a:buNone/>
            </a:pPr>
            <a:r>
              <a:rPr b="1" lang="en-GB" sz="1600">
                <a:solidFill>
                  <a:srgbClr val="000000"/>
                </a:solidFill>
              </a:rPr>
              <a:t>It's difficult that Company knowing what is behind their marketing tweets on their social media and monitor their changes in a simple way.</a:t>
            </a:r>
            <a:endParaRPr b="1" sz="1600">
              <a:solidFill>
                <a:srgbClr val="000000"/>
              </a:solidFill>
            </a:endParaRPr>
          </a:p>
          <a:p>
            <a:pPr indent="0" lvl="0" marL="0" rtl="0" algn="l">
              <a:lnSpc>
                <a:spcPct val="115000"/>
              </a:lnSpc>
              <a:spcBef>
                <a:spcPts val="1600"/>
              </a:spcBef>
              <a:spcAft>
                <a:spcPts val="1600"/>
              </a:spcAft>
              <a:buSzPts val="1200"/>
              <a:buNone/>
            </a:pPr>
            <a:r>
              <a:rPr b="1" lang="en-GB" sz="1600">
                <a:solidFill>
                  <a:srgbClr val="000000"/>
                </a:solidFill>
              </a:rPr>
              <a:t>Our solution is to help those to get a quick overview about the tweets they wrote and the tweets that they will write in the future using the natural language processing with web application that we can display our results on.</a:t>
            </a:r>
            <a:endParaRPr b="1" sz="1600">
              <a:solidFill>
                <a:srgbClr val="000000"/>
              </a:solidFill>
            </a:endParaRPr>
          </a:p>
        </p:txBody>
      </p:sp>
      <p:sp>
        <p:nvSpPr>
          <p:cNvPr id="94" name="Google Shape;94;p6"/>
          <p:cNvSpPr txBox="1"/>
          <p:nvPr>
            <p:ph type="title"/>
          </p:nvPr>
        </p:nvSpPr>
        <p:spPr>
          <a:xfrm>
            <a:off x="387900" y="555600"/>
            <a:ext cx="49698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b="1" lang="en-GB" sz="4000"/>
              <a:t>Problem &amp; Solution</a:t>
            </a:r>
            <a:endParaRPr b="1" sz="4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7"/>
          <p:cNvSpPr txBox="1"/>
          <p:nvPr>
            <p:ph type="title"/>
          </p:nvPr>
        </p:nvSpPr>
        <p:spPr>
          <a:xfrm>
            <a:off x="387900" y="555600"/>
            <a:ext cx="45078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b="1" lang="en-GB" sz="4000"/>
              <a:t>Project Aims</a:t>
            </a:r>
            <a:endParaRPr b="1" sz="4000"/>
          </a:p>
        </p:txBody>
      </p:sp>
      <p:sp>
        <p:nvSpPr>
          <p:cNvPr id="100" name="Google Shape;100;p7"/>
          <p:cNvSpPr txBox="1"/>
          <p:nvPr>
            <p:ph idx="1" type="body"/>
          </p:nvPr>
        </p:nvSpPr>
        <p:spPr>
          <a:xfrm>
            <a:off x="387900" y="1594025"/>
            <a:ext cx="8537100" cy="31299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000000"/>
              </a:buClr>
              <a:buSzPts val="1600"/>
              <a:buFont typeface="Arial"/>
              <a:buChar char="●"/>
            </a:pPr>
            <a:r>
              <a:rPr b="1" lang="en-GB" sz="1600">
                <a:solidFill>
                  <a:srgbClr val="000000"/>
                </a:solidFill>
                <a:latin typeface="Arial"/>
                <a:ea typeface="Arial"/>
                <a:cs typeface="Arial"/>
                <a:sym typeface="Arial"/>
              </a:rPr>
              <a:t> Extract sentiments, and subjectivity from the tweets.</a:t>
            </a:r>
            <a:endParaRPr b="1" sz="1600">
              <a:solidFill>
                <a:srgbClr val="000000"/>
              </a:solidFill>
              <a:latin typeface="Arial"/>
              <a:ea typeface="Arial"/>
              <a:cs typeface="Arial"/>
              <a:sym typeface="Arial"/>
            </a:endParaRPr>
          </a:p>
          <a:p>
            <a:pPr indent="-330200" lvl="0" marL="457200" rtl="0" algn="l">
              <a:lnSpc>
                <a:spcPct val="115000"/>
              </a:lnSpc>
              <a:spcBef>
                <a:spcPts val="0"/>
              </a:spcBef>
              <a:spcAft>
                <a:spcPts val="0"/>
              </a:spcAft>
              <a:buClr>
                <a:srgbClr val="000000"/>
              </a:buClr>
              <a:buSzPts val="1600"/>
              <a:buFont typeface="Arial"/>
              <a:buChar char="●"/>
            </a:pPr>
            <a:r>
              <a:rPr b="1" lang="en-GB" sz="1600">
                <a:solidFill>
                  <a:srgbClr val="000000"/>
                </a:solidFill>
                <a:latin typeface="Arial"/>
                <a:ea typeface="Arial"/>
                <a:cs typeface="Arial"/>
                <a:sym typeface="Arial"/>
              </a:rPr>
              <a:t>Improve customer experience. 	 	 	</a:t>
            </a:r>
            <a:endParaRPr b="1" sz="1600">
              <a:solidFill>
                <a:srgbClr val="000000"/>
              </a:solidFill>
              <a:latin typeface="Arial"/>
              <a:ea typeface="Arial"/>
              <a:cs typeface="Arial"/>
              <a:sym typeface="Arial"/>
            </a:endParaRPr>
          </a:p>
          <a:p>
            <a:pPr indent="-330200" lvl="0" marL="457200" rtl="0" algn="l">
              <a:lnSpc>
                <a:spcPct val="115000"/>
              </a:lnSpc>
              <a:spcBef>
                <a:spcPts val="0"/>
              </a:spcBef>
              <a:spcAft>
                <a:spcPts val="0"/>
              </a:spcAft>
              <a:buClr>
                <a:srgbClr val="000000"/>
              </a:buClr>
              <a:buSzPts val="1600"/>
              <a:buFont typeface="Arial"/>
              <a:buChar char="●"/>
            </a:pPr>
            <a:r>
              <a:rPr b="1" lang="en-GB" sz="1600">
                <a:solidFill>
                  <a:srgbClr val="000000"/>
                </a:solidFill>
                <a:latin typeface="Arial"/>
                <a:ea typeface="Arial"/>
                <a:cs typeface="Arial"/>
                <a:sym typeface="Arial"/>
              </a:rPr>
              <a:t>Based on the tweets sentiment showing the result of different classification  by graphs. 	 	</a:t>
            </a:r>
            <a:endParaRPr b="1" sz="1600">
              <a:solidFill>
                <a:srgbClr val="000000"/>
              </a:solidFill>
              <a:latin typeface="Arial"/>
              <a:ea typeface="Arial"/>
              <a:cs typeface="Arial"/>
              <a:sym typeface="Arial"/>
            </a:endParaRPr>
          </a:p>
          <a:p>
            <a:pPr indent="-330200" lvl="0" marL="457200" rtl="0" algn="l">
              <a:lnSpc>
                <a:spcPct val="115000"/>
              </a:lnSpc>
              <a:spcBef>
                <a:spcPts val="0"/>
              </a:spcBef>
              <a:spcAft>
                <a:spcPts val="0"/>
              </a:spcAft>
              <a:buClr>
                <a:srgbClr val="000000"/>
              </a:buClr>
              <a:buSzPts val="1600"/>
              <a:buFont typeface="Arial"/>
              <a:buChar char="●"/>
            </a:pPr>
            <a:r>
              <a:rPr b="1" lang="en-GB" sz="1600">
                <a:solidFill>
                  <a:srgbClr val="000000"/>
                </a:solidFill>
                <a:latin typeface="Arial"/>
                <a:ea typeface="Arial"/>
                <a:cs typeface="Arial"/>
                <a:sym typeface="Arial"/>
              </a:rPr>
              <a:t>Provide an approximate sentiment analysis results.</a:t>
            </a:r>
            <a:endParaRPr b="1" sz="1600">
              <a:solidFill>
                <a:srgbClr val="000000"/>
              </a:solidFill>
              <a:latin typeface="Arial"/>
              <a:ea typeface="Arial"/>
              <a:cs typeface="Arial"/>
              <a:sym typeface="Arial"/>
            </a:endParaRPr>
          </a:p>
          <a:p>
            <a:pPr indent="-330200" lvl="0" marL="457200" rtl="0" algn="l">
              <a:lnSpc>
                <a:spcPct val="115000"/>
              </a:lnSpc>
              <a:spcBef>
                <a:spcPts val="0"/>
              </a:spcBef>
              <a:spcAft>
                <a:spcPts val="0"/>
              </a:spcAft>
              <a:buClr>
                <a:srgbClr val="000000"/>
              </a:buClr>
              <a:buSzPts val="1600"/>
              <a:buFont typeface="Arial"/>
              <a:buChar char="●"/>
            </a:pPr>
            <a:r>
              <a:rPr b="1" lang="en-GB" sz="1600">
                <a:solidFill>
                  <a:srgbClr val="000000"/>
                </a:solidFill>
                <a:latin typeface="Arial"/>
                <a:ea typeface="Arial"/>
                <a:cs typeface="Arial"/>
                <a:sym typeface="Arial"/>
              </a:rPr>
              <a:t>Ensure that client can contact us from our form for new features they need.</a:t>
            </a:r>
            <a:endParaRPr b="1" sz="1600">
              <a:solidFill>
                <a:srgbClr val="000000"/>
              </a:solidFill>
              <a:latin typeface="Arial"/>
              <a:ea typeface="Arial"/>
              <a:cs typeface="Arial"/>
              <a:sym typeface="Arial"/>
            </a:endParaRPr>
          </a:p>
          <a:p>
            <a:pPr indent="-330200" lvl="0" marL="457200" rtl="0" algn="l">
              <a:lnSpc>
                <a:spcPct val="115000"/>
              </a:lnSpc>
              <a:spcBef>
                <a:spcPts val="0"/>
              </a:spcBef>
              <a:spcAft>
                <a:spcPts val="0"/>
              </a:spcAft>
              <a:buClr>
                <a:srgbClr val="000000"/>
              </a:buClr>
              <a:buSzPts val="1600"/>
              <a:buFont typeface="Arial"/>
              <a:buChar char="●"/>
            </a:pPr>
            <a:r>
              <a:rPr b="1" lang="en-GB" sz="1600">
                <a:solidFill>
                  <a:srgbClr val="000000"/>
                </a:solidFill>
                <a:latin typeface="Arial"/>
                <a:ea typeface="Arial"/>
                <a:cs typeface="Arial"/>
                <a:sym typeface="Arial"/>
              </a:rPr>
              <a:t>Client can test the tweets they write on their timeline. 	 	 	</a:t>
            </a:r>
            <a:endParaRPr b="1" sz="1600">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Char char="●"/>
            </a:pPr>
            <a:r>
              <a:rPr b="1" lang="en-GB" sz="1600">
                <a:solidFill>
                  <a:srgbClr val="000000"/>
                </a:solidFill>
                <a:latin typeface="Arial"/>
                <a:ea typeface="Arial"/>
                <a:cs typeface="Arial"/>
                <a:sym typeface="Arial"/>
              </a:rPr>
              <a:t>Clients are able to use our platform for free.</a:t>
            </a:r>
            <a:br>
              <a:rPr lang="en-GB">
                <a:solidFill>
                  <a:srgbClr val="000000"/>
                </a:solidFill>
                <a:latin typeface="Arial"/>
                <a:ea typeface="Arial"/>
                <a:cs typeface="Arial"/>
                <a:sym typeface="Arial"/>
              </a:rPr>
            </a:br>
            <a:endParaRPr>
              <a:solidFill>
                <a:srgbClr val="000000"/>
              </a:solidFill>
              <a:latin typeface="Arial"/>
              <a:ea typeface="Arial"/>
              <a:cs typeface="Arial"/>
              <a:sym typeface="Arial"/>
            </a:endParaRPr>
          </a:p>
          <a:p>
            <a:pPr indent="0" lvl="0" marL="0" rtl="0" algn="l">
              <a:lnSpc>
                <a:spcPct val="115000"/>
              </a:lnSpc>
              <a:spcBef>
                <a:spcPts val="1200"/>
              </a:spcBef>
              <a:spcAft>
                <a:spcPts val="0"/>
              </a:spcAft>
              <a:buSzPts val="1200"/>
              <a:buNone/>
            </a:pPr>
            <a:br>
              <a:rPr lang="en-GB">
                <a:solidFill>
                  <a:srgbClr val="000000"/>
                </a:solidFill>
                <a:latin typeface="Arial"/>
                <a:ea typeface="Arial"/>
                <a:cs typeface="Arial"/>
                <a:sym typeface="Arial"/>
              </a:rPr>
            </a:br>
            <a:endParaRPr>
              <a:solidFill>
                <a:srgbClr val="000000"/>
              </a:solidFill>
              <a:latin typeface="Arial"/>
              <a:ea typeface="Arial"/>
              <a:cs typeface="Arial"/>
              <a:sym typeface="Arial"/>
            </a:endParaRPr>
          </a:p>
          <a:p>
            <a:pPr indent="0" lvl="0" marL="0" rtl="0" algn="l">
              <a:lnSpc>
                <a:spcPct val="115000"/>
              </a:lnSpc>
              <a:spcBef>
                <a:spcPts val="1200"/>
              </a:spcBef>
              <a:spcAft>
                <a:spcPts val="0"/>
              </a:spcAft>
              <a:buSzPts val="1200"/>
              <a:buNone/>
            </a:pPr>
            <a:br>
              <a:rPr lang="en-GB">
                <a:solidFill>
                  <a:srgbClr val="000000"/>
                </a:solidFill>
                <a:latin typeface="Arial"/>
                <a:ea typeface="Arial"/>
                <a:cs typeface="Arial"/>
                <a:sym typeface="Arial"/>
              </a:rPr>
            </a:br>
            <a:endParaRPr>
              <a:solidFill>
                <a:srgbClr val="000000"/>
              </a:solidFill>
              <a:latin typeface="Arial"/>
              <a:ea typeface="Arial"/>
              <a:cs typeface="Arial"/>
              <a:sym typeface="Arial"/>
            </a:endParaRPr>
          </a:p>
          <a:p>
            <a:pPr indent="0" lvl="0" marL="0" rtl="0" algn="l">
              <a:lnSpc>
                <a:spcPct val="115000"/>
              </a:lnSpc>
              <a:spcBef>
                <a:spcPts val="1200"/>
              </a:spcBef>
              <a:spcAft>
                <a:spcPts val="0"/>
              </a:spcAft>
              <a:buSzPts val="1200"/>
              <a:buNone/>
            </a:pPr>
            <a:r>
              <a:t/>
            </a:r>
            <a:endParaRPr>
              <a:solidFill>
                <a:srgbClr val="000000"/>
              </a:solidFill>
              <a:latin typeface="Arial"/>
              <a:ea typeface="Arial"/>
              <a:cs typeface="Arial"/>
              <a:sym typeface="Arial"/>
            </a:endParaRPr>
          </a:p>
          <a:p>
            <a:pPr indent="0" lvl="0" marL="0" rtl="0" algn="l">
              <a:lnSpc>
                <a:spcPct val="115000"/>
              </a:lnSpc>
              <a:spcBef>
                <a:spcPts val="1200"/>
              </a:spcBef>
              <a:spcAft>
                <a:spcPts val="0"/>
              </a:spcAft>
              <a:buSzPts val="1200"/>
              <a:buNone/>
            </a:pPr>
            <a:br>
              <a:rPr lang="en-GB">
                <a:solidFill>
                  <a:srgbClr val="000000"/>
                </a:solidFill>
                <a:latin typeface="Arial"/>
                <a:ea typeface="Arial"/>
                <a:cs typeface="Arial"/>
                <a:sym typeface="Arial"/>
              </a:rPr>
            </a:br>
            <a:endParaRPr>
              <a:solidFill>
                <a:srgbClr val="000000"/>
              </a:solidFill>
              <a:latin typeface="Arial"/>
              <a:ea typeface="Arial"/>
              <a:cs typeface="Arial"/>
              <a:sym typeface="Arial"/>
            </a:endParaRPr>
          </a:p>
          <a:p>
            <a:pPr indent="0" lvl="0" marL="0" rtl="0" algn="l">
              <a:lnSpc>
                <a:spcPct val="115000"/>
              </a:lnSpc>
              <a:spcBef>
                <a:spcPts val="1200"/>
              </a:spcBef>
              <a:spcAft>
                <a:spcPts val="0"/>
              </a:spcAft>
              <a:buSzPts val="1200"/>
              <a:buNone/>
            </a:pPr>
            <a:br>
              <a:rPr lang="en-GB">
                <a:solidFill>
                  <a:srgbClr val="000000"/>
                </a:solidFill>
                <a:latin typeface="Arial"/>
                <a:ea typeface="Arial"/>
                <a:cs typeface="Arial"/>
                <a:sym typeface="Arial"/>
              </a:rPr>
            </a:br>
            <a:endParaRPr>
              <a:solidFill>
                <a:srgbClr val="000000"/>
              </a:solidFill>
              <a:latin typeface="Arial"/>
              <a:ea typeface="Arial"/>
              <a:cs typeface="Arial"/>
              <a:sym typeface="Arial"/>
            </a:endParaRPr>
          </a:p>
          <a:p>
            <a:pPr indent="0" lvl="0" marL="0" rtl="0" algn="l">
              <a:lnSpc>
                <a:spcPct val="115000"/>
              </a:lnSpc>
              <a:spcBef>
                <a:spcPts val="1600"/>
              </a:spcBef>
              <a:spcAft>
                <a:spcPts val="0"/>
              </a:spcAft>
              <a:buSzPts val="1200"/>
              <a:buNone/>
            </a:pPr>
            <a:br>
              <a:rPr lang="en-GB">
                <a:solidFill>
                  <a:srgbClr val="000000"/>
                </a:solidFill>
                <a:latin typeface="Arial"/>
                <a:ea typeface="Arial"/>
                <a:cs typeface="Arial"/>
                <a:sym typeface="Arial"/>
              </a:rPr>
            </a:br>
            <a:endParaRPr>
              <a:solidFill>
                <a:srgbClr val="000000"/>
              </a:solidFill>
              <a:latin typeface="Arial"/>
              <a:ea typeface="Arial"/>
              <a:cs typeface="Arial"/>
              <a:sym typeface="Arial"/>
            </a:endParaRPr>
          </a:p>
          <a:p>
            <a:pPr indent="0" lvl="0" marL="0" rtl="0" algn="l">
              <a:lnSpc>
                <a:spcPct val="115000"/>
              </a:lnSpc>
              <a:spcBef>
                <a:spcPts val="1600"/>
              </a:spcBef>
              <a:spcAft>
                <a:spcPts val="1600"/>
              </a:spcAft>
              <a:buSzPts val="12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g9047f4d709_1_20"/>
          <p:cNvPicPr preferRelativeResize="0"/>
          <p:nvPr/>
        </p:nvPicPr>
        <p:blipFill>
          <a:blip r:embed="rId3">
            <a:alphaModFix/>
          </a:blip>
          <a:stretch>
            <a:fillRect/>
          </a:stretch>
        </p:blipFill>
        <p:spPr>
          <a:xfrm>
            <a:off x="1987825" y="65450"/>
            <a:ext cx="5478950" cy="48386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g9047f4d709_1_36"/>
          <p:cNvPicPr preferRelativeResize="0"/>
          <p:nvPr/>
        </p:nvPicPr>
        <p:blipFill>
          <a:blip r:embed="rId3">
            <a:alphaModFix/>
          </a:blip>
          <a:stretch>
            <a:fillRect/>
          </a:stretch>
        </p:blipFill>
        <p:spPr>
          <a:xfrm>
            <a:off x="152400" y="189675"/>
            <a:ext cx="8991602" cy="47864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