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.xml" ContentType="application/vnd.openxmlformats-officedocument.presentationml.tag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ags/tag2.xml" ContentType="application/vnd.openxmlformats-officedocument.presentationml.tag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78" r:id="rId2"/>
    <p:sldId id="565" r:id="rId3"/>
    <p:sldId id="580" r:id="rId4"/>
    <p:sldId id="579" r:id="rId5"/>
    <p:sldId id="551" r:id="rId6"/>
    <p:sldId id="585" r:id="rId7"/>
    <p:sldId id="553" r:id="rId8"/>
    <p:sldId id="557" r:id="rId9"/>
    <p:sldId id="574" r:id="rId10"/>
    <p:sldId id="570" r:id="rId11"/>
    <p:sldId id="581" r:id="rId12"/>
    <p:sldId id="586" r:id="rId13"/>
    <p:sldId id="587" r:id="rId14"/>
    <p:sldId id="583" r:id="rId15"/>
    <p:sldId id="571" r:id="rId16"/>
    <p:sldId id="558" r:id="rId17"/>
    <p:sldId id="576" r:id="rId18"/>
    <p:sldId id="577" r:id="rId19"/>
    <p:sldId id="572" r:id="rId20"/>
    <p:sldId id="588" r:id="rId21"/>
    <p:sldId id="589" r:id="rId22"/>
    <p:sldId id="584" r:id="rId23"/>
    <p:sldId id="559" r:id="rId24"/>
    <p:sldId id="590" r:id="rId25"/>
    <p:sldId id="562" r:id="rId26"/>
    <p:sldId id="563" r:id="rId27"/>
  </p:sldIdLst>
  <p:sldSz cx="9144000" cy="5143500" type="screen16x9"/>
  <p:notesSz cx="7104063" cy="10234613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3898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77914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16903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5582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1948180" algn="l" defTabSz="779145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337435" algn="l" defTabSz="779145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2727325" algn="l" defTabSz="779145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116580" algn="l" defTabSz="779145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втор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67A"/>
    <a:srgbClr val="C00DFF"/>
    <a:srgbClr val="800080"/>
    <a:srgbClr val="1F4E79"/>
    <a:srgbClr val="3939B1"/>
    <a:srgbClr val="388288"/>
    <a:srgbClr val="D50198"/>
    <a:srgbClr val="990099"/>
    <a:srgbClr val="926F00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576" autoAdjust="0"/>
  </p:normalViewPr>
  <p:slideViewPr>
    <p:cSldViewPr showGuides="1">
      <p:cViewPr varScale="1">
        <p:scale>
          <a:sx n="147" d="100"/>
          <a:sy n="147" d="100"/>
        </p:scale>
        <p:origin x="600" y="126"/>
      </p:cViewPr>
      <p:guideLst>
        <p:guide orient="horz" pos="1620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k\Desktop\GaussSeid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si\Downloads\Telegram%20Desktop\&#1075;&#1088;&#1072;&#1092;&#1080;&#1082;%20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si\Downloads\Telegram%20Desktop\&#1075;&#1088;&#1072;&#1092;&#1080;&#1082;%204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k\Desktop\GaussSeid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k\Desktop\GaussSeid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k\Desktop\GaussSeid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nik\Desktop\GaussSeid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maksi\Desktop\dz_38\UNN\ITlab\ITLab_RISC-V_2024-2025\LUdecomposition\steps%20(7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maksi\Desktop\dz_38\UNN\ITlab\ITLab_RISC-V_2024-2025\LUdecomposition\steps%20(7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ksi\Downloads\Telegram%20Desktop\&#1075;&#1088;&#1072;&#1092;&#1080;&#1082;%20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lik\Documents\MG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Треугольные матрицы</a:t>
            </a:r>
          </a:p>
        </c:rich>
      </c:tx>
      <c:layout>
        <c:manualLayout>
          <c:xMode val="edge"/>
          <c:yMode val="edge"/>
          <c:x val="0.345674678349429"/>
          <c:y val="2.93948863167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'new graph'!$A$5</c:f>
              <c:strCache>
                <c:ptCount val="1"/>
                <c:pt idx="0">
                  <c:v>double:</c:v>
                </c:pt>
              </c:strCache>
            </c:strRef>
          </c:tx>
          <c:spPr>
            <a:ln w="19050" cap="rnd">
              <a:solidFill>
                <a:srgbClr val="3939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939B1"/>
              </a:solidFill>
              <a:ln w="9525">
                <a:solidFill>
                  <a:srgbClr val="3939B1"/>
                </a:solidFill>
              </a:ln>
              <a:effectLst/>
            </c:spPr>
          </c:marker>
          <c:xVal>
            <c:numRef>
              <c:f>'new graph'!$B$4:$U$4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graph'!$B$5:$U$5</c:f>
              <c:numCache>
                <c:formatCode>General</c:formatCode>
                <c:ptCount val="20"/>
                <c:pt idx="0">
                  <c:v>3</c:v>
                </c:pt>
                <c:pt idx="1">
                  <c:v>10</c:v>
                </c:pt>
                <c:pt idx="2">
                  <c:v>25</c:v>
                </c:pt>
                <c:pt idx="3">
                  <c:v>48</c:v>
                </c:pt>
                <c:pt idx="4">
                  <c:v>74</c:v>
                </c:pt>
                <c:pt idx="5">
                  <c:v>105</c:v>
                </c:pt>
                <c:pt idx="6">
                  <c:v>141</c:v>
                </c:pt>
                <c:pt idx="7">
                  <c:v>185</c:v>
                </c:pt>
                <c:pt idx="8">
                  <c:v>247</c:v>
                </c:pt>
                <c:pt idx="9">
                  <c:v>315</c:v>
                </c:pt>
                <c:pt idx="10">
                  <c:v>384</c:v>
                </c:pt>
                <c:pt idx="11">
                  <c:v>450</c:v>
                </c:pt>
                <c:pt idx="12">
                  <c:v>525</c:v>
                </c:pt>
                <c:pt idx="13">
                  <c:v>621</c:v>
                </c:pt>
                <c:pt idx="14">
                  <c:v>693</c:v>
                </c:pt>
                <c:pt idx="15">
                  <c:v>779</c:v>
                </c:pt>
                <c:pt idx="16">
                  <c:v>885</c:v>
                </c:pt>
                <c:pt idx="17">
                  <c:v>975</c:v>
                </c:pt>
                <c:pt idx="18">
                  <c:v>1090</c:v>
                </c:pt>
                <c:pt idx="19">
                  <c:v>1266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73-4991-BBE9-4E730DC97C76}"/>
            </c:ext>
          </c:extLst>
        </c:ser>
        <c:ser>
          <c:idx val="1"/>
          <c:order val="1"/>
          <c:tx>
            <c:strRef>
              <c:f>'new graph'!$A$6</c:f>
              <c:strCache>
                <c:ptCount val="1"/>
                <c:pt idx="0">
                  <c:v>float+double:</c:v>
                </c:pt>
              </c:strCache>
            </c:strRef>
          </c:tx>
          <c:spPr>
            <a:ln w="19050" cap="rnd">
              <a:solidFill>
                <a:srgbClr val="1E767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E767A"/>
              </a:solidFill>
              <a:ln w="9525">
                <a:solidFill>
                  <a:srgbClr val="1E767A"/>
                </a:solidFill>
              </a:ln>
              <a:effectLst/>
            </c:spPr>
          </c:marker>
          <c:xVal>
            <c:numRef>
              <c:f>'new graph'!$B$4:$U$4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graph'!$B$6:$U$6</c:f>
              <c:numCache>
                <c:formatCode>General</c:formatCode>
                <c:ptCount val="20"/>
                <c:pt idx="0">
                  <c:v>4</c:v>
                </c:pt>
                <c:pt idx="1">
                  <c:v>9</c:v>
                </c:pt>
                <c:pt idx="2">
                  <c:v>21</c:v>
                </c:pt>
                <c:pt idx="3">
                  <c:v>41</c:v>
                </c:pt>
                <c:pt idx="4">
                  <c:v>63</c:v>
                </c:pt>
                <c:pt idx="5">
                  <c:v>89</c:v>
                </c:pt>
                <c:pt idx="6">
                  <c:v>119</c:v>
                </c:pt>
                <c:pt idx="7">
                  <c:v>155</c:v>
                </c:pt>
                <c:pt idx="8">
                  <c:v>218</c:v>
                </c:pt>
                <c:pt idx="9">
                  <c:v>270</c:v>
                </c:pt>
                <c:pt idx="10">
                  <c:v>325</c:v>
                </c:pt>
                <c:pt idx="11">
                  <c:v>386</c:v>
                </c:pt>
                <c:pt idx="12">
                  <c:v>447</c:v>
                </c:pt>
                <c:pt idx="13">
                  <c:v>517</c:v>
                </c:pt>
                <c:pt idx="14">
                  <c:v>580</c:v>
                </c:pt>
                <c:pt idx="15">
                  <c:v>657</c:v>
                </c:pt>
                <c:pt idx="16">
                  <c:v>738</c:v>
                </c:pt>
                <c:pt idx="17">
                  <c:v>827</c:v>
                </c:pt>
                <c:pt idx="18">
                  <c:v>911</c:v>
                </c:pt>
                <c:pt idx="19">
                  <c:v>1010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273-4991-BBE9-4E730DC97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39936"/>
        <c:axId val="116928512"/>
      </c:scatterChart>
      <c:valAx>
        <c:axId val="116839936"/>
        <c:scaling>
          <c:orientation val="minMax"/>
          <c:max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матрицы</a:t>
                </a:r>
              </a:p>
            </c:rich>
          </c:tx>
          <c:layout>
            <c:manualLayout>
              <c:xMode val="edge"/>
              <c:yMode val="edge"/>
              <c:x val="0.410634596151491"/>
              <c:y val="0.79197438069061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928512"/>
        <c:crosses val="autoZero"/>
        <c:crossBetween val="midCat"/>
      </c:valAx>
      <c:valAx>
        <c:axId val="1169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3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28558965899359701"/>
          <c:y val="0.870136918814435"/>
          <c:w val="0.42497126025054799"/>
          <c:h val="8.0720782341570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6707135-ffd7-47fb-a728-8537804284e0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Стандартные типы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'[график 3.xlsx]Лист1'!$J$9</c:f>
              <c:strCache>
                <c:ptCount val="1"/>
                <c:pt idx="0">
                  <c:v>double</c:v>
                </c:pt>
              </c:strCache>
            </c:strRef>
          </c:tx>
          <c:spPr>
            <a:ln w="19050" cap="rnd">
              <a:solidFill>
                <a:srgbClr val="38828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88288"/>
              </a:solidFill>
              <a:ln w="9525">
                <a:solidFill>
                  <a:srgbClr val="388288"/>
                </a:solidFill>
              </a:ln>
              <a:effectLst/>
            </c:spPr>
          </c:marker>
          <c:xVal>
            <c:numRef>
              <c:f>'[график 3.xlsx]Лист1'!$K$8:$P$8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xVal>
          <c:yVal>
            <c:numRef>
              <c:f>'[график 3.xlsx]Лист1'!$K$9:$P$9</c:f>
              <c:numCache>
                <c:formatCode>General</c:formatCode>
                <c:ptCount val="6"/>
                <c:pt idx="0">
                  <c:v>8158</c:v>
                </c:pt>
                <c:pt idx="1">
                  <c:v>7037</c:v>
                </c:pt>
                <c:pt idx="2">
                  <c:v>31449</c:v>
                </c:pt>
                <c:pt idx="3">
                  <c:v>121022</c:v>
                </c:pt>
                <c:pt idx="4">
                  <c:v>301223</c:v>
                </c:pt>
                <c:pt idx="5">
                  <c:v>692110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609-461E-AD8F-47A916DB9BDD}"/>
            </c:ext>
          </c:extLst>
        </c:ser>
        <c:ser>
          <c:idx val="1"/>
          <c:order val="1"/>
          <c:tx>
            <c:strRef>
              <c:f>'[график 3.xlsx]Лист1'!$J$10</c:f>
              <c:strCache>
                <c:ptCount val="1"/>
                <c:pt idx="0">
                  <c:v>doube+omp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'[график 3.xlsx]Лист1'!$K$8:$P$8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xVal>
          <c:yVal>
            <c:numRef>
              <c:f>'[график 3.xlsx]Лист1'!$K$10:$P$10</c:f>
              <c:numCache>
                <c:formatCode>General</c:formatCode>
                <c:ptCount val="6"/>
                <c:pt idx="0">
                  <c:v>2083</c:v>
                </c:pt>
                <c:pt idx="1">
                  <c:v>7162</c:v>
                </c:pt>
                <c:pt idx="2">
                  <c:v>7123</c:v>
                </c:pt>
                <c:pt idx="3">
                  <c:v>23862</c:v>
                </c:pt>
                <c:pt idx="4">
                  <c:v>59517</c:v>
                </c:pt>
                <c:pt idx="5">
                  <c:v>160587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09-461E-AD8F-47A916DB9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3910096"/>
        <c:axId val="1023912976"/>
      </c:scatterChart>
      <c:valAx>
        <c:axId val="10239100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матрицы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3912976"/>
        <c:crosses val="autoZero"/>
        <c:crossBetween val="midCat"/>
      </c:valAx>
      <c:valAx>
        <c:axId val="1023912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239100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FP</a:t>
            </a:r>
            <a:r>
              <a:rPr lang="ru-RU"/>
              <a:t> типы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'[график 4.xlsx]Лист1'!$I$6</c:f>
              <c:strCache>
                <c:ptCount val="1"/>
                <c:pt idx="0">
                  <c:v>FP64</c:v>
                </c:pt>
              </c:strCache>
            </c:strRef>
          </c:tx>
          <c:spPr>
            <a:ln w="19050" cap="rnd">
              <a:solidFill>
                <a:srgbClr val="38828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88288"/>
              </a:solidFill>
              <a:ln w="9525">
                <a:solidFill>
                  <a:srgbClr val="388288"/>
                </a:solidFill>
              </a:ln>
              <a:effectLst/>
            </c:spPr>
          </c:marker>
          <c:xVal>
            <c:numRef>
              <c:f>'[график 4.xlsx]Лист1'!$J$5:$O$5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xVal>
          <c:yVal>
            <c:numRef>
              <c:f>'[график 4.xlsx]Лист1'!$J$6:$O$6</c:f>
              <c:numCache>
                <c:formatCode>General</c:formatCode>
                <c:ptCount val="6"/>
                <c:pt idx="0">
                  <c:v>1967</c:v>
                </c:pt>
                <c:pt idx="1">
                  <c:v>5401</c:v>
                </c:pt>
                <c:pt idx="2">
                  <c:v>14550</c:v>
                </c:pt>
                <c:pt idx="3">
                  <c:v>71332</c:v>
                </c:pt>
                <c:pt idx="4">
                  <c:v>200773</c:v>
                </c:pt>
                <c:pt idx="5">
                  <c:v>599301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775-4BB9-96C2-1B46D5C8E503}"/>
            </c:ext>
          </c:extLst>
        </c:ser>
        <c:ser>
          <c:idx val="1"/>
          <c:order val="1"/>
          <c:tx>
            <c:strRef>
              <c:f>'[график 4.xlsx]Лист1'!$I$7</c:f>
              <c:strCache>
                <c:ptCount val="1"/>
                <c:pt idx="0">
                  <c:v>FP32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'[график 4.xlsx]Лист1'!$J$5:$O$5</c:f>
              <c:numCache>
                <c:formatCode>General</c:formatCode>
                <c:ptCount val="6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</c:numCache>
            </c:numRef>
          </c:xVal>
          <c:yVal>
            <c:numRef>
              <c:f>'[график 4.xlsx]Лист1'!$J$7:$O$7</c:f>
              <c:numCache>
                <c:formatCode>General</c:formatCode>
                <c:ptCount val="6"/>
                <c:pt idx="0">
                  <c:v>1439</c:v>
                </c:pt>
                <c:pt idx="1">
                  <c:v>4218</c:v>
                </c:pt>
                <c:pt idx="2">
                  <c:v>13357</c:v>
                </c:pt>
                <c:pt idx="3">
                  <c:v>36744</c:v>
                </c:pt>
                <c:pt idx="4">
                  <c:v>72908</c:v>
                </c:pt>
                <c:pt idx="5">
                  <c:v>372804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75-4BB9-96C2-1B46D5C8E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32435752"/>
        <c:axId val="732436112"/>
      </c:scatterChart>
      <c:valAx>
        <c:axId val="732435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матрицы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2436112"/>
        <c:crosses val="autoZero"/>
        <c:crossBetween val="midCat"/>
      </c:valAx>
      <c:valAx>
        <c:axId val="732436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24357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Матрицы с диагональным</a:t>
            </a:r>
            <a:r>
              <a:rPr lang="ru-RU" sz="1200" baseline="0"/>
              <a:t> преобладанием</a:t>
            </a:r>
            <a:endParaRPr lang="ru-RU" sz="1200"/>
          </a:p>
        </c:rich>
      </c:tx>
      <c:layout>
        <c:manualLayout>
          <c:xMode val="edge"/>
          <c:yMode val="edge"/>
          <c:x val="0.17809434449165601"/>
          <c:y val="2.939488631677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'new graph'!$A$32</c:f>
              <c:strCache>
                <c:ptCount val="1"/>
                <c:pt idx="0">
                  <c:v>double: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'new graph'!$B$31:$U$31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graph'!$B$32:$U$32</c:f>
              <c:numCache>
                <c:formatCode>General</c:formatCode>
                <c:ptCount val="20"/>
                <c:pt idx="0">
                  <c:v>4</c:v>
                </c:pt>
                <c:pt idx="1">
                  <c:v>28</c:v>
                </c:pt>
                <c:pt idx="2">
                  <c:v>28</c:v>
                </c:pt>
                <c:pt idx="3">
                  <c:v>48</c:v>
                </c:pt>
                <c:pt idx="4">
                  <c:v>74</c:v>
                </c:pt>
                <c:pt idx="5">
                  <c:v>103</c:v>
                </c:pt>
                <c:pt idx="6">
                  <c:v>139</c:v>
                </c:pt>
                <c:pt idx="7">
                  <c:v>181</c:v>
                </c:pt>
                <c:pt idx="8">
                  <c:v>227</c:v>
                </c:pt>
                <c:pt idx="9">
                  <c:v>278</c:v>
                </c:pt>
                <c:pt idx="10">
                  <c:v>333</c:v>
                </c:pt>
                <c:pt idx="11">
                  <c:v>394</c:v>
                </c:pt>
                <c:pt idx="12">
                  <c:v>455</c:v>
                </c:pt>
                <c:pt idx="13">
                  <c:v>517</c:v>
                </c:pt>
                <c:pt idx="14">
                  <c:v>583</c:v>
                </c:pt>
                <c:pt idx="15">
                  <c:v>684</c:v>
                </c:pt>
                <c:pt idx="16">
                  <c:v>777</c:v>
                </c:pt>
                <c:pt idx="17">
                  <c:v>829</c:v>
                </c:pt>
                <c:pt idx="18">
                  <c:v>960</c:v>
                </c:pt>
                <c:pt idx="19">
                  <c:v>1074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44-481C-8501-CBB742FD34D7}"/>
            </c:ext>
          </c:extLst>
        </c:ser>
        <c:ser>
          <c:idx val="1"/>
          <c:order val="1"/>
          <c:tx>
            <c:strRef>
              <c:f>'new graph'!$A$33</c:f>
              <c:strCache>
                <c:ptCount val="1"/>
                <c:pt idx="0">
                  <c:v>float+double:</c:v>
                </c:pt>
              </c:strCache>
            </c:strRef>
          </c:tx>
          <c:spPr>
            <a:ln w="19050" cap="rnd">
              <a:solidFill>
                <a:srgbClr val="1E767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E767A"/>
              </a:solidFill>
              <a:ln w="9525">
                <a:solidFill>
                  <a:srgbClr val="1E767A"/>
                </a:solidFill>
              </a:ln>
              <a:effectLst/>
            </c:spPr>
          </c:marker>
          <c:xVal>
            <c:numRef>
              <c:f>'new graph'!$B$31:$U$31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graph'!$B$33:$U$33</c:f>
              <c:numCache>
                <c:formatCode>General</c:formatCode>
                <c:ptCount val="20"/>
                <c:pt idx="0">
                  <c:v>6</c:v>
                </c:pt>
                <c:pt idx="1">
                  <c:v>25</c:v>
                </c:pt>
                <c:pt idx="2">
                  <c:v>26</c:v>
                </c:pt>
                <c:pt idx="3">
                  <c:v>41</c:v>
                </c:pt>
                <c:pt idx="4">
                  <c:v>62</c:v>
                </c:pt>
                <c:pt idx="5">
                  <c:v>88</c:v>
                </c:pt>
                <c:pt idx="6">
                  <c:v>116</c:v>
                </c:pt>
                <c:pt idx="7">
                  <c:v>152</c:v>
                </c:pt>
                <c:pt idx="8">
                  <c:v>187</c:v>
                </c:pt>
                <c:pt idx="9">
                  <c:v>232</c:v>
                </c:pt>
                <c:pt idx="10">
                  <c:v>277</c:v>
                </c:pt>
                <c:pt idx="11">
                  <c:v>325</c:v>
                </c:pt>
                <c:pt idx="12">
                  <c:v>374</c:v>
                </c:pt>
                <c:pt idx="13">
                  <c:v>424</c:v>
                </c:pt>
                <c:pt idx="14">
                  <c:v>478</c:v>
                </c:pt>
                <c:pt idx="15">
                  <c:v>563</c:v>
                </c:pt>
                <c:pt idx="16">
                  <c:v>633</c:v>
                </c:pt>
                <c:pt idx="17">
                  <c:v>676</c:v>
                </c:pt>
                <c:pt idx="18">
                  <c:v>785</c:v>
                </c:pt>
                <c:pt idx="19">
                  <c:v>879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B44-481C-8501-CBB742FD34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39936"/>
        <c:axId val="116928512"/>
      </c:scatterChart>
      <c:valAx>
        <c:axId val="116839936"/>
        <c:scaling>
          <c:orientation val="minMax"/>
          <c:max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матрицы</a:t>
                </a:r>
              </a:p>
            </c:rich>
          </c:tx>
          <c:layout>
            <c:manualLayout>
              <c:xMode val="edge"/>
              <c:yMode val="edge"/>
              <c:x val="0.40157284423657102"/>
              <c:y val="0.787516834257543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928512"/>
        <c:crosses val="autoZero"/>
        <c:crossBetween val="midCat"/>
      </c:valAx>
      <c:valAx>
        <c:axId val="1169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3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28558965899359701"/>
          <c:y val="0.870136918814435"/>
          <c:w val="0.43020230226168099"/>
          <c:h val="8.0720782341570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0e39004-ca87-4f36-b92a-4cc3422b4dc1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200" b="0" i="0" u="none" strike="noStrike" kern="1200" spc="0" baseline="0">
                <a:solidFill>
                  <a:sysClr val="windowText" lastClr="000000"/>
                </a:solidFill>
              </a:rPr>
              <a:t>Матрицы с диагональным преобладанием</a:t>
            </a:r>
          </a:p>
        </c:rich>
      </c:tx>
      <c:layout>
        <c:manualLayout>
          <c:xMode val="edge"/>
          <c:yMode val="edge"/>
          <c:x val="0.19381533477751001"/>
          <c:y val="3.38318323165267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'new graph'!$A$34</c:f>
              <c:strCache>
                <c:ptCount val="1"/>
                <c:pt idx="0">
                  <c:v>FP64:</c:v>
                </c:pt>
              </c:strCache>
            </c:strRef>
          </c:tx>
          <c:spPr>
            <a:ln w="19050" cap="rnd">
              <a:solidFill>
                <a:srgbClr val="3939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939B1"/>
              </a:solidFill>
              <a:ln w="9525">
                <a:solidFill>
                  <a:srgbClr val="3939B1"/>
                </a:solidFill>
              </a:ln>
              <a:effectLst/>
            </c:spPr>
          </c:marker>
          <c:xVal>
            <c:numRef>
              <c:f>'new graph'!$B$31:$U$31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graph'!$B$34:$U$34</c:f>
              <c:numCache>
                <c:formatCode>General</c:formatCode>
                <c:ptCount val="20"/>
                <c:pt idx="0">
                  <c:v>77</c:v>
                </c:pt>
                <c:pt idx="1">
                  <c:v>109</c:v>
                </c:pt>
                <c:pt idx="2">
                  <c:v>247</c:v>
                </c:pt>
                <c:pt idx="3">
                  <c:v>391</c:v>
                </c:pt>
                <c:pt idx="4">
                  <c:v>609</c:v>
                </c:pt>
                <c:pt idx="5">
                  <c:v>871</c:v>
                </c:pt>
                <c:pt idx="6">
                  <c:v>1184</c:v>
                </c:pt>
                <c:pt idx="7">
                  <c:v>1539</c:v>
                </c:pt>
                <c:pt idx="8">
                  <c:v>1945</c:v>
                </c:pt>
                <c:pt idx="9">
                  <c:v>2402</c:v>
                </c:pt>
                <c:pt idx="10">
                  <c:v>2902</c:v>
                </c:pt>
                <c:pt idx="11">
                  <c:v>3444</c:v>
                </c:pt>
                <c:pt idx="12">
                  <c:v>4028</c:v>
                </c:pt>
                <c:pt idx="13">
                  <c:v>4699</c:v>
                </c:pt>
                <c:pt idx="14">
                  <c:v>5419</c:v>
                </c:pt>
                <c:pt idx="15">
                  <c:v>6101</c:v>
                </c:pt>
                <c:pt idx="16">
                  <c:v>6878</c:v>
                </c:pt>
                <c:pt idx="17">
                  <c:v>7713</c:v>
                </c:pt>
                <c:pt idx="18">
                  <c:v>8582</c:v>
                </c:pt>
                <c:pt idx="19">
                  <c:v>9507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049-4F2C-BCCF-B0F74041498D}"/>
            </c:ext>
          </c:extLst>
        </c:ser>
        <c:ser>
          <c:idx val="1"/>
          <c:order val="1"/>
          <c:tx>
            <c:strRef>
              <c:f>'new graph'!$A$35</c:f>
              <c:strCache>
                <c:ptCount val="1"/>
                <c:pt idx="0">
                  <c:v>FP32+FP64:</c:v>
                </c:pt>
              </c:strCache>
            </c:strRef>
          </c:tx>
          <c:spPr>
            <a:ln w="1905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xVal>
            <c:numRef>
              <c:f>'new graph'!$B$31:$U$31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graph'!$B$35:$U$35</c:f>
              <c:numCache>
                <c:formatCode>General</c:formatCode>
                <c:ptCount val="20"/>
                <c:pt idx="0">
                  <c:v>84</c:v>
                </c:pt>
                <c:pt idx="1">
                  <c:v>118</c:v>
                </c:pt>
                <c:pt idx="2">
                  <c:v>265</c:v>
                </c:pt>
                <c:pt idx="3">
                  <c:v>423</c:v>
                </c:pt>
                <c:pt idx="4">
                  <c:v>658</c:v>
                </c:pt>
                <c:pt idx="5">
                  <c:v>942</c:v>
                </c:pt>
                <c:pt idx="6">
                  <c:v>1277</c:v>
                </c:pt>
                <c:pt idx="7">
                  <c:v>1668</c:v>
                </c:pt>
                <c:pt idx="8">
                  <c:v>2103</c:v>
                </c:pt>
                <c:pt idx="9">
                  <c:v>2593</c:v>
                </c:pt>
                <c:pt idx="10">
                  <c:v>3129</c:v>
                </c:pt>
                <c:pt idx="11">
                  <c:v>3722</c:v>
                </c:pt>
                <c:pt idx="12">
                  <c:v>4361</c:v>
                </c:pt>
                <c:pt idx="13">
                  <c:v>5053</c:v>
                </c:pt>
                <c:pt idx="14">
                  <c:v>5795</c:v>
                </c:pt>
                <c:pt idx="15">
                  <c:v>6590</c:v>
                </c:pt>
                <c:pt idx="16">
                  <c:v>7418</c:v>
                </c:pt>
                <c:pt idx="17">
                  <c:v>8327</c:v>
                </c:pt>
                <c:pt idx="18">
                  <c:v>9265</c:v>
                </c:pt>
                <c:pt idx="19">
                  <c:v>10259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049-4F2C-BCCF-B0F740414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39936"/>
        <c:axId val="116928512"/>
      </c:scatterChart>
      <c:valAx>
        <c:axId val="116839936"/>
        <c:scaling>
          <c:orientation val="minMax"/>
          <c:max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матрицы</a:t>
                </a:r>
              </a:p>
            </c:rich>
          </c:tx>
          <c:layout>
            <c:manualLayout>
              <c:xMode val="edge"/>
              <c:yMode val="edge"/>
              <c:x val="0.41215618703789803"/>
              <c:y val="0.774102647679756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928512"/>
        <c:crosses val="autoZero"/>
        <c:crossBetween val="midCat"/>
      </c:valAx>
      <c:valAx>
        <c:axId val="1169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3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31105934972737598"/>
          <c:y val="0.86535349852580301"/>
          <c:w val="0.38231559594633002"/>
          <c:h val="8.0720782341570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2f8ee0e-fcab-49fa-b2f3-3654f46ee0e3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Треугольные матрицы</a:t>
            </a:r>
          </a:p>
        </c:rich>
      </c:tx>
      <c:layout>
        <c:manualLayout>
          <c:xMode val="edge"/>
          <c:yMode val="edge"/>
          <c:x val="0.33528849529115801"/>
          <c:y val="3.82858238948008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'new graph'!$A$7</c:f>
              <c:strCache>
                <c:ptCount val="1"/>
                <c:pt idx="0">
                  <c:v>FP64:</c:v>
                </c:pt>
              </c:strCache>
            </c:strRef>
          </c:tx>
          <c:spPr>
            <a:ln w="19050" cap="rnd">
              <a:solidFill>
                <a:srgbClr val="3939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939B1"/>
              </a:solidFill>
              <a:ln w="9525">
                <a:solidFill>
                  <a:srgbClr val="3939B1"/>
                </a:solidFill>
              </a:ln>
              <a:effectLst/>
            </c:spPr>
          </c:marker>
          <c:xVal>
            <c:numRef>
              <c:f>'new graph'!$B$4:$U$4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graph'!$B$7:$U$7</c:f>
              <c:numCache>
                <c:formatCode>General</c:formatCode>
                <c:ptCount val="20"/>
                <c:pt idx="0">
                  <c:v>13</c:v>
                </c:pt>
                <c:pt idx="1">
                  <c:v>64</c:v>
                </c:pt>
                <c:pt idx="2">
                  <c:v>146</c:v>
                </c:pt>
                <c:pt idx="3">
                  <c:v>290</c:v>
                </c:pt>
                <c:pt idx="4">
                  <c:v>450</c:v>
                </c:pt>
                <c:pt idx="5">
                  <c:v>646</c:v>
                </c:pt>
                <c:pt idx="6">
                  <c:v>879</c:v>
                </c:pt>
                <c:pt idx="7">
                  <c:v>1137</c:v>
                </c:pt>
                <c:pt idx="8">
                  <c:v>1449</c:v>
                </c:pt>
                <c:pt idx="9">
                  <c:v>1979</c:v>
                </c:pt>
                <c:pt idx="10">
                  <c:v>2407</c:v>
                </c:pt>
                <c:pt idx="11">
                  <c:v>2849</c:v>
                </c:pt>
                <c:pt idx="12">
                  <c:v>3332</c:v>
                </c:pt>
                <c:pt idx="13">
                  <c:v>3865</c:v>
                </c:pt>
                <c:pt idx="14">
                  <c:v>4442</c:v>
                </c:pt>
                <c:pt idx="15">
                  <c:v>5021</c:v>
                </c:pt>
                <c:pt idx="16">
                  <c:v>5590</c:v>
                </c:pt>
                <c:pt idx="17">
                  <c:v>6487</c:v>
                </c:pt>
                <c:pt idx="18">
                  <c:v>7082</c:v>
                </c:pt>
                <c:pt idx="19">
                  <c:v>7866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C1-4154-B961-05485255ECCA}"/>
            </c:ext>
          </c:extLst>
        </c:ser>
        <c:ser>
          <c:idx val="1"/>
          <c:order val="1"/>
          <c:tx>
            <c:strRef>
              <c:f>'new graph'!$A$8</c:f>
              <c:strCache>
                <c:ptCount val="1"/>
                <c:pt idx="0">
                  <c:v>FP32+FP64:</c:v>
                </c:pt>
              </c:strCache>
            </c:strRef>
          </c:tx>
          <c:spPr>
            <a:ln w="19050" cap="rnd">
              <a:solidFill>
                <a:srgbClr val="1E767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E767A"/>
              </a:solidFill>
              <a:ln w="9525">
                <a:solidFill>
                  <a:srgbClr val="1E767A"/>
                </a:solidFill>
              </a:ln>
              <a:effectLst/>
            </c:spPr>
          </c:marker>
          <c:xVal>
            <c:numRef>
              <c:f>'new graph'!$B$4:$U$4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graph'!$B$8:$U$8</c:f>
              <c:numCache>
                <c:formatCode>General</c:formatCode>
                <c:ptCount val="20"/>
                <c:pt idx="0">
                  <c:v>15</c:v>
                </c:pt>
                <c:pt idx="1">
                  <c:v>72</c:v>
                </c:pt>
                <c:pt idx="2">
                  <c:v>163</c:v>
                </c:pt>
                <c:pt idx="3">
                  <c:v>320</c:v>
                </c:pt>
                <c:pt idx="4">
                  <c:v>498</c:v>
                </c:pt>
                <c:pt idx="5">
                  <c:v>712</c:v>
                </c:pt>
                <c:pt idx="6">
                  <c:v>967</c:v>
                </c:pt>
                <c:pt idx="7">
                  <c:v>1261</c:v>
                </c:pt>
                <c:pt idx="8">
                  <c:v>1757</c:v>
                </c:pt>
                <c:pt idx="9">
                  <c:v>2162</c:v>
                </c:pt>
                <c:pt idx="10">
                  <c:v>2612</c:v>
                </c:pt>
                <c:pt idx="11">
                  <c:v>3110</c:v>
                </c:pt>
                <c:pt idx="12">
                  <c:v>3633</c:v>
                </c:pt>
                <c:pt idx="13">
                  <c:v>4208</c:v>
                </c:pt>
                <c:pt idx="14">
                  <c:v>4822</c:v>
                </c:pt>
                <c:pt idx="15">
                  <c:v>5470</c:v>
                </c:pt>
                <c:pt idx="16">
                  <c:v>6184</c:v>
                </c:pt>
                <c:pt idx="17">
                  <c:v>6910</c:v>
                </c:pt>
                <c:pt idx="18">
                  <c:v>7704</c:v>
                </c:pt>
                <c:pt idx="19">
                  <c:v>8662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C1-4154-B961-05485255E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39936"/>
        <c:axId val="116928512"/>
      </c:scatterChart>
      <c:valAx>
        <c:axId val="116839936"/>
        <c:scaling>
          <c:orientation val="minMax"/>
          <c:max val="2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матрицы</a:t>
                </a:r>
              </a:p>
            </c:rich>
          </c:tx>
          <c:layout>
            <c:manualLayout>
              <c:xMode val="edge"/>
              <c:yMode val="edge"/>
              <c:x val="0.396946369818582"/>
              <c:y val="0.796346467122124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928512"/>
        <c:crosses val="autoZero"/>
        <c:crossBetween val="midCat"/>
      </c:valAx>
      <c:valAx>
        <c:axId val="1169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3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0.31105934972737598"/>
          <c:y val="0.86535349852580301"/>
          <c:w val="0.377002674206111"/>
          <c:h val="8.0720782341570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7c6d6e8-32d4-4a1f-a9b8-516d13424a45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sz="1200"/>
              <a:t>Треугольные матрицы</a:t>
            </a:r>
          </a:p>
        </c:rich>
      </c:tx>
      <c:layout>
        <c:manualLayout>
          <c:xMode val="edge"/>
          <c:yMode val="edge"/>
          <c:x val="0.32604518301385299"/>
          <c:y val="5.5504752381124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'new graph'!$A$122</c:f>
              <c:strCache>
                <c:ptCount val="1"/>
                <c:pt idx="0">
                  <c:v>FP64</c:v>
                </c:pt>
              </c:strCache>
            </c:strRef>
          </c:tx>
          <c:spPr>
            <a:ln w="19050" cap="rnd">
              <a:solidFill>
                <a:srgbClr val="3939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939B1"/>
              </a:solidFill>
              <a:ln w="9525">
                <a:solidFill>
                  <a:srgbClr val="3939B1"/>
                </a:solidFill>
              </a:ln>
              <a:effectLst/>
            </c:spPr>
          </c:marker>
          <c:xVal>
            <c:numRef>
              <c:f>'new graph'!$B$121:$U$121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graph'!$B$122:$U$122</c:f>
              <c:numCache>
                <c:formatCode>General</c:formatCode>
                <c:ptCount val="20"/>
                <c:pt idx="0">
                  <c:v>29</c:v>
                </c:pt>
                <c:pt idx="1">
                  <c:v>110</c:v>
                </c:pt>
                <c:pt idx="2">
                  <c:v>246</c:v>
                </c:pt>
                <c:pt idx="3">
                  <c:v>389</c:v>
                </c:pt>
                <c:pt idx="4">
                  <c:v>1556</c:v>
                </c:pt>
                <c:pt idx="5">
                  <c:v>1953</c:v>
                </c:pt>
                <c:pt idx="6">
                  <c:v>1184</c:v>
                </c:pt>
                <c:pt idx="7">
                  <c:v>1546</c:v>
                </c:pt>
                <c:pt idx="8">
                  <c:v>1954</c:v>
                </c:pt>
                <c:pt idx="9">
                  <c:v>2410</c:v>
                </c:pt>
                <c:pt idx="10">
                  <c:v>2910</c:v>
                </c:pt>
                <c:pt idx="11">
                  <c:v>3452</c:v>
                </c:pt>
                <c:pt idx="12">
                  <c:v>4047</c:v>
                </c:pt>
                <c:pt idx="13">
                  <c:v>4687</c:v>
                </c:pt>
                <c:pt idx="14">
                  <c:v>5425</c:v>
                </c:pt>
                <c:pt idx="15">
                  <c:v>6117</c:v>
                </c:pt>
                <c:pt idx="16">
                  <c:v>6897</c:v>
                </c:pt>
                <c:pt idx="17">
                  <c:v>7852</c:v>
                </c:pt>
                <c:pt idx="18">
                  <c:v>8615</c:v>
                </c:pt>
                <c:pt idx="19">
                  <c:v>9461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F6-4361-A3F5-4DDA46A3DC1F}"/>
            </c:ext>
          </c:extLst>
        </c:ser>
        <c:ser>
          <c:idx val="2"/>
          <c:order val="1"/>
          <c:tx>
            <c:strRef>
              <c:f>'new graph'!$A$140</c:f>
              <c:strCache>
                <c:ptCount val="1"/>
                <c:pt idx="0">
                  <c:v>FP32+FP64</c:v>
                </c:pt>
              </c:strCache>
            </c:strRef>
          </c:tx>
          <c:spPr>
            <a:ln w="19050" cap="rnd">
              <a:solidFill>
                <a:srgbClr val="1E767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E767A"/>
              </a:solidFill>
              <a:ln w="9525">
                <a:solidFill>
                  <a:srgbClr val="1E767A"/>
                </a:solidFill>
              </a:ln>
              <a:effectLst/>
            </c:spPr>
          </c:marker>
          <c:xVal>
            <c:numRef>
              <c:f>'new graph'!$B$121:$U$121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  <c:pt idx="15">
                  <c:v>1600</c:v>
                </c:pt>
                <c:pt idx="16">
                  <c:v>1700</c:v>
                </c:pt>
                <c:pt idx="17">
                  <c:v>1800</c:v>
                </c:pt>
                <c:pt idx="18">
                  <c:v>1900</c:v>
                </c:pt>
                <c:pt idx="19">
                  <c:v>2000</c:v>
                </c:pt>
              </c:numCache>
            </c:numRef>
          </c:xVal>
          <c:yVal>
            <c:numRef>
              <c:f>'new graph'!$B$140:$U$140</c:f>
              <c:numCache>
                <c:formatCode>General</c:formatCode>
                <c:ptCount val="20"/>
                <c:pt idx="0">
                  <c:v>27</c:v>
                </c:pt>
                <c:pt idx="1">
                  <c:v>98.5</c:v>
                </c:pt>
                <c:pt idx="2">
                  <c:v>221</c:v>
                </c:pt>
                <c:pt idx="3">
                  <c:v>875</c:v>
                </c:pt>
                <c:pt idx="4">
                  <c:v>1361</c:v>
                </c:pt>
                <c:pt idx="5">
                  <c:v>762.5</c:v>
                </c:pt>
                <c:pt idx="6">
                  <c:v>1044</c:v>
                </c:pt>
                <c:pt idx="7">
                  <c:v>1359</c:v>
                </c:pt>
                <c:pt idx="8">
                  <c:v>1715.5</c:v>
                </c:pt>
                <c:pt idx="9">
                  <c:v>2114</c:v>
                </c:pt>
                <c:pt idx="10">
                  <c:v>2553.5</c:v>
                </c:pt>
                <c:pt idx="11">
                  <c:v>3028</c:v>
                </c:pt>
                <c:pt idx="12">
                  <c:v>3549.5</c:v>
                </c:pt>
                <c:pt idx="13">
                  <c:v>4118.5</c:v>
                </c:pt>
                <c:pt idx="14">
                  <c:v>4721</c:v>
                </c:pt>
                <c:pt idx="15">
                  <c:v>5367.5</c:v>
                </c:pt>
                <c:pt idx="16">
                  <c:v>6068.5</c:v>
                </c:pt>
                <c:pt idx="17">
                  <c:v>6783.5</c:v>
                </c:pt>
                <c:pt idx="18">
                  <c:v>7549.5</c:v>
                </c:pt>
                <c:pt idx="19">
                  <c:v>8389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1F6-4361-A3F5-4DDA46A3D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839936"/>
        <c:axId val="11692851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tx>
                  <c:strRef>
                    <c:extLst>
                      <c:ext uri="{02D57815-91ED-43cb-92C2-25804820EDAC}">
                        <c15:formulaRef>
                          <c15:sqref>'new graph'!$A$132</c15:sqref>
                        </c15:formulaRef>
                      </c:ext>
                    </c:extLst>
                    <c:strCache>
                      <c:ptCount val="1"/>
                      <c:pt idx="0">
                        <c:v>FP16+FP32+FP64</c:v>
                      </c:pt>
                    </c:strCache>
                  </c:strRef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'new graph'!$B$121:$U$121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</c:v>
                      </c:pt>
                      <c:pt idx="1">
                        <c:v>200</c:v>
                      </c:pt>
                      <c:pt idx="2">
                        <c:v>300</c:v>
                      </c:pt>
                      <c:pt idx="3">
                        <c:v>400</c:v>
                      </c:pt>
                      <c:pt idx="4">
                        <c:v>500</c:v>
                      </c:pt>
                      <c:pt idx="5">
                        <c:v>600</c:v>
                      </c:pt>
                      <c:pt idx="6">
                        <c:v>700</c:v>
                      </c:pt>
                      <c:pt idx="7">
                        <c:v>800</c:v>
                      </c:pt>
                      <c:pt idx="8">
                        <c:v>900</c:v>
                      </c:pt>
                      <c:pt idx="9">
                        <c:v>1000</c:v>
                      </c:pt>
                      <c:pt idx="10">
                        <c:v>1100</c:v>
                      </c:pt>
                      <c:pt idx="11">
                        <c:v>1200</c:v>
                      </c:pt>
                      <c:pt idx="12">
                        <c:v>1300</c:v>
                      </c:pt>
                      <c:pt idx="13">
                        <c:v>1400</c:v>
                      </c:pt>
                      <c:pt idx="14">
                        <c:v>1500</c:v>
                      </c:pt>
                      <c:pt idx="15">
                        <c:v>1600</c:v>
                      </c:pt>
                      <c:pt idx="16">
                        <c:v>1700</c:v>
                      </c:pt>
                      <c:pt idx="17">
                        <c:v>1800</c:v>
                      </c:pt>
                      <c:pt idx="18">
                        <c:v>1900</c:v>
                      </c:pt>
                      <c:pt idx="19">
                        <c:v>2000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'new graph'!$B$132:$U$132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28.25</c:v>
                      </c:pt>
                      <c:pt idx="1">
                        <c:v>99.25</c:v>
                      </c:pt>
                      <c:pt idx="2">
                        <c:v>219</c:v>
                      </c:pt>
                      <c:pt idx="3">
                        <c:v>865</c:v>
                      </c:pt>
                      <c:pt idx="4">
                        <c:v>1347</c:v>
                      </c:pt>
                      <c:pt idx="5">
                        <c:v>756.5</c:v>
                      </c:pt>
                      <c:pt idx="6">
                        <c:v>1031.5</c:v>
                      </c:pt>
                      <c:pt idx="7">
                        <c:v>1340.25</c:v>
                      </c:pt>
                      <c:pt idx="8">
                        <c:v>1701</c:v>
                      </c:pt>
                      <c:pt idx="9">
                        <c:v>2084</c:v>
                      </c:pt>
                      <c:pt idx="10">
                        <c:v>2523.75</c:v>
                      </c:pt>
                      <c:pt idx="11">
                        <c:v>2998.5</c:v>
                      </c:pt>
                      <c:pt idx="12">
                        <c:v>3515.75</c:v>
                      </c:pt>
                      <c:pt idx="13">
                        <c:v>4074.25</c:v>
                      </c:pt>
                      <c:pt idx="14">
                        <c:v>4794.5</c:v>
                      </c:pt>
                      <c:pt idx="15">
                        <c:v>5452.75</c:v>
                      </c:pt>
                      <c:pt idx="16">
                        <c:v>6136.5</c:v>
                      </c:pt>
                      <c:pt idx="17">
                        <c:v>6899.5</c:v>
                      </c:pt>
                      <c:pt idx="18">
                        <c:v>7664.25</c:v>
                      </c:pt>
                      <c:pt idx="19">
                        <c:v>8645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61F6-4361-A3F5-4DDA46A3DC1F}"/>
                  </c:ext>
                </c:extLst>
              </c15:ser>
            </c15:filteredScatterSeries>
          </c:ext>
        </c:extLst>
      </c:scatterChart>
      <c:valAx>
        <c:axId val="116839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матрицы</a:t>
                </a:r>
              </a:p>
            </c:rich>
          </c:tx>
          <c:layout>
            <c:manualLayout>
              <c:xMode val="edge"/>
              <c:yMode val="edge"/>
              <c:x val="0.40459350217606499"/>
              <c:y val="0.76522897893939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928512"/>
        <c:crosses val="autoZero"/>
        <c:crossBetween val="midCat"/>
      </c:valAx>
      <c:valAx>
        <c:axId val="11692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68399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362753068801102"/>
          <c:y val="0.87013680673540394"/>
          <c:w val="0.36250743644971301"/>
          <c:h val="8.07207823415709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7d40d55-9941-4a8a-aa71-8f297405577e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с </a:t>
            </a:r>
            <a:r>
              <a:rPr lang="en-US" baseline="0" dirty="0" err="1"/>
              <a:t>OpenBLAS</a:t>
            </a:r>
            <a:r>
              <a:rPr lang="en-US" baseline="0" dirty="0"/>
              <a:t> </a:t>
            </a:r>
            <a:r>
              <a:rPr lang="ru-RU" baseline="0" dirty="0"/>
              <a:t>и без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Без OpenBLAS</c:f>
              <c:strCache>
                <c:ptCount val="1"/>
                <c:pt idx="0">
                  <c:v>Без OpenBLAS</c:v>
                </c:pt>
              </c:strCache>
            </c:strRef>
          </c:tx>
          <c:spPr>
            <a:ln w="19050" cap="rnd">
              <a:solidFill>
                <a:srgbClr val="1E767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E767A"/>
              </a:solidFill>
              <a:ln w="9525">
                <a:solidFill>
                  <a:srgbClr val="1E767A"/>
                </a:solidFill>
              </a:ln>
              <a:effectLst/>
            </c:spPr>
          </c:marker>
          <c:xVal>
            <c:numRef>
              <c:f>обработка!$FE$7:$FE$3404</c:f>
              <c:numCache>
                <c:formatCode>General</c:formatCode>
                <c:ptCount val="339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xVal>
          <c:yVal>
            <c:numRef>
              <c:f>обработка!$FF$7:$FF$3404</c:f>
              <c:numCache>
                <c:formatCode>General</c:formatCode>
                <c:ptCount val="3398"/>
                <c:pt idx="0">
                  <c:v>743</c:v>
                </c:pt>
                <c:pt idx="1">
                  <c:v>389</c:v>
                </c:pt>
                <c:pt idx="2">
                  <c:v>276</c:v>
                </c:pt>
                <c:pt idx="3">
                  <c:v>220</c:v>
                </c:pt>
                <c:pt idx="4">
                  <c:v>191</c:v>
                </c:pt>
                <c:pt idx="5">
                  <c:v>172</c:v>
                </c:pt>
                <c:pt idx="6">
                  <c:v>174</c:v>
                </c:pt>
                <c:pt idx="7">
                  <c:v>174</c:v>
                </c:pt>
                <c:pt idx="8">
                  <c:v>256</c:v>
                </c:pt>
                <c:pt idx="9">
                  <c:v>305</c:v>
                </c:pt>
                <c:pt idx="10">
                  <c:v>342</c:v>
                </c:pt>
                <c:pt idx="11">
                  <c:v>362</c:v>
                </c:pt>
                <c:pt idx="12">
                  <c:v>377</c:v>
                </c:pt>
                <c:pt idx="13">
                  <c:v>372</c:v>
                </c:pt>
                <c:pt idx="14">
                  <c:v>337</c:v>
                </c:pt>
                <c:pt idx="15">
                  <c:v>323</c:v>
                </c:pt>
                <c:pt idx="16">
                  <c:v>308</c:v>
                </c:pt>
                <c:pt idx="17">
                  <c:v>292</c:v>
                </c:pt>
                <c:pt idx="18">
                  <c:v>294</c:v>
                </c:pt>
                <c:pt idx="19">
                  <c:v>281</c:v>
                </c:pt>
                <c:pt idx="20">
                  <c:v>277</c:v>
                </c:pt>
                <c:pt idx="21">
                  <c:v>272</c:v>
                </c:pt>
                <c:pt idx="22">
                  <c:v>270</c:v>
                </c:pt>
                <c:pt idx="23">
                  <c:v>263</c:v>
                </c:pt>
                <c:pt idx="24">
                  <c:v>269</c:v>
                </c:pt>
                <c:pt idx="25">
                  <c:v>268</c:v>
                </c:pt>
                <c:pt idx="26">
                  <c:v>266</c:v>
                </c:pt>
                <c:pt idx="27">
                  <c:v>271</c:v>
                </c:pt>
                <c:pt idx="28">
                  <c:v>281</c:v>
                </c:pt>
                <c:pt idx="29">
                  <c:v>278</c:v>
                </c:pt>
                <c:pt idx="30">
                  <c:v>281</c:v>
                </c:pt>
                <c:pt idx="31">
                  <c:v>282</c:v>
                </c:pt>
                <c:pt idx="32">
                  <c:v>284</c:v>
                </c:pt>
                <c:pt idx="33">
                  <c:v>278</c:v>
                </c:pt>
                <c:pt idx="34">
                  <c:v>285</c:v>
                </c:pt>
                <c:pt idx="35">
                  <c:v>286</c:v>
                </c:pt>
                <c:pt idx="36">
                  <c:v>291</c:v>
                </c:pt>
                <c:pt idx="37">
                  <c:v>294</c:v>
                </c:pt>
                <c:pt idx="38">
                  <c:v>297</c:v>
                </c:pt>
                <c:pt idx="39">
                  <c:v>294</c:v>
                </c:pt>
                <c:pt idx="40">
                  <c:v>301</c:v>
                </c:pt>
                <c:pt idx="41">
                  <c:v>302</c:v>
                </c:pt>
                <c:pt idx="42">
                  <c:v>298</c:v>
                </c:pt>
                <c:pt idx="43">
                  <c:v>307</c:v>
                </c:pt>
                <c:pt idx="44">
                  <c:v>306</c:v>
                </c:pt>
                <c:pt idx="45">
                  <c:v>307</c:v>
                </c:pt>
                <c:pt idx="46">
                  <c:v>314</c:v>
                </c:pt>
                <c:pt idx="47">
                  <c:v>312</c:v>
                </c:pt>
                <c:pt idx="48">
                  <c:v>307</c:v>
                </c:pt>
                <c:pt idx="49">
                  <c:v>313</c:v>
                </c:pt>
                <c:pt idx="50">
                  <c:v>316</c:v>
                </c:pt>
                <c:pt idx="51">
                  <c:v>316</c:v>
                </c:pt>
                <c:pt idx="52">
                  <c:v>319</c:v>
                </c:pt>
                <c:pt idx="53">
                  <c:v>315</c:v>
                </c:pt>
                <c:pt idx="54">
                  <c:v>324</c:v>
                </c:pt>
                <c:pt idx="55">
                  <c:v>322</c:v>
                </c:pt>
                <c:pt idx="56">
                  <c:v>329</c:v>
                </c:pt>
                <c:pt idx="57">
                  <c:v>326</c:v>
                </c:pt>
                <c:pt idx="58">
                  <c:v>331</c:v>
                </c:pt>
                <c:pt idx="59">
                  <c:v>335</c:v>
                </c:pt>
                <c:pt idx="60">
                  <c:v>339</c:v>
                </c:pt>
                <c:pt idx="61">
                  <c:v>337</c:v>
                </c:pt>
                <c:pt idx="62">
                  <c:v>338</c:v>
                </c:pt>
                <c:pt idx="63">
                  <c:v>331</c:v>
                </c:pt>
                <c:pt idx="65">
                  <c:v>172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87-4E1C-AE7D-9F9558E46E18}"/>
            </c:ext>
          </c:extLst>
        </c:ser>
        <c:ser>
          <c:idx val="1"/>
          <c:order val="1"/>
          <c:tx>
            <c:strRef>
              <c:f>c OpenBLAS</c:f>
              <c:strCache>
                <c:ptCount val="1"/>
                <c:pt idx="0">
                  <c:v>c OpenBLAS</c:v>
                </c:pt>
              </c:strCache>
            </c:strRef>
          </c:tx>
          <c:spPr>
            <a:ln w="19050" cap="rnd">
              <a:solidFill>
                <a:srgbClr val="3939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939B1"/>
              </a:solidFill>
              <a:ln w="9525">
                <a:solidFill>
                  <a:srgbClr val="3939B1"/>
                </a:solidFill>
              </a:ln>
              <a:effectLst/>
            </c:spPr>
          </c:marker>
          <c:xVal>
            <c:strRef>
              <c:f>обработка!$FE$6:$FE$3404</c:f>
              <c:strCache>
                <c:ptCount val="65"/>
                <c:pt idx="0">
                  <c:v>step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</c:strCache>
            </c:strRef>
          </c:xVal>
          <c:yVal>
            <c:numRef>
              <c:f>обработка!$FH$7:$FH$3404</c:f>
              <c:numCache>
                <c:formatCode>General</c:formatCode>
                <c:ptCount val="3398"/>
                <c:pt idx="0">
                  <c:v>1134</c:v>
                </c:pt>
                <c:pt idx="1">
                  <c:v>1160</c:v>
                </c:pt>
                <c:pt idx="2">
                  <c:v>509</c:v>
                </c:pt>
                <c:pt idx="3">
                  <c:v>893</c:v>
                </c:pt>
                <c:pt idx="4">
                  <c:v>358</c:v>
                </c:pt>
                <c:pt idx="5">
                  <c:v>275</c:v>
                </c:pt>
                <c:pt idx="6">
                  <c:v>273</c:v>
                </c:pt>
                <c:pt idx="7">
                  <c:v>207</c:v>
                </c:pt>
                <c:pt idx="8">
                  <c:v>211</c:v>
                </c:pt>
                <c:pt idx="9">
                  <c:v>755</c:v>
                </c:pt>
                <c:pt idx="10">
                  <c:v>185</c:v>
                </c:pt>
                <c:pt idx="11">
                  <c:v>168</c:v>
                </c:pt>
                <c:pt idx="12">
                  <c:v>292</c:v>
                </c:pt>
                <c:pt idx="13">
                  <c:v>207</c:v>
                </c:pt>
                <c:pt idx="14">
                  <c:v>182</c:v>
                </c:pt>
                <c:pt idx="15">
                  <c:v>176</c:v>
                </c:pt>
                <c:pt idx="16">
                  <c:v>165</c:v>
                </c:pt>
                <c:pt idx="17">
                  <c:v>182</c:v>
                </c:pt>
                <c:pt idx="18">
                  <c:v>171</c:v>
                </c:pt>
                <c:pt idx="19">
                  <c:v>188</c:v>
                </c:pt>
                <c:pt idx="20">
                  <c:v>175</c:v>
                </c:pt>
                <c:pt idx="21">
                  <c:v>188</c:v>
                </c:pt>
                <c:pt idx="22">
                  <c:v>184</c:v>
                </c:pt>
                <c:pt idx="23">
                  <c:v>189</c:v>
                </c:pt>
                <c:pt idx="24">
                  <c:v>184</c:v>
                </c:pt>
                <c:pt idx="25">
                  <c:v>174</c:v>
                </c:pt>
                <c:pt idx="26">
                  <c:v>184</c:v>
                </c:pt>
                <c:pt idx="27">
                  <c:v>202</c:v>
                </c:pt>
                <c:pt idx="28">
                  <c:v>192</c:v>
                </c:pt>
                <c:pt idx="29">
                  <c:v>201</c:v>
                </c:pt>
                <c:pt idx="30">
                  <c:v>203</c:v>
                </c:pt>
                <c:pt idx="31">
                  <c:v>214</c:v>
                </c:pt>
                <c:pt idx="32">
                  <c:v>222</c:v>
                </c:pt>
                <c:pt idx="33">
                  <c:v>217</c:v>
                </c:pt>
                <c:pt idx="34">
                  <c:v>216</c:v>
                </c:pt>
                <c:pt idx="35">
                  <c:v>231</c:v>
                </c:pt>
                <c:pt idx="36">
                  <c:v>230</c:v>
                </c:pt>
                <c:pt idx="37">
                  <c:v>225</c:v>
                </c:pt>
                <c:pt idx="38">
                  <c:v>232</c:v>
                </c:pt>
                <c:pt idx="39">
                  <c:v>252</c:v>
                </c:pt>
                <c:pt idx="40">
                  <c:v>263</c:v>
                </c:pt>
                <c:pt idx="41">
                  <c:v>245</c:v>
                </c:pt>
                <c:pt idx="42">
                  <c:v>256</c:v>
                </c:pt>
                <c:pt idx="43">
                  <c:v>251</c:v>
                </c:pt>
                <c:pt idx="44">
                  <c:v>253</c:v>
                </c:pt>
                <c:pt idx="45">
                  <c:v>264</c:v>
                </c:pt>
                <c:pt idx="46">
                  <c:v>245</c:v>
                </c:pt>
                <c:pt idx="47">
                  <c:v>273</c:v>
                </c:pt>
                <c:pt idx="48">
                  <c:v>250</c:v>
                </c:pt>
                <c:pt idx="49">
                  <c:v>251</c:v>
                </c:pt>
                <c:pt idx="50">
                  <c:v>256</c:v>
                </c:pt>
                <c:pt idx="51">
                  <c:v>255</c:v>
                </c:pt>
                <c:pt idx="52">
                  <c:v>271</c:v>
                </c:pt>
                <c:pt idx="53">
                  <c:v>265</c:v>
                </c:pt>
                <c:pt idx="54">
                  <c:v>262</c:v>
                </c:pt>
                <c:pt idx="55">
                  <c:v>267</c:v>
                </c:pt>
                <c:pt idx="56">
                  <c:v>264</c:v>
                </c:pt>
                <c:pt idx="57">
                  <c:v>574</c:v>
                </c:pt>
                <c:pt idx="58">
                  <c:v>586</c:v>
                </c:pt>
                <c:pt idx="59">
                  <c:v>280</c:v>
                </c:pt>
                <c:pt idx="60">
                  <c:v>287</c:v>
                </c:pt>
                <c:pt idx="61">
                  <c:v>279</c:v>
                </c:pt>
                <c:pt idx="62">
                  <c:v>285</c:v>
                </c:pt>
                <c:pt idx="63">
                  <c:v>290</c:v>
                </c:pt>
                <c:pt idx="65">
                  <c:v>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87-4E1C-AE7D-9F9558E46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9556944"/>
        <c:axId val="1119425872"/>
      </c:scatterChart>
      <c:valAx>
        <c:axId val="111955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блока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19425872"/>
        <c:crosses val="autoZero"/>
        <c:crossBetween val="midCat"/>
      </c:valAx>
      <c:valAx>
        <c:axId val="111942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</a:t>
                </a:r>
                <a:r>
                  <a:rPr lang="ru-RU" baseline="0" dirty="0"/>
                  <a:t> </a:t>
                </a:r>
                <a:r>
                  <a:rPr lang="ru-RU" baseline="0" dirty="0" err="1"/>
                  <a:t>мс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195569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670f095-186b-4b26-910e-e73c9934840b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Время</a:t>
            </a:r>
            <a:r>
              <a:rPr lang="ru-RU" baseline="0" dirty="0"/>
              <a:t> </a:t>
            </a:r>
            <a:r>
              <a:rPr lang="en-US" baseline="0" dirty="0"/>
              <a:t>double </a:t>
            </a:r>
            <a:r>
              <a:rPr lang="ru-RU" baseline="0" dirty="0"/>
              <a:t>и </a:t>
            </a:r>
            <a:r>
              <a:rPr lang="en-US" baseline="0" dirty="0"/>
              <a:t>float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float</c:f>
              <c:strCache>
                <c:ptCount val="1"/>
                <c:pt idx="0">
                  <c:v>float</c:v>
                </c:pt>
              </c:strCache>
            </c:strRef>
          </c:tx>
          <c:spPr>
            <a:ln w="19050" cap="rnd">
              <a:solidFill>
                <a:srgbClr val="1E767A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E767A"/>
              </a:solidFill>
              <a:ln w="9525">
                <a:solidFill>
                  <a:srgbClr val="1E767A"/>
                </a:solidFill>
              </a:ln>
              <a:effectLst/>
            </c:spPr>
          </c:marker>
          <c:xVal>
            <c:numRef>
              <c:f>обработка!$GE$12:$GE$3404</c:f>
              <c:numCache>
                <c:formatCode>General</c:formatCode>
                <c:ptCount val="339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1">
                  <c:v>56</c:v>
                </c:pt>
                <c:pt idx="104">
                  <c:v>58</c:v>
                </c:pt>
              </c:numCache>
            </c:numRef>
          </c:xVal>
          <c:yVal>
            <c:numRef>
              <c:f>обработка!$GF$12:$GF$3404</c:f>
              <c:numCache>
                <c:formatCode>General</c:formatCode>
                <c:ptCount val="3393"/>
                <c:pt idx="0">
                  <c:v>11565109</c:v>
                </c:pt>
                <c:pt idx="1">
                  <c:v>5815666</c:v>
                </c:pt>
                <c:pt idx="2">
                  <c:v>4005374</c:v>
                </c:pt>
                <c:pt idx="3">
                  <c:v>3021242</c:v>
                </c:pt>
                <c:pt idx="4">
                  <c:v>2487733</c:v>
                </c:pt>
                <c:pt idx="5">
                  <c:v>2107189</c:v>
                </c:pt>
                <c:pt idx="6">
                  <c:v>1862267</c:v>
                </c:pt>
                <c:pt idx="7">
                  <c:v>1616250</c:v>
                </c:pt>
                <c:pt idx="8">
                  <c:v>1506742</c:v>
                </c:pt>
                <c:pt idx="9">
                  <c:v>1370915</c:v>
                </c:pt>
                <c:pt idx="10">
                  <c:v>1275273</c:v>
                </c:pt>
                <c:pt idx="11">
                  <c:v>1172000</c:v>
                </c:pt>
                <c:pt idx="12">
                  <c:v>1141686</c:v>
                </c:pt>
                <c:pt idx="13">
                  <c:v>1072506</c:v>
                </c:pt>
                <c:pt idx="14">
                  <c:v>1043221</c:v>
                </c:pt>
                <c:pt idx="15">
                  <c:v>946534</c:v>
                </c:pt>
                <c:pt idx="16">
                  <c:v>960261</c:v>
                </c:pt>
                <c:pt idx="17">
                  <c:v>925473</c:v>
                </c:pt>
                <c:pt idx="18">
                  <c:v>891634</c:v>
                </c:pt>
                <c:pt idx="19">
                  <c:v>854450</c:v>
                </c:pt>
                <c:pt idx="20">
                  <c:v>843407</c:v>
                </c:pt>
                <c:pt idx="21">
                  <c:v>832303</c:v>
                </c:pt>
                <c:pt idx="22">
                  <c:v>814737</c:v>
                </c:pt>
                <c:pt idx="23">
                  <c:v>812464</c:v>
                </c:pt>
                <c:pt idx="24">
                  <c:v>807184</c:v>
                </c:pt>
                <c:pt idx="25">
                  <c:v>772220</c:v>
                </c:pt>
                <c:pt idx="26">
                  <c:v>759445</c:v>
                </c:pt>
                <c:pt idx="27">
                  <c:v>734917</c:v>
                </c:pt>
                <c:pt idx="28">
                  <c:v>737056</c:v>
                </c:pt>
                <c:pt idx="29">
                  <c:v>714827</c:v>
                </c:pt>
                <c:pt idx="30">
                  <c:v>730287</c:v>
                </c:pt>
                <c:pt idx="31">
                  <c:v>717793</c:v>
                </c:pt>
                <c:pt idx="32">
                  <c:v>731700</c:v>
                </c:pt>
                <c:pt idx="33">
                  <c:v>716273</c:v>
                </c:pt>
                <c:pt idx="34">
                  <c:v>739825</c:v>
                </c:pt>
                <c:pt idx="35">
                  <c:v>722988</c:v>
                </c:pt>
                <c:pt idx="36">
                  <c:v>753880</c:v>
                </c:pt>
                <c:pt idx="37">
                  <c:v>735709</c:v>
                </c:pt>
                <c:pt idx="38">
                  <c:v>748977</c:v>
                </c:pt>
                <c:pt idx="39">
                  <c:v>722232</c:v>
                </c:pt>
                <c:pt idx="40">
                  <c:v>736119</c:v>
                </c:pt>
                <c:pt idx="41">
                  <c:v>744165</c:v>
                </c:pt>
                <c:pt idx="42">
                  <c:v>720310</c:v>
                </c:pt>
                <c:pt idx="43">
                  <c:v>736551</c:v>
                </c:pt>
                <c:pt idx="44">
                  <c:v>738070</c:v>
                </c:pt>
                <c:pt idx="45">
                  <c:v>717901</c:v>
                </c:pt>
                <c:pt idx="46">
                  <c:v>734105</c:v>
                </c:pt>
                <c:pt idx="47">
                  <c:v>718412</c:v>
                </c:pt>
                <c:pt idx="48">
                  <c:v>727709</c:v>
                </c:pt>
                <c:pt idx="49">
                  <c:v>737845</c:v>
                </c:pt>
                <c:pt idx="50">
                  <c:v>725271</c:v>
                </c:pt>
                <c:pt idx="51">
                  <c:v>696551</c:v>
                </c:pt>
                <c:pt idx="52">
                  <c:v>725913</c:v>
                </c:pt>
                <c:pt idx="53">
                  <c:v>704246</c:v>
                </c:pt>
                <c:pt idx="54">
                  <c:v>723548</c:v>
                </c:pt>
                <c:pt idx="55">
                  <c:v>681585</c:v>
                </c:pt>
                <c:pt idx="56">
                  <c:v>719306</c:v>
                </c:pt>
                <c:pt idx="57">
                  <c:v>699752</c:v>
                </c:pt>
                <c:pt idx="58">
                  <c:v>740500</c:v>
                </c:pt>
                <c:pt idx="59">
                  <c:v>718777</c:v>
                </c:pt>
                <c:pt idx="60">
                  <c:v>728862</c:v>
                </c:pt>
                <c:pt idx="61">
                  <c:v>744811</c:v>
                </c:pt>
                <c:pt idx="62">
                  <c:v>709920</c:v>
                </c:pt>
                <c:pt idx="63">
                  <c:v>717840</c:v>
                </c:pt>
                <c:pt idx="64">
                  <c:v>742459</c:v>
                </c:pt>
                <c:pt idx="65">
                  <c:v>717431</c:v>
                </c:pt>
                <c:pt idx="66">
                  <c:v>721602</c:v>
                </c:pt>
                <c:pt idx="67">
                  <c:v>716791</c:v>
                </c:pt>
                <c:pt idx="68">
                  <c:v>737631</c:v>
                </c:pt>
                <c:pt idx="69">
                  <c:v>737181</c:v>
                </c:pt>
                <c:pt idx="70">
                  <c:v>731253</c:v>
                </c:pt>
                <c:pt idx="71">
                  <c:v>730158</c:v>
                </c:pt>
                <c:pt idx="72">
                  <c:v>753177</c:v>
                </c:pt>
                <c:pt idx="73">
                  <c:v>738538</c:v>
                </c:pt>
                <c:pt idx="74">
                  <c:v>765736</c:v>
                </c:pt>
                <c:pt idx="75">
                  <c:v>763910</c:v>
                </c:pt>
                <c:pt idx="76">
                  <c:v>753158</c:v>
                </c:pt>
                <c:pt idx="77">
                  <c:v>756131</c:v>
                </c:pt>
                <c:pt idx="78">
                  <c:v>769846</c:v>
                </c:pt>
                <c:pt idx="79">
                  <c:v>751515</c:v>
                </c:pt>
                <c:pt idx="80">
                  <c:v>774177</c:v>
                </c:pt>
                <c:pt idx="81">
                  <c:v>774831</c:v>
                </c:pt>
                <c:pt idx="82">
                  <c:v>776203</c:v>
                </c:pt>
                <c:pt idx="83">
                  <c:v>781898</c:v>
                </c:pt>
                <c:pt idx="84">
                  <c:v>787219</c:v>
                </c:pt>
                <c:pt idx="85">
                  <c:v>779929</c:v>
                </c:pt>
                <c:pt idx="86">
                  <c:v>794991</c:v>
                </c:pt>
                <c:pt idx="87">
                  <c:v>788717</c:v>
                </c:pt>
                <c:pt idx="88">
                  <c:v>797979</c:v>
                </c:pt>
                <c:pt idx="89">
                  <c:v>814815</c:v>
                </c:pt>
                <c:pt idx="90">
                  <c:v>813253</c:v>
                </c:pt>
                <c:pt idx="91">
                  <c:v>819857</c:v>
                </c:pt>
                <c:pt idx="92">
                  <c:v>818502</c:v>
                </c:pt>
                <c:pt idx="93">
                  <c:v>822825</c:v>
                </c:pt>
                <c:pt idx="94">
                  <c:v>821563</c:v>
                </c:pt>
                <c:pt idx="95">
                  <c:v>817437</c:v>
                </c:pt>
                <c:pt idx="96">
                  <c:v>858456</c:v>
                </c:pt>
                <c:pt idx="97">
                  <c:v>822191</c:v>
                </c:pt>
                <c:pt idx="98">
                  <c:v>854503</c:v>
                </c:pt>
                <c:pt idx="99">
                  <c:v>849800</c:v>
                </c:pt>
                <c:pt idx="101">
                  <c:v>681585</c:v>
                </c:pt>
                <c:pt idx="104">
                  <c:v>881222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E40-42CE-8FC2-28EB62E99EE6}"/>
            </c:ext>
          </c:extLst>
        </c:ser>
        <c:ser>
          <c:idx val="1"/>
          <c:order val="1"/>
          <c:tx>
            <c:strRef>
              <c:f>double</c:f>
              <c:strCache>
                <c:ptCount val="1"/>
                <c:pt idx="0">
                  <c:v>double</c:v>
                </c:pt>
              </c:strCache>
            </c:strRef>
          </c:tx>
          <c:spPr>
            <a:ln w="19050" cap="rnd">
              <a:solidFill>
                <a:srgbClr val="3939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939B1"/>
              </a:solidFill>
              <a:ln w="9525">
                <a:solidFill>
                  <a:srgbClr val="3939B1"/>
                </a:solidFill>
              </a:ln>
              <a:effectLst/>
            </c:spPr>
          </c:marker>
          <c:xVal>
            <c:numRef>
              <c:f>обработка!$FR$12:$FR$31</c:f>
              <c:numCache>
                <c:formatCode>General</c:formatCode>
                <c:ptCount val="20"/>
                <c:pt idx="0">
                  <c:v>10</c:v>
                </c:pt>
                <c:pt idx="1">
                  <c:v>15</c:v>
                </c:pt>
                <c:pt idx="2">
                  <c:v>20</c:v>
                </c:pt>
                <c:pt idx="3">
                  <c:v>25</c:v>
                </c:pt>
                <c:pt idx="4">
                  <c:v>30</c:v>
                </c:pt>
                <c:pt idx="5">
                  <c:v>35</c:v>
                </c:pt>
                <c:pt idx="6">
                  <c:v>40</c:v>
                </c:pt>
                <c:pt idx="7">
                  <c:v>45</c:v>
                </c:pt>
                <c:pt idx="8">
                  <c:v>50</c:v>
                </c:pt>
                <c:pt idx="9">
                  <c:v>55</c:v>
                </c:pt>
                <c:pt idx="10">
                  <c:v>60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обработка!$FS$12:$FS$31</c:f>
              <c:numCache>
                <c:formatCode>General</c:formatCode>
                <c:ptCount val="20"/>
                <c:pt idx="0">
                  <c:v>1847866</c:v>
                </c:pt>
                <c:pt idx="1">
                  <c:v>1406029</c:v>
                </c:pt>
                <c:pt idx="2">
                  <c:v>1125386</c:v>
                </c:pt>
                <c:pt idx="3">
                  <c:v>1012602</c:v>
                </c:pt>
                <c:pt idx="4">
                  <c:v>903758</c:v>
                </c:pt>
                <c:pt idx="5">
                  <c:v>927244</c:v>
                </c:pt>
                <c:pt idx="6">
                  <c:v>902891</c:v>
                </c:pt>
                <c:pt idx="7">
                  <c:v>905381</c:v>
                </c:pt>
                <c:pt idx="8">
                  <c:v>895444</c:v>
                </c:pt>
                <c:pt idx="9">
                  <c:v>895000</c:v>
                </c:pt>
                <c:pt idx="10">
                  <c:v>895219</c:v>
                </c:pt>
                <c:pt idx="11">
                  <c:v>889268</c:v>
                </c:pt>
                <c:pt idx="12">
                  <c:v>907258</c:v>
                </c:pt>
                <c:pt idx="13">
                  <c:v>915047</c:v>
                </c:pt>
                <c:pt idx="14">
                  <c:v>929434</c:v>
                </c:pt>
                <c:pt idx="15">
                  <c:v>920249</c:v>
                </c:pt>
                <c:pt idx="16">
                  <c:v>955288</c:v>
                </c:pt>
                <c:pt idx="17">
                  <c:v>976777</c:v>
                </c:pt>
                <c:pt idx="18">
                  <c:v>966709</c:v>
                </c:pt>
                <c:pt idx="19">
                  <c:v>1025604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40-42CE-8FC2-28EB62E99E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638655"/>
        <c:axId val="467640367"/>
      </c:scatterChart>
      <c:valAx>
        <c:axId val="467638655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блока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7640367"/>
        <c:crosses val="autoZero"/>
        <c:crossBetween val="midCat"/>
      </c:valAx>
      <c:valAx>
        <c:axId val="467640367"/>
        <c:scaling>
          <c:orientation val="minMax"/>
          <c:max val="2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 </a:t>
                </a:r>
                <a:r>
                  <a:rPr lang="ru-RU" dirty="0" err="1"/>
                  <a:t>мс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76386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6ff69dd-b124-49c0-88ed-f990967a3d26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Стандартные типы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'[график 1.xlsx]Лист1'!$F$6</c:f>
              <c:strCache>
                <c:ptCount val="1"/>
                <c:pt idx="0">
                  <c:v>double+omp</c:v>
                </c:pt>
              </c:strCache>
            </c:strRef>
          </c:tx>
          <c:spPr>
            <a:ln w="19050" cap="rnd">
              <a:solidFill>
                <a:srgbClr val="38828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88288"/>
              </a:solidFill>
              <a:ln w="9525">
                <a:solidFill>
                  <a:srgbClr val="388288"/>
                </a:solidFill>
              </a:ln>
              <a:effectLst/>
            </c:spPr>
          </c:marker>
          <c:xVal>
            <c:numRef>
              <c:f>'[график 1.xlsx]Лист1'!$G$5:$U$5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'[график 1.xlsx]Лист1'!$G$6:$U$6</c:f>
              <c:numCache>
                <c:formatCode>General</c:formatCode>
                <c:ptCount val="15"/>
                <c:pt idx="0">
                  <c:v>16</c:v>
                </c:pt>
                <c:pt idx="1">
                  <c:v>160</c:v>
                </c:pt>
                <c:pt idx="2">
                  <c:v>1204</c:v>
                </c:pt>
                <c:pt idx="3">
                  <c:v>1722</c:v>
                </c:pt>
                <c:pt idx="4">
                  <c:v>4907</c:v>
                </c:pt>
                <c:pt idx="5">
                  <c:v>8262</c:v>
                </c:pt>
                <c:pt idx="6">
                  <c:v>14864</c:v>
                </c:pt>
                <c:pt idx="7">
                  <c:v>29621</c:v>
                </c:pt>
                <c:pt idx="8">
                  <c:v>38780</c:v>
                </c:pt>
                <c:pt idx="9">
                  <c:v>55637</c:v>
                </c:pt>
                <c:pt idx="10">
                  <c:v>88600</c:v>
                </c:pt>
                <c:pt idx="11">
                  <c:v>122529</c:v>
                </c:pt>
                <c:pt idx="12">
                  <c:v>158963</c:v>
                </c:pt>
                <c:pt idx="13">
                  <c:v>204939</c:v>
                </c:pt>
                <c:pt idx="14">
                  <c:v>265368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BD2-493B-828E-95D87A75EB34}"/>
            </c:ext>
          </c:extLst>
        </c:ser>
        <c:ser>
          <c:idx val="1"/>
          <c:order val="1"/>
          <c:tx>
            <c:strRef>
              <c:f>'[график 1.xlsx]Лист1'!$F$7</c:f>
              <c:strCache>
                <c:ptCount val="1"/>
                <c:pt idx="0">
                  <c:v>double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'[график 1.xlsx]Лист1'!$G$5:$U$5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'[график 1.xlsx]Лист1'!$G$7:$U$7</c:f>
              <c:numCache>
                <c:formatCode>General</c:formatCode>
                <c:ptCount val="15"/>
                <c:pt idx="0">
                  <c:v>17</c:v>
                </c:pt>
                <c:pt idx="1">
                  <c:v>156</c:v>
                </c:pt>
                <c:pt idx="2">
                  <c:v>1422</c:v>
                </c:pt>
                <c:pt idx="3">
                  <c:v>3052</c:v>
                </c:pt>
                <c:pt idx="4">
                  <c:v>5213</c:v>
                </c:pt>
                <c:pt idx="5">
                  <c:v>7864</c:v>
                </c:pt>
                <c:pt idx="6">
                  <c:v>13738</c:v>
                </c:pt>
                <c:pt idx="7">
                  <c:v>26987</c:v>
                </c:pt>
                <c:pt idx="8">
                  <c:v>37724</c:v>
                </c:pt>
                <c:pt idx="9">
                  <c:v>54824</c:v>
                </c:pt>
                <c:pt idx="10">
                  <c:v>80969</c:v>
                </c:pt>
                <c:pt idx="11">
                  <c:v>121850</c:v>
                </c:pt>
                <c:pt idx="12">
                  <c:v>153087</c:v>
                </c:pt>
                <c:pt idx="13">
                  <c:v>189404</c:v>
                </c:pt>
                <c:pt idx="14">
                  <c:v>259814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D2-493B-828E-95D87A75EB34}"/>
            </c:ext>
          </c:extLst>
        </c:ser>
        <c:ser>
          <c:idx val="2"/>
          <c:order val="2"/>
          <c:tx>
            <c:strRef>
              <c:f>'[график 1.xlsx]Лист1'!$F$8</c:f>
              <c:strCache>
                <c:ptCount val="1"/>
                <c:pt idx="0">
                  <c:v>float+omp</c:v>
                </c:pt>
              </c:strCache>
            </c:strRef>
          </c:tx>
          <c:spPr>
            <a:ln w="19050" cap="rnd">
              <a:solidFill>
                <a:srgbClr val="9966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66FF"/>
              </a:solidFill>
              <a:ln w="9525">
                <a:solidFill>
                  <a:srgbClr val="9966FF"/>
                </a:solidFill>
              </a:ln>
              <a:effectLst/>
            </c:spPr>
          </c:marker>
          <c:xVal>
            <c:numRef>
              <c:f>'[график 1.xlsx]Лист1'!$G$5:$U$5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'[график 1.xlsx]Лист1'!$G$8:$U$8</c:f>
              <c:numCache>
                <c:formatCode>General</c:formatCode>
                <c:ptCount val="15"/>
                <c:pt idx="0">
                  <c:v>5</c:v>
                </c:pt>
                <c:pt idx="1">
                  <c:v>47</c:v>
                </c:pt>
                <c:pt idx="2">
                  <c:v>517</c:v>
                </c:pt>
                <c:pt idx="3">
                  <c:v>931</c:v>
                </c:pt>
                <c:pt idx="4">
                  <c:v>3081</c:v>
                </c:pt>
                <c:pt idx="5">
                  <c:v>3737</c:v>
                </c:pt>
                <c:pt idx="6">
                  <c:v>11118</c:v>
                </c:pt>
                <c:pt idx="7">
                  <c:v>9168</c:v>
                </c:pt>
                <c:pt idx="8">
                  <c:v>28014</c:v>
                </c:pt>
                <c:pt idx="9">
                  <c:v>19892</c:v>
                </c:pt>
                <c:pt idx="10">
                  <c:v>58221</c:v>
                </c:pt>
                <c:pt idx="11">
                  <c:v>60818</c:v>
                </c:pt>
                <c:pt idx="12">
                  <c:v>96003</c:v>
                </c:pt>
                <c:pt idx="13">
                  <c:v>121958</c:v>
                </c:pt>
                <c:pt idx="14">
                  <c:v>161624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BD2-493B-828E-95D87A75EB34}"/>
            </c:ext>
          </c:extLst>
        </c:ser>
        <c:ser>
          <c:idx val="3"/>
          <c:order val="3"/>
          <c:tx>
            <c:strRef>
              <c:f>'[график 1.xlsx]Лист1'!$F$9</c:f>
              <c:strCache>
                <c:ptCount val="1"/>
                <c:pt idx="0">
                  <c:v>float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'[график 1.xlsx]Лист1'!$G$5:$U$5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'[график 1.xlsx]Лист1'!$G$9:$U$9</c:f>
              <c:numCache>
                <c:formatCode>General</c:formatCode>
                <c:ptCount val="15"/>
                <c:pt idx="0">
                  <c:v>14</c:v>
                </c:pt>
                <c:pt idx="1">
                  <c:v>122</c:v>
                </c:pt>
                <c:pt idx="2">
                  <c:v>1205</c:v>
                </c:pt>
                <c:pt idx="3">
                  <c:v>2437</c:v>
                </c:pt>
                <c:pt idx="4">
                  <c:v>4753</c:v>
                </c:pt>
                <c:pt idx="5">
                  <c:v>3868</c:v>
                </c:pt>
                <c:pt idx="6">
                  <c:v>11512</c:v>
                </c:pt>
                <c:pt idx="7">
                  <c:v>9228</c:v>
                </c:pt>
                <c:pt idx="8">
                  <c:v>29012</c:v>
                </c:pt>
                <c:pt idx="9">
                  <c:v>20552</c:v>
                </c:pt>
                <c:pt idx="10">
                  <c:v>54330</c:v>
                </c:pt>
                <c:pt idx="11">
                  <c:v>64540</c:v>
                </c:pt>
                <c:pt idx="12">
                  <c:v>94429</c:v>
                </c:pt>
                <c:pt idx="13">
                  <c:v>116960</c:v>
                </c:pt>
                <c:pt idx="14">
                  <c:v>156171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BD2-493B-828E-95D87A75E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0510704"/>
        <c:axId val="1430513200"/>
      </c:scatterChart>
      <c:valAx>
        <c:axId val="1430510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Размер матрицы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0513200"/>
        <c:crosses val="autoZero"/>
        <c:crossBetween val="midCat"/>
      </c:valAx>
      <c:valAx>
        <c:axId val="1430513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/>
                  <a:t>Время, </a:t>
                </a:r>
                <a:r>
                  <a:rPr lang="ru-RU" dirty="0" err="1"/>
                  <a:t>мс</a:t>
                </a:r>
                <a:endParaRPr lang="ru-RU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30510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ru-RU"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FP</a:t>
            </a:r>
            <a:r>
              <a:rPr lang="ru-RU"/>
              <a:t> типы данных</a:t>
            </a:r>
          </a:p>
        </c:rich>
      </c:tx>
      <c:layout>
        <c:manualLayout>
          <c:xMode val="edge"/>
          <c:yMode val="edge"/>
          <c:x val="0.41429213179211971"/>
          <c:y val="4.6191957507366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[MGS.xlsx]Лист2!$I$4</c:f>
              <c:strCache>
                <c:ptCount val="1"/>
                <c:pt idx="0">
                  <c:v>FP64+omp</c:v>
                </c:pt>
              </c:strCache>
            </c:strRef>
          </c:tx>
          <c:spPr>
            <a:ln w="19050" cap="rnd">
              <a:solidFill>
                <a:srgbClr val="D5019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D50198"/>
              </a:solidFill>
              <a:ln w="9525">
                <a:solidFill>
                  <a:srgbClr val="D50198"/>
                </a:solidFill>
              </a:ln>
              <a:effectLst/>
            </c:spPr>
          </c:marker>
          <c:xVal>
            <c:numRef>
              <c:f>[MGS.xlsx]Лист2!$J$3:$X$3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[MGS.xlsx]Лист2!$J$4:$X$4</c:f>
              <c:numCache>
                <c:formatCode>General</c:formatCode>
                <c:ptCount val="15"/>
                <c:pt idx="0">
                  <c:v>409</c:v>
                </c:pt>
                <c:pt idx="1">
                  <c:v>2594</c:v>
                </c:pt>
                <c:pt idx="2">
                  <c:v>8681</c:v>
                </c:pt>
                <c:pt idx="3">
                  <c:v>9764</c:v>
                </c:pt>
                <c:pt idx="4">
                  <c:v>20767</c:v>
                </c:pt>
                <c:pt idx="5">
                  <c:v>44964</c:v>
                </c:pt>
                <c:pt idx="6">
                  <c:v>72213</c:v>
                </c:pt>
                <c:pt idx="7">
                  <c:v>119712</c:v>
                </c:pt>
                <c:pt idx="8">
                  <c:v>155973</c:v>
                </c:pt>
                <c:pt idx="9">
                  <c:v>216547</c:v>
                </c:pt>
                <c:pt idx="10">
                  <c:v>298289</c:v>
                </c:pt>
                <c:pt idx="11">
                  <c:v>400504</c:v>
                </c:pt>
                <c:pt idx="12">
                  <c:v>495860</c:v>
                </c:pt>
                <c:pt idx="13">
                  <c:v>637114</c:v>
                </c:pt>
                <c:pt idx="14">
                  <c:v>802614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06-4EE1-A6A4-E0B82A7E5B9F}"/>
            </c:ext>
          </c:extLst>
        </c:ser>
        <c:ser>
          <c:idx val="1"/>
          <c:order val="1"/>
          <c:tx>
            <c:strRef>
              <c:f>[MGS.xlsx]Лист2!$I$5</c:f>
              <c:strCache>
                <c:ptCount val="1"/>
                <c:pt idx="0">
                  <c:v>FP64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[MGS.xlsx]Лист2!$J$3:$X$3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[MGS.xlsx]Лист2!$J$5:$X$5</c:f>
              <c:numCache>
                <c:formatCode>General</c:formatCode>
                <c:ptCount val="15"/>
                <c:pt idx="0">
                  <c:v>424</c:v>
                </c:pt>
                <c:pt idx="1">
                  <c:v>2301</c:v>
                </c:pt>
                <c:pt idx="2">
                  <c:v>4545</c:v>
                </c:pt>
                <c:pt idx="3">
                  <c:v>9933</c:v>
                </c:pt>
                <c:pt idx="4">
                  <c:v>19745</c:v>
                </c:pt>
                <c:pt idx="5">
                  <c:v>40570</c:v>
                </c:pt>
                <c:pt idx="6">
                  <c:v>73270</c:v>
                </c:pt>
                <c:pt idx="7">
                  <c:v>114058</c:v>
                </c:pt>
                <c:pt idx="8">
                  <c:v>153239</c:v>
                </c:pt>
                <c:pt idx="9">
                  <c:v>212327</c:v>
                </c:pt>
                <c:pt idx="10">
                  <c:v>291883</c:v>
                </c:pt>
                <c:pt idx="11">
                  <c:v>388235</c:v>
                </c:pt>
                <c:pt idx="12">
                  <c:v>488345</c:v>
                </c:pt>
                <c:pt idx="13">
                  <c:v>619935</c:v>
                </c:pt>
                <c:pt idx="14">
                  <c:v>782072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06-4EE1-A6A4-E0B82A7E5B9F}"/>
            </c:ext>
          </c:extLst>
        </c:ser>
        <c:ser>
          <c:idx val="2"/>
          <c:order val="2"/>
          <c:tx>
            <c:strRef>
              <c:f>[MGS.xlsx]Лист2!$I$6</c:f>
              <c:strCache>
                <c:ptCount val="1"/>
                <c:pt idx="0">
                  <c:v>FP32+omp</c:v>
                </c:pt>
              </c:strCache>
            </c:strRef>
          </c:tx>
          <c:spPr>
            <a:ln w="19050" cap="rnd">
              <a:solidFill>
                <a:srgbClr val="38828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88288"/>
              </a:solidFill>
              <a:ln w="9525">
                <a:solidFill>
                  <a:srgbClr val="388288"/>
                </a:solidFill>
              </a:ln>
              <a:effectLst/>
            </c:spPr>
          </c:marker>
          <c:xVal>
            <c:numRef>
              <c:f>[MGS.xlsx]Лист2!$J$3:$X$3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[MGS.xlsx]Лист2!$J$6:$X$6</c:f>
              <c:numCache>
                <c:formatCode>General</c:formatCode>
                <c:ptCount val="15"/>
                <c:pt idx="0">
                  <c:v>45</c:v>
                </c:pt>
                <c:pt idx="1">
                  <c:v>371</c:v>
                </c:pt>
                <c:pt idx="2">
                  <c:v>1654</c:v>
                </c:pt>
                <c:pt idx="3">
                  <c:v>6720</c:v>
                </c:pt>
                <c:pt idx="4">
                  <c:v>11131</c:v>
                </c:pt>
                <c:pt idx="5">
                  <c:v>10927</c:v>
                </c:pt>
                <c:pt idx="6">
                  <c:v>29816</c:v>
                </c:pt>
                <c:pt idx="7">
                  <c:v>24876</c:v>
                </c:pt>
                <c:pt idx="8">
                  <c:v>65646</c:v>
                </c:pt>
                <c:pt idx="9">
                  <c:v>52170</c:v>
                </c:pt>
                <c:pt idx="10">
                  <c:v>119684</c:v>
                </c:pt>
                <c:pt idx="11">
                  <c:v>137748</c:v>
                </c:pt>
                <c:pt idx="12">
                  <c:v>211993</c:v>
                </c:pt>
                <c:pt idx="13">
                  <c:v>268364</c:v>
                </c:pt>
                <c:pt idx="14">
                  <c:v>335018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06-4EE1-A6A4-E0B82A7E5B9F}"/>
            </c:ext>
          </c:extLst>
        </c:ser>
        <c:ser>
          <c:idx val="3"/>
          <c:order val="3"/>
          <c:tx>
            <c:strRef>
              <c:f>[MGS.xlsx]Лист2!$I$7</c:f>
              <c:strCache>
                <c:ptCount val="1"/>
                <c:pt idx="0">
                  <c:v>FP32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[MGS.xlsx]Лист2!$J$3:$X$3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[MGS.xlsx]Лист2!$J$7:$X$7</c:f>
              <c:numCache>
                <c:formatCode>General</c:formatCode>
                <c:ptCount val="15"/>
                <c:pt idx="0">
                  <c:v>118</c:v>
                </c:pt>
                <c:pt idx="1">
                  <c:v>947</c:v>
                </c:pt>
                <c:pt idx="2">
                  <c:v>1633</c:v>
                </c:pt>
                <c:pt idx="3">
                  <c:v>2963</c:v>
                </c:pt>
                <c:pt idx="4">
                  <c:v>8083</c:v>
                </c:pt>
                <c:pt idx="5">
                  <c:v>10958</c:v>
                </c:pt>
                <c:pt idx="6">
                  <c:v>26139</c:v>
                </c:pt>
                <c:pt idx="7">
                  <c:v>24838</c:v>
                </c:pt>
                <c:pt idx="8">
                  <c:v>62852</c:v>
                </c:pt>
                <c:pt idx="9">
                  <c:v>51755</c:v>
                </c:pt>
                <c:pt idx="10">
                  <c:v>115625</c:v>
                </c:pt>
                <c:pt idx="11">
                  <c:v>137358</c:v>
                </c:pt>
                <c:pt idx="12">
                  <c:v>204098</c:v>
                </c:pt>
                <c:pt idx="13">
                  <c:v>260551</c:v>
                </c:pt>
                <c:pt idx="14">
                  <c:v>323953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06-4EE1-A6A4-E0B82A7E5B9F}"/>
            </c:ext>
          </c:extLst>
        </c:ser>
        <c:ser>
          <c:idx val="4"/>
          <c:order val="4"/>
          <c:tx>
            <c:strRef>
              <c:f>[MGS.xlsx]Лист2!$I$8</c:f>
              <c:strCache>
                <c:ptCount val="1"/>
                <c:pt idx="0">
                  <c:v>FP16+omp</c:v>
                </c:pt>
              </c:strCache>
            </c:strRef>
          </c:tx>
          <c:spPr>
            <a:ln w="19050" cap="rnd">
              <a:solidFill>
                <a:srgbClr val="926F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26F00"/>
              </a:solidFill>
              <a:ln w="9525">
                <a:solidFill>
                  <a:srgbClr val="926F00"/>
                </a:solidFill>
              </a:ln>
              <a:effectLst/>
            </c:spPr>
          </c:marker>
          <c:xVal>
            <c:numRef>
              <c:f>[MGS.xlsx]Лист2!$J$3:$X$3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[MGS.xlsx]Лист2!$J$8:$X$8</c:f>
              <c:numCache>
                <c:formatCode>General</c:formatCode>
                <c:ptCount val="15"/>
                <c:pt idx="0">
                  <c:v>191</c:v>
                </c:pt>
                <c:pt idx="1">
                  <c:v>1685</c:v>
                </c:pt>
                <c:pt idx="2">
                  <c:v>2760</c:v>
                </c:pt>
                <c:pt idx="3">
                  <c:v>4895</c:v>
                </c:pt>
                <c:pt idx="4">
                  <c:v>15051</c:v>
                </c:pt>
                <c:pt idx="5">
                  <c:v>22010</c:v>
                </c:pt>
                <c:pt idx="6">
                  <c:v>38887</c:v>
                </c:pt>
                <c:pt idx="7">
                  <c:v>44051</c:v>
                </c:pt>
                <c:pt idx="8">
                  <c:v>82550</c:v>
                </c:pt>
                <c:pt idx="9">
                  <c:v>104921</c:v>
                </c:pt>
                <c:pt idx="10">
                  <c:v>153427</c:v>
                </c:pt>
                <c:pt idx="11">
                  <c:v>149217</c:v>
                </c:pt>
                <c:pt idx="12">
                  <c:v>294696</c:v>
                </c:pt>
                <c:pt idx="13">
                  <c:v>375173</c:v>
                </c:pt>
                <c:pt idx="14">
                  <c:v>534056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606-4EE1-A6A4-E0B82A7E5B9F}"/>
            </c:ext>
          </c:extLst>
        </c:ser>
        <c:ser>
          <c:idx val="5"/>
          <c:order val="5"/>
          <c:tx>
            <c:strRef>
              <c:f>[MGS.xlsx]Лист2!$I$9</c:f>
              <c:strCache>
                <c:ptCount val="1"/>
                <c:pt idx="0">
                  <c:v>FP16</c:v>
                </c:pt>
              </c:strCache>
            </c:strRef>
          </c:tx>
          <c:spPr>
            <a:ln w="19050" cap="rnd">
              <a:solidFill>
                <a:srgbClr val="9966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66FF"/>
              </a:solidFill>
              <a:ln w="9525">
                <a:solidFill>
                  <a:srgbClr val="9966FF"/>
                </a:solidFill>
              </a:ln>
              <a:effectLst/>
            </c:spPr>
          </c:marker>
          <c:xVal>
            <c:numRef>
              <c:f>[MGS.xlsx]Лист2!$J$3:$X$3</c:f>
              <c:numCache>
                <c:formatCode>General</c:formatCode>
                <c:ptCount val="15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1100</c:v>
                </c:pt>
                <c:pt idx="11">
                  <c:v>1200</c:v>
                </c:pt>
                <c:pt idx="12">
                  <c:v>1300</c:v>
                </c:pt>
                <c:pt idx="13">
                  <c:v>1400</c:v>
                </c:pt>
                <c:pt idx="14">
                  <c:v>1500</c:v>
                </c:pt>
              </c:numCache>
            </c:numRef>
          </c:xVal>
          <c:yVal>
            <c:numRef>
              <c:f>[MGS.xlsx]Лист2!$J$9:$X$9</c:f>
              <c:numCache>
                <c:formatCode>General</c:formatCode>
                <c:ptCount val="15"/>
                <c:pt idx="0">
                  <c:v>73</c:v>
                </c:pt>
                <c:pt idx="1">
                  <c:v>932</c:v>
                </c:pt>
                <c:pt idx="2">
                  <c:v>6453</c:v>
                </c:pt>
                <c:pt idx="3">
                  <c:v>6879</c:v>
                </c:pt>
                <c:pt idx="4">
                  <c:v>13668</c:v>
                </c:pt>
                <c:pt idx="5">
                  <c:v>21558</c:v>
                </c:pt>
                <c:pt idx="6">
                  <c:v>36900</c:v>
                </c:pt>
                <c:pt idx="7">
                  <c:v>44669</c:v>
                </c:pt>
                <c:pt idx="8">
                  <c:v>83415</c:v>
                </c:pt>
                <c:pt idx="9">
                  <c:v>109543</c:v>
                </c:pt>
                <c:pt idx="10">
                  <c:v>165347</c:v>
                </c:pt>
                <c:pt idx="11">
                  <c:v>159526</c:v>
                </c:pt>
                <c:pt idx="12">
                  <c:v>282071</c:v>
                </c:pt>
                <c:pt idx="13">
                  <c:v>398112</c:v>
                </c:pt>
                <c:pt idx="14">
                  <c:v>536071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606-4EE1-A6A4-E0B82A7E5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3983560"/>
        <c:axId val="643980320"/>
      </c:scatterChart>
      <c:valAx>
        <c:axId val="643983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Размер матрицы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3980320"/>
        <c:crosses val="autoZero"/>
        <c:crossBetween val="midCat"/>
      </c:valAx>
      <c:valAx>
        <c:axId val="64398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ru-RU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Время, мс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ru-RU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ru-RU"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439835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ru-RU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6a87208-a766-4f5f-8ddf-e70d20f3ae85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47BB626-FDC1-48A1-AC26-E8C7B298B61A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9FCDA6CC-0551-4367-93F1-42C499F383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2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89890" algn="l" rtl="0" eaLnBrk="0" fontAlgn="base" hangingPunct="0">
      <a:spcBef>
        <a:spcPct val="30000"/>
      </a:spcBef>
      <a:spcAft>
        <a:spcPct val="0"/>
      </a:spcAft>
      <a:defRPr sz="102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79145" algn="l" rtl="0" eaLnBrk="0" fontAlgn="base" hangingPunct="0">
      <a:spcBef>
        <a:spcPct val="30000"/>
      </a:spcBef>
      <a:spcAft>
        <a:spcPct val="0"/>
      </a:spcAft>
      <a:defRPr sz="102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169035" algn="l" rtl="0" eaLnBrk="0" fontAlgn="base" hangingPunct="0">
      <a:spcBef>
        <a:spcPct val="30000"/>
      </a:spcBef>
      <a:spcAft>
        <a:spcPct val="0"/>
      </a:spcAft>
      <a:defRPr sz="102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558290" algn="l" rtl="0" eaLnBrk="0" fontAlgn="base" hangingPunct="0">
      <a:spcBef>
        <a:spcPct val="30000"/>
      </a:spcBef>
      <a:spcAft>
        <a:spcPct val="0"/>
      </a:spcAft>
      <a:defRPr sz="1025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948180" algn="l" defTabSz="779145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6pPr>
    <a:lvl7pPr marL="2337435" algn="l" defTabSz="779145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7pPr>
    <a:lvl8pPr marL="2727325" algn="l" defTabSz="779145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8pPr>
    <a:lvl9pPr marL="3116580" algn="l" defTabSz="779145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DA048D-BC9E-420A-9E19-C3FB18E7A779}" type="slidenum">
              <a:rPr lang="ru-RU" smtClean="0"/>
              <a:t>1</a:t>
            </a:fld>
            <a:endParaRPr lang="ru-RU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97832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7" y="51470"/>
            <a:ext cx="1216906" cy="11345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15" name="Рисунок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  <p:sp>
        <p:nvSpPr>
          <p:cNvPr id="19" name="Line 9"/>
          <p:cNvSpPr>
            <a:spLocks noChangeShapeType="1"/>
          </p:cNvSpPr>
          <p:nvPr userDrawn="1"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4806554"/>
            <a:ext cx="2168730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RuSCDays’2024</a:t>
            </a:r>
            <a:endParaRPr lang="ru-RU" dirty="0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4806554"/>
            <a:ext cx="5682908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Оптимизация вычисления формулы Блэка-Шоулза под архитектуру RISC-V</a:t>
            </a:r>
          </a:p>
        </p:txBody>
      </p:sp>
      <p:sp>
        <p:nvSpPr>
          <p:cNvPr id="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4368" y="4806554"/>
            <a:ext cx="1142162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Слайд </a:t>
            </a:r>
            <a:fld id="{4F2367BF-7A57-4F5A-B357-719264272D2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7734"/>
            <a:ext cx="8426198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 userDrawn="1"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4806554"/>
            <a:ext cx="2168730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RuSCDays’2024</a:t>
            </a:r>
            <a:endParaRPr lang="ru-RU" dirty="0"/>
          </a:p>
        </p:txBody>
      </p:sp>
      <p:sp>
        <p:nvSpPr>
          <p:cNvPr id="2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4806554"/>
            <a:ext cx="5682908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Оптимизация вычисления формулы Блэка-Шоулза под архитектуру RISC-V</a:t>
            </a:r>
          </a:p>
        </p:txBody>
      </p:sp>
      <p:sp>
        <p:nvSpPr>
          <p:cNvPr id="2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4368" y="4806554"/>
            <a:ext cx="1142162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Слайд </a:t>
            </a:r>
            <a:fld id="{4F2367BF-7A57-4F5A-B357-719264272D2E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415" y="155974"/>
            <a:ext cx="8737750" cy="4214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777" y="803660"/>
            <a:ext cx="8770388" cy="39112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2240" y="720329"/>
            <a:ext cx="8713787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22238" y="82154"/>
            <a:ext cx="0" cy="6477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000" y="4608000"/>
            <a:ext cx="535400" cy="486061"/>
          </a:xfrm>
          <a:prstGeom prst="rect">
            <a:avLst/>
          </a:prstGeom>
        </p:spPr>
      </p:pic>
      <p:sp>
        <p:nvSpPr>
          <p:cNvPr id="11" name="Line 9"/>
          <p:cNvSpPr>
            <a:spLocks noChangeShapeType="1"/>
          </p:cNvSpPr>
          <p:nvPr userDrawn="1"/>
        </p:nvSpPr>
        <p:spPr bwMode="auto">
          <a:xfrm>
            <a:off x="898525" y="4786313"/>
            <a:ext cx="80645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3568" y="4806554"/>
            <a:ext cx="2168730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RuSCDays’2024</a:t>
            </a:r>
            <a:endParaRPr lang="ru-RU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55776" y="4806554"/>
            <a:ext cx="5682908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Оптимизация вычисления формулы Блэка-Шоулза под архитектуру RISC-V</a:t>
            </a: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4368" y="4806554"/>
            <a:ext cx="1142162" cy="336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ru-RU" dirty="0"/>
              <a:t>Слайд </a:t>
            </a:r>
            <a:fld id="{4F2367BF-7A57-4F5A-B357-719264272D2E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25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00025" indent="-20002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q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07035" indent="-20701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cs typeface="+mn-cs"/>
        </a:defRPr>
      </a:lvl2pPr>
      <a:lvl3pPr marL="607060" indent="-200025" algn="l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  <a:cs typeface="+mn-cs"/>
        </a:defRPr>
      </a:lvl3pPr>
      <a:lvl4pPr marL="807085" indent="-200025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+mn-cs"/>
        </a:defRPr>
      </a:lvl4pPr>
      <a:lvl5pPr marL="1007110" indent="-20002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yaLitva/ITLab_RISC-V_2024-20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704495" y="4425132"/>
            <a:ext cx="6444208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r"/>
            <a:r>
              <a:rPr lang="ru-RU" sz="2000" dirty="0">
                <a:cs typeface="Times New Roman" panose="02020603050405020304" pitchFamily="18" charset="0"/>
              </a:rPr>
              <a:t>Участники: М.А. </a:t>
            </a:r>
            <a:r>
              <a:rPr lang="ru-RU" sz="2000" dirty="0" err="1">
                <a:cs typeface="Times New Roman" panose="02020603050405020304" pitchFamily="18" charset="0"/>
              </a:rPr>
              <a:t>Загрядсков</a:t>
            </a:r>
            <a:r>
              <a:rPr lang="ru-RU" sz="2000" dirty="0">
                <a:cs typeface="Times New Roman" panose="02020603050405020304" pitchFamily="18" charset="0"/>
              </a:rPr>
              <a:t>, А.И. Кулик, Д.Д. Литвяков</a:t>
            </a:r>
          </a:p>
        </p:txBody>
      </p:sp>
      <p:sp>
        <p:nvSpPr>
          <p:cNvPr id="8" name="Заголовок 1"/>
          <p:cNvSpPr txBox="1"/>
          <p:nvPr/>
        </p:nvSpPr>
        <p:spPr bwMode="auto">
          <a:xfrm>
            <a:off x="342236" y="1779662"/>
            <a:ext cx="8459527" cy="11025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8580" tIns="34290" rIns="68580" bIns="34290" numCol="1" anchor="ctr" anchorCtr="0" compatLnSpc="1">
            <a:normAutofit fontScale="9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Вычисления в смешанной точности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задачах линейной алгебры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процессорах архитектуры RISC-V</a:t>
            </a:r>
          </a:p>
        </p:txBody>
      </p:sp>
      <p:sp>
        <p:nvSpPr>
          <p:cNvPr id="5" name="Text Box 1033"/>
          <p:cNvSpPr txBox="1">
            <a:spLocks noChangeArrowheads="1"/>
          </p:cNvSpPr>
          <p:nvPr/>
        </p:nvSpPr>
        <p:spPr bwMode="auto">
          <a:xfrm>
            <a:off x="467544" y="44351"/>
            <a:ext cx="9144000" cy="5616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ernard MT Condensed" panose="020508060609050204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Aft>
                <a:spcPts val="300"/>
              </a:spcAft>
              <a:defRPr/>
            </a:pPr>
            <a:r>
              <a:rPr lang="ru-RU" sz="1400" b="1" i="0" kern="1200" cap="small" spc="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 государственный университет им. Н.И. Лобачевского </a:t>
            </a:r>
          </a:p>
          <a:p>
            <a:pPr algn="ctr" eaLnBrk="1" hangingPunct="1">
              <a:spcAft>
                <a:spcPts val="300"/>
              </a:spcAft>
              <a:defRPr/>
            </a:pPr>
            <a:r>
              <a:rPr lang="ru-RU" sz="1400" b="1" i="0" kern="1200" cap="small" spc="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технологий, математики и механики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704495" y="4055800"/>
            <a:ext cx="644420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r"/>
            <a:r>
              <a:rPr lang="ru-RU" dirty="0"/>
              <a:t>Кураторы: В.Д. Волокитин, И.Б. Мееров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8926" y="4299942"/>
            <a:ext cx="830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</a:t>
            </a:r>
            <a:r>
              <a:rPr lang="en-US" sz="1400" dirty="0"/>
              <a:t>Nicholas J. </a:t>
            </a:r>
            <a:r>
              <a:rPr lang="en-US" sz="1400" dirty="0" err="1"/>
              <a:t>Higham</a:t>
            </a:r>
            <a:r>
              <a:rPr lang="en-US" sz="1400" dirty="0"/>
              <a:t>, Theo Mary. Mixed precision algorithms in numerical linear algebra. – 2022. – C. 369-388. 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79512" y="798133"/>
                <a:ext cx="8640960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Алгоритмы:</a:t>
                </a:r>
              </a:p>
              <a:p>
                <a:pPr lvl="1"/>
                <a:r>
                  <a:rPr lang="en-US" sz="2100" dirty="0">
                    <a:latin typeface="+mn-lt"/>
                  </a:rPr>
                  <a:t>1. </a:t>
                </a:r>
                <a:r>
                  <a:rPr lang="ru-RU" sz="2100" dirty="0">
                    <a:latin typeface="+mn-lt"/>
                  </a:rPr>
                  <a:t>Итерационный метод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100" dirty="0">
                    <a:latin typeface="+mn-lt"/>
                  </a:rPr>
                  <a:t>, метод Гаусса - Зейделя</a:t>
                </a:r>
                <a:endParaRPr lang="en-US" sz="2100" dirty="0">
                  <a:latin typeface="+mn-lt"/>
                </a:endParaRPr>
              </a:p>
              <a:p>
                <a:pPr lvl="1"/>
                <a:r>
                  <a:rPr lang="en-US" sz="2100" dirty="0">
                    <a:latin typeface="+mn-lt"/>
                  </a:rPr>
                  <a:t>2. </a:t>
                </a:r>
                <a:r>
                  <a:rPr lang="ru-RU" sz="2100" dirty="0">
                    <a:latin typeface="+mn-lt"/>
                  </a:rPr>
                  <a:t>Прямой метод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100" dirty="0">
                    <a:latin typeface="+mn-lt"/>
                  </a:rPr>
                  <a:t>, </a:t>
                </a:r>
                <a:r>
                  <a:rPr lang="en-US" sz="2100" dirty="0">
                    <a:latin typeface="+mn-lt"/>
                  </a:rPr>
                  <a:t>LU-</a:t>
                </a:r>
                <a:r>
                  <a:rPr lang="ru-RU" sz="2100" dirty="0">
                    <a:latin typeface="+mn-lt"/>
                  </a:rPr>
                  <a:t>разложение</a:t>
                </a:r>
              </a:p>
              <a:p>
                <a:pPr lvl="1"/>
                <a:r>
                  <a:rPr lang="en-US" sz="2100" dirty="0">
                    <a:latin typeface="+mn-lt"/>
                  </a:rPr>
                  <a:t>3. QR</a:t>
                </a:r>
                <a:r>
                  <a:rPr lang="ru-RU" sz="2100" dirty="0">
                    <a:latin typeface="+mn-lt"/>
                  </a:rPr>
                  <a:t>-разложение, алгоритм Хаусхолдера</a:t>
                </a:r>
                <a:r>
                  <a:rPr lang="en-US" sz="2100" dirty="0">
                    <a:latin typeface="+mn-lt"/>
                  </a:rPr>
                  <a:t>, </a:t>
                </a:r>
                <a:r>
                  <a:rPr lang="ru-RU" sz="2100" dirty="0">
                    <a:latin typeface="+mn-lt"/>
                  </a:rPr>
                  <a:t>алгоритм </a:t>
                </a:r>
                <a:r>
                  <a:rPr lang="en-US" sz="2100" dirty="0">
                    <a:latin typeface="+mn-lt"/>
                  </a:rPr>
                  <a:t>MGS</a:t>
                </a:r>
              </a:p>
              <a:p>
                <a:pPr marL="732790" lvl="1" indent="-342900">
                  <a:buFont typeface="Wingdings" panose="05000000000000000000" pitchFamily="2" charset="2"/>
                  <a:buChar char="q"/>
                </a:pPr>
                <a:endParaRPr lang="en-US" sz="2100" dirty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Сокращение времени за счёт уменьшения требуемой памяти и вычислений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Использование вычислений в смешанной точности*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98133"/>
                <a:ext cx="8640960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5" t="-21" r="4" b="1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344816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Алгоритмы. Метод Гаусса - Зейделя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8926" y="4299942"/>
            <a:ext cx="830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</a:t>
            </a:r>
            <a:r>
              <a:rPr lang="en-US" sz="1400" dirty="0"/>
              <a:t>Nicholas J. </a:t>
            </a:r>
            <a:r>
              <a:rPr lang="en-US" sz="1400" dirty="0" err="1"/>
              <a:t>Higham</a:t>
            </a:r>
            <a:r>
              <a:rPr lang="en-US" sz="1400" dirty="0"/>
              <a:t>, Theo Mary. Mixed precision algorithms in numerical linear algebra. – 2022. – C. 369-388. 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179512" y="798133"/>
                <a:ext cx="8640960" cy="3747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Итерационный метод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100" dirty="0">
                    <a:latin typeface="+mn-lt"/>
                  </a:rPr>
                  <a:t>, метод Гаусса - Зейделя</a:t>
                </a:r>
                <a:br>
                  <a:rPr lang="ru-RU" sz="2100" dirty="0">
                    <a:latin typeface="+mn-lt"/>
                  </a:rPr>
                </a:br>
                <a:br>
                  <a:rPr lang="en-US" sz="2100" dirty="0">
                    <a:latin typeface="+mn-lt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2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100" i="0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bSup>
                    <m:r>
                      <a:rPr lang="en-US" sz="21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sz="2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1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0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100" i="0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1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1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100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100" i="0" dirty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e>
                            <m:e>
                              <m:r>
                                <a:rPr lang="en-US" sz="2100" i="0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0" dirty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100" i="0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sz="21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1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2100" i="1" dirty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100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2100" i="1" dirty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100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nary>
                            </m:e>
                            <m:e/>
                          </m:mr>
                        </m:m>
                      </m:e>
                    </m:d>
                  </m:oMath>
                </a14:m>
                <a:r>
                  <a:rPr lang="en-US" sz="21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</a:rPr>
                      <m:t>ⅈ=</m:t>
                    </m:r>
                    <m:acc>
                      <m:accPr>
                        <m:chr m:val="̅"/>
                        <m:ctrlPr>
                          <a:rPr lang="en-US" sz="2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acc>
                  </m:oMath>
                </a14:m>
                <a:endParaRPr lang="ru-RU" sz="2100" dirty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ru-RU" sz="2100" dirty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Начальное приближение</a:t>
                </a:r>
                <a:r>
                  <a:rPr lang="en-US" sz="2100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100" i="0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100" i="0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1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sz="2100" i="0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1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d>
                          <m:dPr>
                            <m:ctrlPr>
                              <a:rPr lang="en-US" sz="21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0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1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acc>
                  </m:oMath>
                </a14:m>
                <a:endParaRPr lang="ru-RU" sz="2100" dirty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Выполнять итерации пока не найдено решение с заданной точностью </a:t>
                </a:r>
                <a14:m>
                  <m:oMath xmlns:m="http://schemas.openxmlformats.org/officeDocument/2006/math">
                    <m:r>
                      <a:rPr lang="ru-RU" sz="21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lang="ru-RU" sz="2100" dirty="0">
                    <a:latin typeface="+mn-lt"/>
                  </a:rPr>
                </a:b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sz="21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100" i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2100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ru-RU" sz="2100" i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sz="210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100" i="0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ru-RU" sz="210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ru-RU" sz="21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ru-RU" sz="2100" dirty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Идея*: Находить начальное приближение в меньшей точности</a:t>
                </a:r>
                <a:endParaRPr lang="en-US" sz="2100" dirty="0">
                  <a:latin typeface="+mn-lt"/>
                </a:endParaRPr>
              </a:p>
              <a:p>
                <a:pPr>
                  <a:lnSpc>
                    <a:spcPct val="100000"/>
                  </a:lnSpc>
                </a:pPr>
                <a:endParaRPr lang="ru-RU" sz="2100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798133"/>
                <a:ext cx="8640960" cy="3747629"/>
              </a:xfrm>
              <a:prstGeom prst="rect">
                <a:avLst/>
              </a:prstGeom>
              <a:blipFill rotWithShape="1">
                <a:blip r:embed="rId2"/>
                <a:stretch>
                  <a:fillRect l="-5" t="-15" r="4" b="12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48883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55953"/>
              </p:ext>
            </p:extLst>
          </p:nvPr>
        </p:nvGraphicFramePr>
        <p:xfrm>
          <a:off x="40570" y="1509345"/>
          <a:ext cx="4204485" cy="284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Объек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59270"/>
              </p:ext>
            </p:extLst>
          </p:nvPr>
        </p:nvGraphicFramePr>
        <p:xfrm>
          <a:off x="4319083" y="1515594"/>
          <a:ext cx="4204485" cy="2849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Метод Гаусса - Зейделя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12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704856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31" name="Объект 11"/>
          <p:cNvSpPr>
            <a:spLocks noGrp="1"/>
          </p:cNvSpPr>
          <p:nvPr>
            <p:ph idx="1"/>
          </p:nvPr>
        </p:nvSpPr>
        <p:spPr>
          <a:xfrm>
            <a:off x="186806" y="771551"/>
            <a:ext cx="8770388" cy="593240"/>
          </a:xfrm>
        </p:spPr>
        <p:txBody>
          <a:bodyPr/>
          <a:lstStyle/>
          <a:p>
            <a:r>
              <a:rPr lang="ru-RU" sz="2000" dirty="0"/>
              <a:t> Результаты с использованием встроенных типов данных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33" name="Прямая со стрелкой 32"/>
          <p:cNvCxnSpPr>
            <a:stCxn id="35" idx="2"/>
          </p:cNvCxnSpPr>
          <p:nvPr/>
        </p:nvCxnSpPr>
        <p:spPr bwMode="auto">
          <a:xfrm flipH="1">
            <a:off x="3982957" y="1878928"/>
            <a:ext cx="185334" cy="4745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Объект 11"/>
          <p:cNvSpPr txBox="1"/>
          <p:nvPr/>
        </p:nvSpPr>
        <p:spPr bwMode="auto">
          <a:xfrm>
            <a:off x="3833647" y="1608428"/>
            <a:ext cx="669287" cy="27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0002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035" indent="-20701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60706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80708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00711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1200" b="1" kern="0" dirty="0"/>
              <a:t>-</a:t>
            </a:r>
            <a:r>
              <a:rPr lang="en-US" sz="1200" b="1" kern="0" dirty="0"/>
              <a:t>21</a:t>
            </a:r>
            <a:r>
              <a:rPr lang="ru-RU" sz="1200" b="1" kern="0" dirty="0"/>
              <a:t>%</a:t>
            </a:r>
          </a:p>
        </p:txBody>
      </p:sp>
      <p:cxnSp>
        <p:nvCxnSpPr>
          <p:cNvPr id="39" name="Прямая со стрелкой 38"/>
          <p:cNvCxnSpPr>
            <a:stCxn id="40" idx="2"/>
          </p:cNvCxnSpPr>
          <p:nvPr/>
        </p:nvCxnSpPr>
        <p:spPr bwMode="auto">
          <a:xfrm flipH="1">
            <a:off x="8262724" y="1836599"/>
            <a:ext cx="410154" cy="516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Объект 11"/>
          <p:cNvSpPr txBox="1"/>
          <p:nvPr/>
        </p:nvSpPr>
        <p:spPr bwMode="auto">
          <a:xfrm>
            <a:off x="8336752" y="1566099"/>
            <a:ext cx="672252" cy="27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0002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035" indent="-20701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60706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80708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00711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1200" b="1" kern="0" dirty="0"/>
              <a:t>-</a:t>
            </a:r>
            <a:r>
              <a:rPr lang="en-US" sz="1200" b="1" kern="0" dirty="0"/>
              <a:t>1</a:t>
            </a:r>
            <a:r>
              <a:rPr lang="ru-RU" sz="1200" b="1" kern="0" dirty="0"/>
              <a:t>8%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851822"/>
              </p:ext>
            </p:extLst>
          </p:nvPr>
        </p:nvGraphicFramePr>
        <p:xfrm>
          <a:off x="4245697" y="1509624"/>
          <a:ext cx="4277871" cy="2862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Объек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54099"/>
              </p:ext>
            </p:extLst>
          </p:nvPr>
        </p:nvGraphicFramePr>
        <p:xfrm>
          <a:off x="-17701" y="1497683"/>
          <a:ext cx="4461182" cy="2856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Метод Гаусса - Зейделя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13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704856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31" name="Объект 11"/>
          <p:cNvSpPr>
            <a:spLocks noGrp="1"/>
          </p:cNvSpPr>
          <p:nvPr>
            <p:ph idx="1"/>
          </p:nvPr>
        </p:nvSpPr>
        <p:spPr>
          <a:xfrm>
            <a:off x="186806" y="771551"/>
            <a:ext cx="8770388" cy="593240"/>
          </a:xfrm>
        </p:spPr>
        <p:txBody>
          <a:bodyPr/>
          <a:lstStyle/>
          <a:p>
            <a:r>
              <a:rPr lang="ru-RU" sz="2000" dirty="0"/>
              <a:t> Результаты с использованием собственных типов данных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33" name="Прямая со стрелкой 32"/>
          <p:cNvCxnSpPr>
            <a:stCxn id="35" idx="2"/>
          </p:cNvCxnSpPr>
          <p:nvPr/>
        </p:nvCxnSpPr>
        <p:spPr bwMode="auto">
          <a:xfrm flipH="1">
            <a:off x="4167273" y="1883771"/>
            <a:ext cx="203896" cy="2654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Объект 11"/>
          <p:cNvSpPr txBox="1"/>
          <p:nvPr/>
        </p:nvSpPr>
        <p:spPr bwMode="auto">
          <a:xfrm>
            <a:off x="4041817" y="1600490"/>
            <a:ext cx="658704" cy="2832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0002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035" indent="-20701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60706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80708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00711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1200" b="1" kern="0" dirty="0"/>
              <a:t>+1</a:t>
            </a:r>
            <a:r>
              <a:rPr lang="en-US" sz="1200" b="1" kern="0" dirty="0"/>
              <a:t>0</a:t>
            </a:r>
            <a:r>
              <a:rPr lang="ru-RU" sz="1200" b="1" kern="0" dirty="0"/>
              <a:t>%</a:t>
            </a:r>
          </a:p>
        </p:txBody>
      </p:sp>
      <p:cxnSp>
        <p:nvCxnSpPr>
          <p:cNvPr id="39" name="Прямая со стрелкой 38"/>
          <p:cNvCxnSpPr>
            <a:stCxn id="40" idx="2"/>
          </p:cNvCxnSpPr>
          <p:nvPr/>
        </p:nvCxnSpPr>
        <p:spPr bwMode="auto">
          <a:xfrm flipH="1">
            <a:off x="8244408" y="1743328"/>
            <a:ext cx="510361" cy="4345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Объект 11"/>
          <p:cNvSpPr txBox="1"/>
          <p:nvPr/>
        </p:nvSpPr>
        <p:spPr bwMode="auto">
          <a:xfrm>
            <a:off x="8425417" y="1497126"/>
            <a:ext cx="658704" cy="2462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0002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035" indent="-20701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60706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80708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00711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ru-RU" sz="1200" b="1" kern="0" dirty="0"/>
              <a:t>+</a:t>
            </a:r>
            <a:r>
              <a:rPr lang="en-US" sz="1200" b="1" kern="0" dirty="0"/>
              <a:t>8</a:t>
            </a:r>
            <a:r>
              <a:rPr lang="ru-RU" sz="1200" b="1" kern="0" dirty="0"/>
              <a:t>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Объект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267895"/>
              </p:ext>
            </p:extLst>
          </p:nvPr>
        </p:nvGraphicFramePr>
        <p:xfrm>
          <a:off x="2159732" y="2355726"/>
          <a:ext cx="4680520" cy="2450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Прямоугольник 19"/>
          <p:cNvSpPr/>
          <p:nvPr/>
        </p:nvSpPr>
        <p:spPr>
          <a:xfrm>
            <a:off x="179512" y="798133"/>
            <a:ext cx="86409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+mn-lt"/>
              </a:rPr>
              <a:t>Время </a:t>
            </a:r>
            <a:r>
              <a:rPr lang="en-US" sz="2000" b="1" dirty="0">
                <a:latin typeface="+mn-lt"/>
              </a:rPr>
              <a:t>A </a:t>
            </a:r>
            <a:r>
              <a:rPr lang="ru-RU" sz="2000" dirty="0"/>
              <a:t>⋅</a:t>
            </a:r>
            <a:r>
              <a:rPr lang="en-US" sz="2000" b="1" dirty="0">
                <a:latin typeface="+mn-lt"/>
              </a:rPr>
              <a:t> x – b </a:t>
            </a:r>
            <a:r>
              <a:rPr lang="ru-RU" sz="2000" dirty="0">
                <a:latin typeface="+mn-lt"/>
              </a:rPr>
              <a:t>для матрицы </a:t>
            </a:r>
            <a:r>
              <a:rPr lang="en-US" sz="2000" dirty="0">
                <a:latin typeface="+mn-lt"/>
              </a:rPr>
              <a:t>A</a:t>
            </a:r>
            <a:r>
              <a:rPr lang="ru-RU" sz="2000" dirty="0">
                <a:latin typeface="+mn-lt"/>
              </a:rPr>
              <a:t> размера 5000*5000:</a:t>
            </a:r>
            <a:br>
              <a:rPr lang="en-US" sz="1600" dirty="0">
                <a:latin typeface="+mn-lt"/>
              </a:rPr>
            </a:br>
            <a:r>
              <a:rPr lang="en-US" sz="2000" dirty="0">
                <a:latin typeface="+mn-lt"/>
              </a:rPr>
              <a:t>float </a:t>
            </a:r>
            <a:r>
              <a:rPr lang="ru-RU" sz="2000" dirty="0">
                <a:latin typeface="+mn-lt"/>
              </a:rPr>
              <a:t>быстрее </a:t>
            </a:r>
            <a:r>
              <a:rPr lang="en-US" sz="2000" dirty="0">
                <a:latin typeface="+mn-lt"/>
              </a:rPr>
              <a:t>double </a:t>
            </a:r>
            <a:r>
              <a:rPr lang="ru-RU" sz="2000" b="1" dirty="0">
                <a:latin typeface="+mn-lt"/>
              </a:rPr>
              <a:t>в 3.08 раза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FP32 </a:t>
            </a:r>
            <a:r>
              <a:rPr lang="ru-RU" sz="2000" dirty="0">
                <a:latin typeface="+mn-lt"/>
              </a:rPr>
              <a:t>и </a:t>
            </a:r>
            <a:r>
              <a:rPr lang="en-US" sz="2000" dirty="0">
                <a:latin typeface="+mn-lt"/>
              </a:rPr>
              <a:t>FP64 </a:t>
            </a:r>
            <a:r>
              <a:rPr lang="ru-RU" sz="2000" b="1" dirty="0">
                <a:latin typeface="+mn-lt"/>
              </a:rPr>
              <a:t>равны по времени</a:t>
            </a:r>
            <a:r>
              <a:rPr lang="ru-RU" sz="2000" dirty="0">
                <a:latin typeface="+mn-lt"/>
              </a:rPr>
              <a:t>, но почему?</a:t>
            </a:r>
            <a:endParaRPr lang="en-US" sz="2000" b="1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+mn-lt"/>
              </a:rPr>
              <a:t>Встроенные типы данных автоматически векторизовались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>
                <a:latin typeface="+mn-lt"/>
              </a:rPr>
              <a:t>Ожидаемый график для реализованных типов данных: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ru-RU" sz="2000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Метод Гаусса - Зейделя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14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84887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10" idx="2"/>
          </p:cNvCxnSpPr>
          <p:nvPr/>
        </p:nvCxnSpPr>
        <p:spPr bwMode="auto">
          <a:xfrm flipH="1">
            <a:off x="5824301" y="2683865"/>
            <a:ext cx="799927" cy="286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Объект 11"/>
          <p:cNvSpPr txBox="1"/>
          <p:nvPr/>
        </p:nvSpPr>
        <p:spPr bwMode="auto">
          <a:xfrm>
            <a:off x="5947991" y="2413365"/>
            <a:ext cx="1352474" cy="27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0002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035" indent="-20701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60706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807085" indent="-20002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007110" indent="-200025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200" b="1" kern="0" dirty="0"/>
              <a:t>-12</a:t>
            </a:r>
            <a:r>
              <a:rPr lang="ru-RU" sz="1200" b="1" kern="0" dirty="0"/>
              <a:t>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Алгоритмы. Блочное</a:t>
            </a:r>
            <a:r>
              <a:rPr lang="en-US" dirty="0"/>
              <a:t> LU</a:t>
            </a:r>
            <a:r>
              <a:rPr lang="ru-RU" dirty="0"/>
              <a:t>-разложение*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15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4227934"/>
            <a:ext cx="8306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</a:t>
            </a:r>
            <a:r>
              <a:rPr lang="ru-RU" sz="1400" dirty="0" err="1"/>
              <a:t>Баркалов</a:t>
            </a:r>
            <a:r>
              <a:rPr lang="ru-RU" sz="1400" dirty="0"/>
              <a:t> К.А. Образовательный комплекс «Параллельные численные методы»</a:t>
            </a:r>
            <a:r>
              <a:rPr lang="en-US" sz="1400" dirty="0"/>
              <a:t>.</a:t>
            </a:r>
            <a:r>
              <a:rPr lang="ru-RU" sz="1400" dirty="0"/>
              <a:t> Лекционные материалы</a:t>
            </a:r>
            <a:r>
              <a:rPr lang="en-US" sz="1400" dirty="0"/>
              <a:t> – 20</a:t>
            </a:r>
            <a:r>
              <a:rPr lang="ru-RU" sz="1400" dirty="0"/>
              <a:t>11</a:t>
            </a:r>
            <a:r>
              <a:rPr lang="en-US" sz="1400" dirty="0"/>
              <a:t>. – C. 8-</a:t>
            </a:r>
            <a:r>
              <a:rPr lang="ru-RU" sz="1400" dirty="0"/>
              <a:t>16</a:t>
            </a:r>
            <a:r>
              <a:rPr lang="en-US" sz="1400" dirty="0"/>
              <a:t>. </a:t>
            </a:r>
            <a:endParaRPr lang="ru-R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2963" y="843558"/>
                <a:ext cx="8352928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100" dirty="0">
                    <a:latin typeface="+mn-lt"/>
                  </a:rPr>
                  <a:t>LU-</a:t>
                </a:r>
                <a:r>
                  <a:rPr lang="ru-RU" sz="2100" dirty="0">
                    <a:latin typeface="+mn-lt"/>
                  </a:rPr>
                  <a:t>разложение – представление матрицы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𝐿𝑈</m:t>
                    </m:r>
                  </m:oMath>
                </a14:m>
                <a:r>
                  <a:rPr lang="en-US" sz="2100" dirty="0">
                    <a:latin typeface="+mn-lt"/>
                  </a:rPr>
                  <a:t>, L –</a:t>
                </a:r>
                <a:r>
                  <a:rPr lang="ru-RU" sz="2100" dirty="0">
                    <a:latin typeface="+mn-lt"/>
                  </a:rPr>
                  <a:t> нижняя треугольная, </a:t>
                </a:r>
                <a:r>
                  <a:rPr lang="en-US" sz="2100" dirty="0">
                    <a:latin typeface="+mn-lt"/>
                  </a:rPr>
                  <a:t>U – </a:t>
                </a:r>
                <a:r>
                  <a:rPr lang="ru-RU" sz="2100" dirty="0">
                    <a:latin typeface="+mn-lt"/>
                  </a:rPr>
                  <a:t>верхняя треугольная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Блочное </a:t>
                </a:r>
                <a:r>
                  <a:rPr lang="en-US" sz="2100" dirty="0">
                    <a:latin typeface="+mn-lt"/>
                  </a:rPr>
                  <a:t>LU-</a:t>
                </a:r>
                <a:r>
                  <a:rPr lang="ru-RU" sz="2100" dirty="0">
                    <a:latin typeface="+mn-lt"/>
                  </a:rPr>
                  <a:t>разложение:</a:t>
                </a: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  <m:m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mr>
                    </m:m>
                    <m:r>
                      <a:rPr lang="ru-RU" sz="2100" i="1">
                        <a:latin typeface="Cambria Math" panose="02040503050406030204" pitchFamily="18" charset="0"/>
                      </a:rPr>
                      <m:t>−блочная</m:t>
                    </m:r>
                  </m:oMath>
                </a14:m>
                <a:endParaRPr lang="ru-RU" sz="2100" dirty="0"/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ru-RU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sz="2100" dirty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endParaRPr lang="ru-RU" sz="2100" dirty="0">
                  <a:latin typeface="+mn-lt"/>
                </a:endParaRPr>
              </a:p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ru-RU" sz="2100" dirty="0">
                    <a:latin typeface="+mn-lt"/>
                  </a:rPr>
                  <a:t>Такой подход позволяет свести операции к матричным и повысить эффективность использования кэша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3" y="843558"/>
                <a:ext cx="8352928" cy="3228063"/>
              </a:xfrm>
              <a:prstGeom prst="rect">
                <a:avLst/>
              </a:prstGeom>
              <a:blipFill rotWithShape="1">
                <a:blip r:embed="rId2"/>
                <a:stretch>
                  <a:fillRect l="-5" t="-9" r="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416824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Блочное </a:t>
            </a:r>
            <a:r>
              <a:rPr lang="en-US" dirty="0"/>
              <a:t>LU-</a:t>
            </a:r>
            <a:r>
              <a:rPr lang="ru-RU" dirty="0"/>
              <a:t>разложение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16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793859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1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100" dirty="0">
              <a:latin typeface="+mn-lt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95536" y="1532523"/>
          <a:ext cx="7920879" cy="2966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5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 Размер блока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Время,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Ошибка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ru-RU" dirty="0"/>
                        <a:t> (512х512)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1,9е-14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(512x512), </a:t>
                      </a:r>
                      <a:r>
                        <a:rPr lang="ru-RU" baseline="0" dirty="0"/>
                        <a:t>не блочная реализация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7899 (+2400%)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e-16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ru-RU" dirty="0"/>
                        <a:t> (512х512)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198 (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2</a:t>
                      </a:r>
                      <a:r>
                        <a:rPr lang="ru-RU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5е-6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FP32</a:t>
                      </a:r>
                      <a:r>
                        <a:rPr lang="ru-RU" dirty="0"/>
                        <a:t> (128х128)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2,4е-6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FP16</a:t>
                      </a:r>
                      <a:r>
                        <a:rPr lang="ru-RU" dirty="0"/>
                        <a:t> (128х128) без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fma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 (</a:t>
                      </a:r>
                      <a:r>
                        <a:rPr lang="en-US" dirty="0"/>
                        <a:t>+10</a:t>
                      </a:r>
                      <a:r>
                        <a:rPr lang="ru-RU" dirty="0"/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8е-3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FP16</a:t>
                      </a:r>
                      <a:r>
                        <a:rPr lang="en-US" baseline="0" dirty="0"/>
                        <a:t> (128x128) </a:t>
                      </a:r>
                      <a:r>
                        <a:rPr lang="ru-RU" baseline="0" dirty="0"/>
                        <a:t>с </a:t>
                      </a:r>
                      <a:r>
                        <a:rPr lang="en-US" baseline="0" dirty="0" err="1"/>
                        <a:t>fma</a:t>
                      </a:r>
                      <a:r>
                        <a:rPr lang="en-US" baseline="0" dirty="0"/>
                        <a:t>, </a:t>
                      </a:r>
                      <a:r>
                        <a:rPr lang="ru-RU" baseline="0" dirty="0"/>
                        <a:t>ожидаемый результат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87 (-4%)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dirty="0"/>
                        <a:t>8е-3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BF16</a:t>
                      </a:r>
                      <a:r>
                        <a:rPr lang="ru-RU" dirty="0"/>
                        <a:t> (128х128)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87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(-4</a:t>
                      </a:r>
                      <a:r>
                        <a:rPr lang="ru-RU" baseline="0" dirty="0"/>
                        <a:t>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2,3е-2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150802" y="713562"/>
            <a:ext cx="8770388" cy="899257"/>
          </a:xfrm>
        </p:spPr>
        <p:txBody>
          <a:bodyPr/>
          <a:lstStyle/>
          <a:p>
            <a:r>
              <a:rPr lang="ru-RU" sz="2100" dirty="0"/>
              <a:t> Зависимость времени от выбора</a:t>
            </a:r>
            <a:r>
              <a:rPr lang="en-US" sz="2100" dirty="0"/>
              <a:t> </a:t>
            </a:r>
            <a:r>
              <a:rPr lang="ru-RU" sz="2100" dirty="0"/>
              <a:t>размера блока </a:t>
            </a:r>
            <a:r>
              <a:rPr lang="en-US" sz="2100" dirty="0"/>
              <a:t>r</a:t>
            </a:r>
          </a:p>
          <a:p>
            <a:r>
              <a:rPr lang="ru-RU" sz="2100" dirty="0"/>
              <a:t> Во всех случаях не применялись параллельные вычисления</a:t>
            </a:r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632848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Блочное </a:t>
            </a:r>
            <a:r>
              <a:rPr lang="en-US" dirty="0"/>
              <a:t>LU-</a:t>
            </a:r>
            <a:r>
              <a:rPr lang="ru-RU" dirty="0"/>
              <a:t>разложение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17</a:t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03548" y="677255"/>
            <a:ext cx="8424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1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100" dirty="0">
              <a:latin typeface="+mn-lt"/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/>
        </p:nvGraphicFramePr>
        <p:xfrm>
          <a:off x="395536" y="1324773"/>
          <a:ext cx="7776860" cy="312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5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OpenBLAS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aseline="0" dirty="0"/>
                        <a:t>Размер блока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Время,</a:t>
                      </a:r>
                      <a:r>
                        <a:rPr lang="ru-RU" baseline="0" dirty="0"/>
                        <a:t> </a:t>
                      </a:r>
                      <a:r>
                        <a:rPr lang="ru-RU" baseline="0" dirty="0" err="1"/>
                        <a:t>мс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Ошибка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ru-RU" dirty="0"/>
                        <a:t> (512х512)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1,9е-14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</a:t>
                      </a:r>
                      <a:r>
                        <a:rPr lang="ru-RU" dirty="0"/>
                        <a:t>(512х512)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165</a:t>
                      </a:r>
                      <a:r>
                        <a:rPr lang="en-US" dirty="0"/>
                        <a:t> (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4%)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7,3е-16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ru-RU" dirty="0"/>
                        <a:t> (1</a:t>
                      </a:r>
                      <a:r>
                        <a:rPr lang="en-US" dirty="0"/>
                        <a:t>024</a:t>
                      </a:r>
                      <a:r>
                        <a:rPr lang="ru-RU" dirty="0"/>
                        <a:t>х1</a:t>
                      </a:r>
                      <a:r>
                        <a:rPr lang="en-US" dirty="0"/>
                        <a:t>024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2661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2,6е-15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ru-RU" dirty="0"/>
                        <a:t> (1</a:t>
                      </a:r>
                      <a:r>
                        <a:rPr lang="en-US" dirty="0"/>
                        <a:t>024</a:t>
                      </a:r>
                      <a:r>
                        <a:rPr lang="ru-RU" dirty="0"/>
                        <a:t>х1</a:t>
                      </a:r>
                      <a:r>
                        <a:rPr lang="en-US" dirty="0"/>
                        <a:t>0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4</a:t>
                      </a:r>
                      <a:r>
                        <a:rPr lang="ru-RU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1279</a:t>
                      </a:r>
                      <a:r>
                        <a:rPr lang="en-US" baseline="0" dirty="0"/>
                        <a:t> (</a:t>
                      </a:r>
                      <a:r>
                        <a:rPr lang="ru-RU" baseline="0" dirty="0"/>
                        <a:t>-52</a:t>
                      </a:r>
                      <a:r>
                        <a:rPr lang="en-US" baseline="0" dirty="0"/>
                        <a:t>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1,9е-14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r>
                        <a:rPr lang="en-US" baseline="0" dirty="0"/>
                        <a:t> (16384x16384)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881222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3,8е-15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 (16384x16384)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681585 (</a:t>
                      </a:r>
                      <a:r>
                        <a:rPr lang="ru-RU" dirty="0"/>
                        <a:t>-</a:t>
                      </a:r>
                      <a:r>
                        <a:rPr lang="en-US" dirty="0"/>
                        <a:t>2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1,2е-6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170712" y="736390"/>
            <a:ext cx="8770388" cy="575886"/>
          </a:xfrm>
        </p:spPr>
        <p:txBody>
          <a:bodyPr/>
          <a:lstStyle/>
          <a:p>
            <a:r>
              <a:rPr lang="ru-RU" dirty="0"/>
              <a:t> </a:t>
            </a:r>
            <a:r>
              <a:rPr lang="ru-RU" sz="2100" dirty="0"/>
              <a:t>Результаты с использованием </a:t>
            </a:r>
            <a:r>
              <a:rPr lang="en-US" sz="2100" dirty="0" err="1"/>
              <a:t>OpenBLAS</a:t>
            </a:r>
            <a:endParaRPr lang="en-US" sz="21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632848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Блочное </a:t>
            </a:r>
            <a:r>
              <a:rPr lang="en-US" dirty="0"/>
              <a:t>LU-</a:t>
            </a:r>
            <a:r>
              <a:rPr lang="ru-RU" dirty="0"/>
              <a:t>разложение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18</a:t>
            </a:fld>
            <a:endParaRPr lang="ru-RU" dirty="0"/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893356776"/>
              </p:ext>
            </p:extLst>
          </p:nvPr>
        </p:nvGraphicFramePr>
        <p:xfrm>
          <a:off x="539552" y="1232269"/>
          <a:ext cx="3958864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1973914322"/>
              </p:ext>
            </p:extLst>
          </p:nvPr>
        </p:nvGraphicFramePr>
        <p:xfrm>
          <a:off x="4632435" y="1232269"/>
          <a:ext cx="3987800" cy="2806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344816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Алгоритмы. </a:t>
            </a:r>
            <a:r>
              <a:rPr lang="en-US" dirty="0"/>
              <a:t>QR-</a:t>
            </a:r>
            <a:r>
              <a:rPr lang="ru-RU" dirty="0"/>
              <a:t>разложение</a:t>
            </a:r>
            <a:r>
              <a:rPr lang="en-US" dirty="0"/>
              <a:t>. MGS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19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8926" y="4299942"/>
            <a:ext cx="830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</a:t>
            </a:r>
            <a:r>
              <a:rPr lang="en-US" sz="1400" dirty="0"/>
              <a:t>Nicholas J. </a:t>
            </a:r>
            <a:r>
              <a:rPr lang="en-US" sz="1400" dirty="0" err="1"/>
              <a:t>Higham</a:t>
            </a:r>
            <a:r>
              <a:rPr lang="en-US" sz="1400" dirty="0"/>
              <a:t>, Theo Mary. Mixed precision algorithms in numerical linear algebra. – 2022. – C. 369-388. 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98133"/>
            <a:ext cx="489654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latin typeface="+mn-lt"/>
              </a:rPr>
              <a:t>A = Q </a:t>
            </a:r>
            <a:r>
              <a:rPr lang="ru-RU" sz="2400" dirty="0"/>
              <a:t>⋅</a:t>
            </a:r>
            <a:r>
              <a:rPr lang="en-US" sz="2100" dirty="0">
                <a:latin typeface="+mn-lt"/>
              </a:rPr>
              <a:t> R, Q – </a:t>
            </a:r>
            <a:r>
              <a:rPr lang="ru-RU" sz="2100" dirty="0">
                <a:latin typeface="+mn-lt"/>
              </a:rPr>
              <a:t>ортогональная</a:t>
            </a:r>
            <a:r>
              <a:rPr lang="en-US" sz="2100" dirty="0">
                <a:latin typeface="+mn-lt"/>
              </a:rPr>
              <a:t>,</a:t>
            </a:r>
            <a:r>
              <a:rPr lang="ru-RU" sz="2100" dirty="0">
                <a:latin typeface="+mn-lt"/>
              </a:rPr>
              <a:t> </a:t>
            </a:r>
            <a:r>
              <a:rPr lang="en-US" sz="2100" dirty="0">
                <a:latin typeface="+mn-lt"/>
              </a:rPr>
              <a:t>R - </a:t>
            </a:r>
            <a:r>
              <a:rPr lang="ru-RU" sz="2100" dirty="0">
                <a:latin typeface="+mn-lt"/>
              </a:rPr>
              <a:t>верхнетреугольная</a:t>
            </a:r>
            <a:endParaRPr lang="en-US" sz="2100" dirty="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100" dirty="0">
                <a:latin typeface="+mn-lt"/>
              </a:rPr>
              <a:t>Модифицированный алгоритм Грама - Шмидта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100" dirty="0">
                <a:latin typeface="+mn-lt"/>
              </a:rPr>
              <a:t>Идея состоит в использовании процесса ортогонализации Грама Шмидта</a:t>
            </a:r>
            <a:r>
              <a:rPr lang="en-US" sz="2100" dirty="0">
                <a:latin typeface="+mn-lt"/>
              </a:rPr>
              <a:t>. </a:t>
            </a:r>
            <a:endParaRPr lang="ru-RU" sz="2100" dirty="0">
              <a:latin typeface="+mn-l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100" dirty="0">
                <a:latin typeface="+mn-lt"/>
              </a:rPr>
              <a:t>Матрица разложения </a:t>
            </a:r>
            <a:r>
              <a:rPr lang="en-US" sz="2100" dirty="0">
                <a:latin typeface="+mn-lt"/>
              </a:rPr>
              <a:t>Q</a:t>
            </a:r>
            <a:r>
              <a:rPr lang="ru-RU" sz="2100" dirty="0">
                <a:latin typeface="+mn-lt"/>
              </a:rPr>
              <a:t> состоит из столбцов (системы векторов </a:t>
            </a:r>
            <a:r>
              <a:rPr lang="en-US" sz="2100" dirty="0">
                <a:latin typeface="+mn-lt"/>
              </a:rPr>
              <a:t>e)</a:t>
            </a: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560840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221142"/>
            <a:ext cx="3822700" cy="28856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219777" y="803660"/>
            <a:ext cx="8770388" cy="3784313"/>
          </a:xfrm>
        </p:spPr>
        <p:txBody>
          <a:bodyPr/>
          <a:lstStyle/>
          <a:p>
            <a:r>
              <a:rPr lang="ru-RU" sz="2000" dirty="0"/>
              <a:t> Вычисления с плавающей запятой по стандарту </a:t>
            </a:r>
            <a:r>
              <a:rPr lang="en-US" sz="2000" dirty="0"/>
              <a:t>IEEE 754</a:t>
            </a:r>
            <a:endParaRPr lang="ru-RU" sz="2000" dirty="0"/>
          </a:p>
          <a:p>
            <a:r>
              <a:rPr lang="ru-RU" sz="2000" dirty="0"/>
              <a:t> Двоичный формат числа: (-1)</a:t>
            </a:r>
            <a:r>
              <a:rPr lang="ru-RU" sz="2000" kern="1200" baseline="30000" dirty="0">
                <a:solidFill>
                  <a:schemeClr val="dk1"/>
                </a:solidFill>
              </a:rPr>
              <a:t>знак</a:t>
            </a:r>
            <a:r>
              <a:rPr lang="en-US" sz="2000" kern="1200" baseline="30000" dirty="0">
                <a:solidFill>
                  <a:schemeClr val="dk1"/>
                </a:solidFill>
              </a:rPr>
              <a:t> </a:t>
            </a:r>
            <a:r>
              <a:rPr lang="ru-RU" sz="2000" dirty="0"/>
              <a:t>⋅ </a:t>
            </a:r>
            <a:r>
              <a:rPr lang="en-US" sz="2000" dirty="0"/>
              <a:t>2</a:t>
            </a:r>
            <a:r>
              <a:rPr lang="ru-RU" sz="2000" kern="1200" baseline="30000" dirty="0">
                <a:solidFill>
                  <a:schemeClr val="dk1"/>
                </a:solidFill>
              </a:rPr>
              <a:t>экспонента</a:t>
            </a:r>
            <a:r>
              <a:rPr lang="en-US" sz="2000" kern="1200" baseline="30000" dirty="0">
                <a:solidFill>
                  <a:schemeClr val="dk1"/>
                </a:solidFill>
              </a:rPr>
              <a:t> – </a:t>
            </a:r>
            <a:r>
              <a:rPr lang="ru-RU" sz="2000" kern="1200" baseline="30000" dirty="0">
                <a:solidFill>
                  <a:schemeClr val="dk1"/>
                </a:solidFill>
              </a:rPr>
              <a:t>смещение</a:t>
            </a:r>
            <a:r>
              <a:rPr lang="en-US" sz="2000" kern="1200" baseline="30000" dirty="0">
                <a:solidFill>
                  <a:schemeClr val="dk1"/>
                </a:solidFill>
              </a:rPr>
              <a:t> </a:t>
            </a:r>
            <a:r>
              <a:rPr lang="ru-RU" sz="2000" dirty="0"/>
              <a:t>⋅ 1</a:t>
            </a:r>
            <a:r>
              <a:rPr lang="en-US" sz="2000" dirty="0"/>
              <a:t>.</a:t>
            </a:r>
            <a:r>
              <a:rPr lang="ru-RU" sz="2000" dirty="0"/>
              <a:t>мантисса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 Также был рассмотрен </a:t>
            </a:r>
            <a:r>
              <a:rPr lang="en-US" sz="2000" dirty="0"/>
              <a:t>BF16</a:t>
            </a:r>
            <a:r>
              <a:rPr lang="ru-RU" sz="2000" dirty="0"/>
              <a:t>, которого</a:t>
            </a:r>
            <a:r>
              <a:rPr lang="en-US" sz="2000" dirty="0"/>
              <a:t> </a:t>
            </a:r>
            <a:r>
              <a:rPr lang="ru-RU" sz="2000" dirty="0"/>
              <a:t>нет в стандарте </a:t>
            </a:r>
            <a:r>
              <a:rPr lang="en-US" sz="2000" dirty="0"/>
              <a:t>IEEE 754</a:t>
            </a:r>
            <a:endParaRPr lang="ru-RU" sz="2000" dirty="0"/>
          </a:p>
          <a:p>
            <a:r>
              <a:rPr lang="ru-RU" sz="2000" dirty="0"/>
              <a:t> Архитектуры: </a:t>
            </a:r>
            <a:r>
              <a:rPr lang="en-US" sz="2000" dirty="0"/>
              <a:t>x86, ARM, </a:t>
            </a:r>
            <a:r>
              <a:rPr lang="en-US" sz="2000" u="sng" dirty="0"/>
              <a:t>RISC-V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884368" y="4806554"/>
            <a:ext cx="114216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Слайд </a:t>
            </a:r>
            <a:r>
              <a:rPr lang="en-US" dirty="0"/>
              <a:t>2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46756"/>
              </p:ext>
            </p:extLst>
          </p:nvPr>
        </p:nvGraphicFramePr>
        <p:xfrm>
          <a:off x="219777" y="1707654"/>
          <a:ext cx="8704449" cy="18787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0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8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6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74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3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62435"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Знак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Экспонента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Мантисса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Общее число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Минимальное положительное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Максимальное положительное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Точность</a:t>
                      </a:r>
                    </a:p>
                    <a:p>
                      <a:pPr algn="ctr"/>
                      <a:r>
                        <a:rPr lang="ru-RU" sz="1000" dirty="0"/>
                        <a:t>(кол-во десятичных знаков после запятой)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FP16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10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/>
                        <a:t>5,96 × 10</a:t>
                      </a:r>
                      <a:r>
                        <a:rPr lang="ru-RU" sz="1000" b="0" i="0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65 504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</a:t>
                      </a:r>
                      <a:r>
                        <a:rPr lang="ru-RU" sz="1000" dirty="0"/>
                        <a:t> </a:t>
                      </a:r>
                      <a:r>
                        <a:rPr lang="en-US" sz="1000" dirty="0"/>
                        <a:t>3,</a:t>
                      </a:r>
                      <a:r>
                        <a:rPr lang="ru-RU" sz="1000"/>
                        <a:t>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pPr algn="ctr"/>
                      <a:r>
                        <a:rPr lang="en-US" sz="1000" i="0" dirty="0"/>
                        <a:t>BF16</a:t>
                      </a:r>
                      <a:endParaRPr lang="ru-RU" sz="10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7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16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/>
                        <a:t>1,18 × 10</a:t>
                      </a:r>
                      <a:r>
                        <a:rPr lang="ru-RU" sz="1000" b="0" i="0" kern="1200" baseline="300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dirty="0"/>
                        <a:t>3,38 × 10</a:t>
                      </a:r>
                      <a:r>
                        <a:rPr lang="ru-RU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~</a:t>
                      </a:r>
                      <a:r>
                        <a:rPr lang="ru-RU" sz="1000"/>
                        <a:t> </a:t>
                      </a:r>
                      <a:r>
                        <a:rPr lang="en-US" sz="1000"/>
                        <a:t>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FP32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23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32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1.17 </a:t>
                      </a:r>
                      <a:r>
                        <a:rPr lang="ru-RU" sz="1000" dirty="0"/>
                        <a:t>×</a:t>
                      </a:r>
                      <a:r>
                        <a:rPr lang="en-US" sz="1000" dirty="0"/>
                        <a:t> </a:t>
                      </a:r>
                      <a:r>
                        <a:rPr lang="ru-RU" sz="1000" dirty="0"/>
                        <a:t>10</a:t>
                      </a:r>
                      <a:r>
                        <a:rPr lang="ru-RU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3.40 </a:t>
                      </a:r>
                      <a:r>
                        <a:rPr lang="ru-RU" sz="1000" dirty="0"/>
                        <a:t>× 10</a:t>
                      </a:r>
                      <a:r>
                        <a:rPr lang="ru-RU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</a:t>
                      </a:r>
                      <a:r>
                        <a:rPr lang="ru-RU" sz="1000" dirty="0"/>
                        <a:t>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FP64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11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52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64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2.23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dirty="0"/>
                        <a:t>×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dirty="0"/>
                        <a:t>10</a:t>
                      </a:r>
                      <a:r>
                        <a:rPr lang="ru-RU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−3</a:t>
                      </a:r>
                      <a:r>
                        <a:rPr lang="en-US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1.79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dirty="0"/>
                        <a:t>×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000" dirty="0"/>
                        <a:t>10</a:t>
                      </a:r>
                      <a:r>
                        <a:rPr lang="ru-RU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ru-RU" sz="10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~</a:t>
                      </a:r>
                      <a:r>
                        <a:rPr lang="ru-RU" sz="1000" dirty="0"/>
                        <a:t>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344816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Результаты. </a:t>
            </a:r>
            <a:r>
              <a:rPr lang="en-US" dirty="0">
                <a:sym typeface="+mn-ea"/>
              </a:rPr>
              <a:t>MGS. </a:t>
            </a:r>
            <a:r>
              <a:rPr lang="ru-RU" dirty="0">
                <a:sym typeface="+mn-ea"/>
              </a:rPr>
              <a:t>Стандартные типы данных</a:t>
            </a:r>
            <a:endParaRPr lang="ru-RU" altLang="en-US" dirty="0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ru-RU" dirty="0"/>
              <a:t> </a:t>
            </a:r>
            <a:r>
              <a:rPr lang="ru-RU" altLang="en-US" sz="2100" dirty="0"/>
              <a:t>Параллелизм не дал прироста производительности</a:t>
            </a:r>
          </a:p>
          <a:p>
            <a:r>
              <a:rPr lang="ru-RU" altLang="en-US" sz="2100" dirty="0"/>
              <a:t> Переход от </a:t>
            </a:r>
            <a:r>
              <a:rPr lang="en-US" altLang="en-US" sz="2100" dirty="0"/>
              <a:t>double </a:t>
            </a:r>
            <a:r>
              <a:rPr lang="ru-RU" altLang="en-US" sz="2100" dirty="0"/>
              <a:t>к </a:t>
            </a:r>
          </a:p>
          <a:p>
            <a:pPr marL="0" indent="0">
              <a:buNone/>
            </a:pPr>
            <a:r>
              <a:rPr lang="en-US" altLang="en-US" sz="2100" dirty="0"/>
              <a:t>float </a:t>
            </a:r>
            <a:r>
              <a:rPr lang="ru-RU" altLang="en-US" sz="2100" dirty="0"/>
              <a:t>дал прирост </a:t>
            </a:r>
            <a:r>
              <a:rPr lang="ru-RU" altLang="en-US" sz="2100" dirty="0" err="1"/>
              <a:t>произ</a:t>
            </a:r>
            <a:r>
              <a:rPr lang="ru-RU" altLang="en-US" sz="2100" dirty="0"/>
              <a:t>-</a:t>
            </a:r>
          </a:p>
          <a:p>
            <a:pPr marL="0" indent="0">
              <a:buNone/>
            </a:pPr>
            <a:r>
              <a:rPr lang="ru-RU" altLang="en-US" sz="2100" dirty="0" err="1"/>
              <a:t>водительности</a:t>
            </a:r>
            <a:r>
              <a:rPr lang="ru-RU" altLang="en-US" sz="2100" dirty="0"/>
              <a:t> в 68</a:t>
            </a:r>
            <a:r>
              <a:rPr lang="en-US" altLang="en-US" sz="2100" dirty="0"/>
              <a:t>%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06554"/>
            <a:ext cx="7339092" cy="336947"/>
          </a:xfrm>
        </p:spPr>
        <p:txBody>
          <a:bodyPr/>
          <a:lstStyle/>
          <a:p>
            <a:pPr>
              <a:defRPr/>
            </a:pPr>
            <a:r>
              <a:rPr lang="ru-RU" dirty="0">
                <a:sym typeface="+mn-ea"/>
              </a:rPr>
              <a:t>Вычисления в смешанной точности в задачах линейной алгебры на процессорах архитектуры </a:t>
            </a:r>
            <a:r>
              <a:rPr lang="en-US" dirty="0">
                <a:sym typeface="+mn-ea"/>
              </a:rPr>
              <a:t>RISC-V</a:t>
            </a:r>
            <a:endParaRPr lang="ru-RU" dirty="0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Слайд </a:t>
            </a:r>
            <a:fld id="{4F2367BF-7A57-4F5A-B357-719264272D2E}" type="slidenum">
              <a:rPr lang="ru-RU" smtClean="0"/>
              <a:t>20</a:t>
            </a:fld>
            <a:endParaRPr lang="ru-RU" dirty="0"/>
          </a:p>
        </p:txBody>
      </p:sp>
      <p:graphicFrame>
        <p:nvGraphicFramePr>
          <p:cNvPr id="10" name="Таблица 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5441817"/>
              </p:ext>
            </p:extLst>
          </p:nvPr>
        </p:nvGraphicFramePr>
        <p:xfrm>
          <a:off x="683568" y="2715260"/>
          <a:ext cx="2378402" cy="166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 dirty="0">
                          <a:solidFill>
                            <a:schemeClr val="tx1"/>
                          </a:solidFill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 sz="1300">
                          <a:solidFill>
                            <a:schemeClr val="tx2"/>
                          </a:solidFill>
                          <a:uFillTx/>
                          <a:ea typeface="+Основной текст (восточно-азиат" charset="0"/>
                        </a:rPr>
                        <a:t>Точность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/>
                        <a:t>3.21965e-15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/>
                        <a:t>6.77156e-5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 dirty="0"/>
                        <a:t>9.66454e-3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Диаграмма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215120"/>
              </p:ext>
            </p:extLst>
          </p:nvPr>
        </p:nvGraphicFramePr>
        <p:xfrm>
          <a:off x="3347864" y="1347614"/>
          <a:ext cx="5441820" cy="317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Результаты. </a:t>
            </a:r>
            <a:r>
              <a:rPr lang="en-US" dirty="0">
                <a:sym typeface="+mn-ea"/>
              </a:rPr>
              <a:t>MGS. </a:t>
            </a:r>
            <a:r>
              <a:rPr lang="ru-RU" dirty="0">
                <a:sym typeface="+mn-ea"/>
              </a:rPr>
              <a:t> Реализованные типы данных</a:t>
            </a:r>
            <a:endParaRPr lang="ru-RU" alt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06554"/>
            <a:ext cx="7339092" cy="336947"/>
          </a:xfrm>
        </p:spPr>
        <p:txBody>
          <a:bodyPr/>
          <a:lstStyle/>
          <a:p>
            <a:pPr>
              <a:defRPr/>
            </a:pPr>
            <a:r>
              <a:rPr lang="ru-RU" dirty="0">
                <a:sym typeface="+mn-ea"/>
              </a:rPr>
              <a:t>Вычисления в смешанной точности в задачах линейной алгебры на процессорах архитектуры </a:t>
            </a:r>
            <a:r>
              <a:rPr lang="en-US" dirty="0">
                <a:sym typeface="+mn-ea"/>
              </a:rPr>
              <a:t>RISC-V</a:t>
            </a:r>
            <a:endParaRPr lang="ru-RU" dirty="0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Слайд </a:t>
            </a:r>
            <a:fld id="{4F2367BF-7A57-4F5A-B357-719264272D2E}" type="slidenum">
              <a:rPr lang="ru-RU" smtClean="0"/>
              <a:t>21</a:t>
            </a:fld>
            <a:endParaRPr lang="ru-RU" dirty="0"/>
          </a:p>
        </p:txBody>
      </p:sp>
      <p:sp>
        <p:nvSpPr>
          <p:cNvPr id="12" name="Замещающее содержимое 11"/>
          <p:cNvSpPr>
            <a:spLocks noGrp="1"/>
          </p:cNvSpPr>
          <p:nvPr>
            <p:ph idx="1"/>
          </p:nvPr>
        </p:nvSpPr>
        <p:spPr>
          <a:xfrm>
            <a:off x="179513" y="771550"/>
            <a:ext cx="8712968" cy="1840097"/>
          </a:xfrm>
        </p:spPr>
        <p:txBody>
          <a:bodyPr/>
          <a:lstStyle/>
          <a:p>
            <a:r>
              <a:rPr lang="ru-RU" altLang="en-US" dirty="0"/>
              <a:t> </a:t>
            </a:r>
            <a:r>
              <a:rPr lang="en-US" altLang="en-US" sz="2100" dirty="0"/>
              <a:t>MGS </a:t>
            </a:r>
            <a:r>
              <a:rPr lang="ru-RU" altLang="en-US" sz="2100" dirty="0"/>
              <a:t>плохо распараллеливается</a:t>
            </a:r>
            <a:endParaRPr lang="en-US" altLang="en-US" sz="2100" dirty="0"/>
          </a:p>
          <a:p>
            <a:r>
              <a:rPr lang="en-US" altLang="en-US" sz="2100" dirty="0"/>
              <a:t> </a:t>
            </a:r>
            <a:r>
              <a:rPr lang="ru-RU" altLang="en-US" sz="2100" dirty="0"/>
              <a:t>Наилучший прирост производительности при переходе от </a:t>
            </a:r>
            <a:r>
              <a:rPr lang="en-US" altLang="en-US" sz="2100" dirty="0"/>
              <a:t>FP64</a:t>
            </a:r>
            <a:r>
              <a:rPr lang="ru-RU" altLang="en-US" sz="2100" dirty="0"/>
              <a:t> к </a:t>
            </a:r>
            <a:r>
              <a:rPr lang="en-US" altLang="ru-RU" sz="2100" dirty="0"/>
              <a:t>FP32</a:t>
            </a:r>
            <a:r>
              <a:rPr lang="ru-RU" altLang="en-US" sz="2100" dirty="0"/>
              <a:t> (146%). Переход от </a:t>
            </a:r>
            <a:r>
              <a:rPr lang="en-US" altLang="ru-RU" sz="2100" dirty="0"/>
              <a:t>FP32</a:t>
            </a:r>
            <a:r>
              <a:rPr lang="ru-RU" altLang="ru-RU" sz="2100" dirty="0"/>
              <a:t> к </a:t>
            </a:r>
            <a:r>
              <a:rPr lang="en-US" altLang="ru-RU" sz="2100" dirty="0"/>
              <a:t>FP16 </a:t>
            </a:r>
            <a:r>
              <a:rPr lang="ru-RU" altLang="ru-RU" sz="2100" dirty="0"/>
              <a:t>не выгоден</a:t>
            </a:r>
            <a:endParaRPr lang="ru-RU" altLang="en-US" sz="2100" dirty="0"/>
          </a:p>
          <a:p>
            <a:pPr marL="0" indent="0">
              <a:buNone/>
            </a:pPr>
            <a:r>
              <a:rPr lang="ru-RU" altLang="en-US" dirty="0"/>
              <a:t>                   </a:t>
            </a:r>
          </a:p>
        </p:txBody>
      </p:sp>
      <p:graphicFrame>
        <p:nvGraphicFramePr>
          <p:cNvPr id="15" name="Диаграмма 14"/>
          <p:cNvGraphicFramePr/>
          <p:nvPr>
            <p:extLst>
              <p:ext uri="{D42A27DB-BD31-4B8C-83A1-F6EECF244321}">
                <p14:modId xmlns:p14="http://schemas.microsoft.com/office/powerpoint/2010/main" val="2101744520"/>
              </p:ext>
            </p:extLst>
          </p:nvPr>
        </p:nvGraphicFramePr>
        <p:xfrm>
          <a:off x="395537" y="1782218"/>
          <a:ext cx="8280920" cy="3024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Алгоритмы. </a:t>
            </a:r>
            <a:r>
              <a:rPr lang="en-US" dirty="0"/>
              <a:t>QR-</a:t>
            </a:r>
            <a:r>
              <a:rPr lang="ru-RU" dirty="0"/>
              <a:t>разложение</a:t>
            </a:r>
            <a:r>
              <a:rPr lang="en-US" dirty="0"/>
              <a:t>. </a:t>
            </a:r>
            <a:r>
              <a:rPr lang="ru-RU" dirty="0"/>
              <a:t>Хаусхолдер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en-US" dirty="0"/>
              <a:t>A = Q </a:t>
            </a:r>
            <a:r>
              <a:rPr lang="ru-RU" sz="2400" dirty="0"/>
              <a:t>⋅</a:t>
            </a:r>
            <a:r>
              <a:rPr lang="en-US" dirty="0"/>
              <a:t> R, Q – </a:t>
            </a:r>
            <a:r>
              <a:rPr lang="ru-RU" dirty="0"/>
              <a:t>ортогональная</a:t>
            </a:r>
            <a:r>
              <a:rPr lang="en-US" dirty="0"/>
              <a:t>, R – </a:t>
            </a:r>
            <a:r>
              <a:rPr lang="ru-RU" dirty="0"/>
              <a:t>верхнетреугольная</a:t>
            </a:r>
          </a:p>
          <a:p>
            <a:r>
              <a:rPr lang="ru-RU" dirty="0"/>
              <a:t> Оператор Хаусхолдера</a:t>
            </a:r>
            <a:r>
              <a:rPr lang="en-US" dirty="0"/>
              <a:t>: </a:t>
            </a:r>
          </a:p>
          <a:p>
            <a:r>
              <a:rPr lang="ru-RU" dirty="0"/>
              <a:t> Матрица Хаусхолдера</a:t>
            </a:r>
            <a:r>
              <a:rPr lang="en-US" dirty="0"/>
              <a:t>: </a:t>
            </a:r>
            <a:endParaRPr lang="ru-RU" dirty="0"/>
          </a:p>
          <a:p>
            <a:r>
              <a:rPr lang="ru-RU" dirty="0"/>
              <a:t> Идея заключается в последовательном применении</a:t>
            </a:r>
            <a:r>
              <a:rPr lang="en-US" dirty="0"/>
              <a:t> </a:t>
            </a:r>
            <a:r>
              <a:rPr lang="ru-RU" dirty="0"/>
              <a:t>преобразований отражения (матриц Хаусхолдера)</a:t>
            </a:r>
            <a:r>
              <a:rPr lang="en-US" dirty="0"/>
              <a:t>, </a:t>
            </a:r>
            <a:r>
              <a:rPr lang="ru-RU" dirty="0"/>
              <a:t>которые обнуляют элементы под диагональю в столбцах матрицы</a:t>
            </a:r>
            <a:r>
              <a:rPr lang="en-US" dirty="0"/>
              <a:t>, </a:t>
            </a:r>
            <a:r>
              <a:rPr lang="ru-RU" dirty="0"/>
              <a:t>преобразуя её к треугольному виду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39552" y="4801471"/>
            <a:ext cx="2168730" cy="33694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06554"/>
            <a:ext cx="733909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22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25730"/>
            <a:ext cx="1663700" cy="419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24080"/>
            <a:ext cx="1663700" cy="10033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54899"/>
            <a:ext cx="2082800" cy="4191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28" y="3763003"/>
            <a:ext cx="2082800" cy="4191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12" y="4227934"/>
            <a:ext cx="20828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Результаты. Алгоритм Хаусхолдера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010" y="777516"/>
            <a:ext cx="8780948" cy="3672408"/>
          </a:xfrm>
        </p:spPr>
        <p:txBody>
          <a:bodyPr/>
          <a:lstStyle/>
          <a:p>
            <a:r>
              <a:rPr lang="ru-RU" sz="2100" dirty="0"/>
              <a:t> Алгоритм Хаусхолдера со стандартными типами данных</a:t>
            </a:r>
          </a:p>
          <a:p>
            <a:r>
              <a:rPr lang="ru-RU" sz="2100" dirty="0"/>
              <a:t> Алгоритм Хаусхолдера хорошо параллелится</a:t>
            </a:r>
            <a:r>
              <a:rPr lang="en-US" sz="2100" dirty="0"/>
              <a:t>: </a:t>
            </a:r>
            <a:r>
              <a:rPr lang="ru-RU" sz="2100" dirty="0"/>
              <a:t>прирост составил 331</a:t>
            </a:r>
            <a:r>
              <a:rPr lang="en-US" sz="2100" dirty="0"/>
              <a:t>%</a:t>
            </a:r>
            <a:r>
              <a:rPr lang="ru-RU" altLang="en-US" sz="2100" dirty="0"/>
              <a:t> (график для </a:t>
            </a:r>
            <a:r>
              <a:rPr lang="en-US" altLang="en-US" sz="2100" dirty="0"/>
              <a:t>double</a:t>
            </a:r>
            <a:r>
              <a:rPr lang="ru-RU" altLang="en-US" sz="2100" dirty="0"/>
              <a:t>)</a:t>
            </a:r>
            <a:endParaRPr lang="en-US" sz="2100" dirty="0"/>
          </a:p>
          <a:p>
            <a:r>
              <a:rPr lang="ru-RU" sz="2100" dirty="0"/>
              <a:t> При переходе от </a:t>
            </a:r>
            <a:r>
              <a:rPr lang="en-US" sz="2100" dirty="0"/>
              <a:t>double </a:t>
            </a:r>
            <a:br>
              <a:rPr lang="ru-RU" sz="2100" dirty="0"/>
            </a:br>
            <a:r>
              <a:rPr lang="ru-RU" sz="2100" dirty="0"/>
              <a:t>к </a:t>
            </a:r>
            <a:r>
              <a:rPr lang="en-US" sz="2100" dirty="0"/>
              <a:t>float</a:t>
            </a:r>
            <a:r>
              <a:rPr lang="ru-RU" sz="2100" dirty="0"/>
              <a:t> - прирост в 3 раза</a:t>
            </a:r>
            <a:endParaRPr lang="en-US" sz="21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ru-RU" altLang="en-US" sz="2200" dirty="0"/>
              <a:t> </a:t>
            </a:r>
          </a:p>
          <a:p>
            <a:pPr marL="0" indent="0">
              <a:buNone/>
            </a:pPr>
            <a:endParaRPr lang="en-US" altLang="ru-RU" sz="22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23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704856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graphicFrame>
        <p:nvGraphicFramePr>
          <p:cNvPr id="10" name="Таблица 9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291069"/>
              </p:ext>
            </p:extLst>
          </p:nvPr>
        </p:nvGraphicFramePr>
        <p:xfrm>
          <a:off x="755576" y="2729217"/>
          <a:ext cx="2385060" cy="182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en-US" dirty="0">
                          <a:solidFill>
                            <a:schemeClr val="tx1"/>
                          </a:solidFill>
                        </a:rPr>
                        <a:t>Тип</a:t>
                      </a:r>
                      <a:r>
                        <a:rPr lang="ru-RU" altLang="en-US" baseline="0" dirty="0">
                          <a:solidFill>
                            <a:schemeClr val="tx1"/>
                          </a:solidFill>
                        </a:rPr>
                        <a:t> данных</a:t>
                      </a:r>
                      <a:endParaRPr lang="ru-RU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altLang="ru-RU" dirty="0">
                          <a:solidFill>
                            <a:schemeClr val="tx1"/>
                          </a:solidFill>
                        </a:rPr>
                        <a:t>Точность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 dirty="0"/>
                        <a:t>2.10942e-14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9.08372e-5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 dirty="0"/>
                        <a:t>half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ru-RU" dirty="0"/>
                        <a:t>1.17615e-2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938BFD75-DAAE-DBA7-F5FC-007A6788F0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7667927"/>
              </p:ext>
            </p:extLst>
          </p:nvPr>
        </p:nvGraphicFramePr>
        <p:xfrm>
          <a:off x="3491880" y="1491630"/>
          <a:ext cx="5328592" cy="3242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+mn-ea"/>
              </a:rPr>
              <a:t>Результаты. Алгоритм Хаусхолдера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183944" y="706763"/>
            <a:ext cx="8770388" cy="3911231"/>
          </a:xfrm>
        </p:spPr>
        <p:txBody>
          <a:bodyPr/>
          <a:lstStyle/>
          <a:p>
            <a:r>
              <a:rPr lang="en-US" altLang="ru-RU" sz="2100" dirty="0"/>
              <a:t> </a:t>
            </a:r>
            <a:r>
              <a:rPr lang="ru-RU" altLang="en-US" sz="2100" dirty="0"/>
              <a:t>Алгоритм </a:t>
            </a:r>
            <a:r>
              <a:rPr lang="ru-RU" altLang="en-US" sz="2100" dirty="0" err="1"/>
              <a:t>Хаусхолдера</a:t>
            </a:r>
            <a:r>
              <a:rPr lang="ru-RU" altLang="en-US" sz="2100" dirty="0"/>
              <a:t> с реализуемыми типами данных</a:t>
            </a:r>
          </a:p>
          <a:p>
            <a:r>
              <a:rPr lang="ru-RU" altLang="en-US" sz="2100" dirty="0"/>
              <a:t> Прирост от использования </a:t>
            </a:r>
            <a:r>
              <a:rPr lang="en-US" altLang="en-US" sz="2100" dirty="0" err="1"/>
              <a:t>omp</a:t>
            </a:r>
            <a:r>
              <a:rPr lang="en-US" altLang="en-US" sz="2100" dirty="0"/>
              <a:t> </a:t>
            </a:r>
            <a:r>
              <a:rPr lang="ru-RU" altLang="en-US" sz="2100" dirty="0"/>
              <a:t>на собственных типах данных меньше</a:t>
            </a:r>
            <a:r>
              <a:rPr lang="en-US" altLang="en-US" sz="2100" dirty="0"/>
              <a:t>, </a:t>
            </a:r>
            <a:r>
              <a:rPr lang="ru-RU" altLang="en-US" sz="2100" dirty="0"/>
              <a:t>например, для </a:t>
            </a:r>
            <a:r>
              <a:rPr lang="en-US" altLang="en-US" sz="2100" dirty="0"/>
              <a:t>FP32 </a:t>
            </a:r>
            <a:r>
              <a:rPr lang="ru-RU" altLang="en-US" sz="2100" dirty="0"/>
              <a:t>прирост составил всего 8</a:t>
            </a:r>
            <a:r>
              <a:rPr lang="en-US" altLang="en-US" sz="2100" dirty="0"/>
              <a:t>%</a:t>
            </a:r>
            <a:br>
              <a:rPr lang="ru-RU" altLang="en-US" sz="2100" dirty="0"/>
            </a:br>
            <a:endParaRPr lang="en-US" altLang="en-US" sz="2100" dirty="0"/>
          </a:p>
          <a:p>
            <a:r>
              <a:rPr lang="en-US" altLang="en-US" sz="2100" dirty="0"/>
              <a:t> </a:t>
            </a:r>
            <a:r>
              <a:rPr lang="ru-RU" altLang="en-US" sz="2100" dirty="0"/>
              <a:t>Прирост от перехода от </a:t>
            </a:r>
            <a:br>
              <a:rPr lang="ru-RU" altLang="en-US" sz="2100" dirty="0"/>
            </a:br>
            <a:r>
              <a:rPr lang="en-US" altLang="en-US" sz="2100" dirty="0"/>
              <a:t>FP64 </a:t>
            </a:r>
            <a:r>
              <a:rPr lang="ru-RU" altLang="en-US" sz="2100" dirty="0"/>
              <a:t>к </a:t>
            </a:r>
            <a:r>
              <a:rPr lang="en-US" altLang="en-US" sz="2100" dirty="0"/>
              <a:t>FP32 </a:t>
            </a:r>
            <a:r>
              <a:rPr lang="ru-RU" altLang="en-US" sz="2100" dirty="0"/>
              <a:t>составил </a:t>
            </a:r>
            <a:br>
              <a:rPr lang="ru-RU" altLang="en-US" sz="2100" dirty="0"/>
            </a:br>
            <a:r>
              <a:rPr lang="ru-RU" altLang="en-US" sz="2100" dirty="0"/>
              <a:t>6</a:t>
            </a:r>
            <a:r>
              <a:rPr lang="en-US" altLang="ru-RU" sz="2100" dirty="0"/>
              <a:t>1</a:t>
            </a:r>
            <a:r>
              <a:rPr lang="ru-RU" altLang="ru-RU" sz="2100" dirty="0"/>
              <a:t>%</a:t>
            </a:r>
            <a:br>
              <a:rPr lang="ru-RU" altLang="en-US" sz="2100" dirty="0"/>
            </a:br>
            <a:endParaRPr lang="en-US" altLang="ru-RU" sz="2100" dirty="0"/>
          </a:p>
          <a:p>
            <a:r>
              <a:rPr lang="en-US" altLang="ru-RU" sz="2100" dirty="0"/>
              <a:t> </a:t>
            </a:r>
            <a:r>
              <a:rPr lang="ru-RU" altLang="en-US" sz="2100" dirty="0"/>
              <a:t>Переход от </a:t>
            </a:r>
            <a:r>
              <a:rPr lang="en-US" altLang="en-US" sz="2100" dirty="0"/>
              <a:t>FP32 </a:t>
            </a:r>
            <a:r>
              <a:rPr lang="ru-RU" altLang="en-US" sz="2100" dirty="0"/>
              <a:t>к</a:t>
            </a:r>
          </a:p>
          <a:p>
            <a:pPr marL="0" indent="0">
              <a:buNone/>
            </a:pPr>
            <a:r>
              <a:rPr lang="en-US" altLang="ru-RU" sz="2100" dirty="0"/>
              <a:t>FP16 </a:t>
            </a:r>
            <a:r>
              <a:rPr lang="ru-RU" altLang="ru-RU" sz="2100" dirty="0"/>
              <a:t>не дал ожидаемого </a:t>
            </a:r>
          </a:p>
          <a:p>
            <a:pPr marL="0" indent="0">
              <a:buNone/>
            </a:pPr>
            <a:r>
              <a:rPr lang="ru-RU" altLang="ru-RU" sz="2100" dirty="0"/>
              <a:t>    результата</a:t>
            </a:r>
            <a:endParaRPr lang="en-US" altLang="ru-RU" sz="2100" dirty="0"/>
          </a:p>
          <a:p>
            <a:pPr marL="0" indent="0">
              <a:buNone/>
            </a:pPr>
            <a:endParaRPr lang="ru-RU" altLang="en-US" dirty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06554"/>
            <a:ext cx="7339092" cy="336947"/>
          </a:xfrm>
        </p:spPr>
        <p:txBody>
          <a:bodyPr/>
          <a:lstStyle/>
          <a:p>
            <a:pPr>
              <a:defRPr/>
            </a:pPr>
            <a:r>
              <a:rPr lang="ru-RU" dirty="0">
                <a:sym typeface="+mn-ea"/>
              </a:rPr>
              <a:t>Вычисления в смешанной точности в задачах линейной алгебры на процессорах архитектуры </a:t>
            </a:r>
            <a:r>
              <a:rPr lang="en-US" dirty="0">
                <a:sym typeface="+mn-ea"/>
              </a:rPr>
              <a:t>RISC-V</a:t>
            </a:r>
            <a:endParaRPr lang="ru-RU" dirty="0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Слайд </a:t>
            </a:r>
            <a:fld id="{4F2367BF-7A57-4F5A-B357-719264272D2E}" type="slidenum">
              <a:rPr lang="ru-RU" smtClean="0"/>
              <a:t>24</a:t>
            </a:fld>
            <a:endParaRPr lang="ru-RU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C22EDD5A-9A91-56EE-2287-DB12BE0D7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6440973"/>
              </p:ext>
            </p:extLst>
          </p:nvPr>
        </p:nvGraphicFramePr>
        <p:xfrm>
          <a:off x="3491880" y="1836962"/>
          <a:ext cx="5534650" cy="2910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/>
              <a:t> В ходе проекта были реализованы некоторые типы данных с плавающей запятой с максимально возможной точностью</a:t>
            </a:r>
          </a:p>
          <a:p>
            <a:r>
              <a:rPr lang="ru-RU" sz="1800" dirty="0"/>
              <a:t> Были реализованы некоторые алгоритмы линейной алгебры, протестированы их реализации на процессоре архитектуры </a:t>
            </a:r>
            <a:r>
              <a:rPr lang="en-US" sz="1800" dirty="0"/>
              <a:t>RISC-V</a:t>
            </a:r>
            <a:endParaRPr lang="ru-RU" sz="1800" dirty="0"/>
          </a:p>
          <a:p>
            <a:r>
              <a:rPr lang="ru-RU" sz="1800" dirty="0"/>
              <a:t> Алгоритм Гаусса – Зейделя: была изучена возможность нахождения начального приближения решения в меньшей точности с использованием встроенных и собственных типов данных</a:t>
            </a:r>
            <a:endParaRPr lang="en-US" sz="1800" dirty="0"/>
          </a:p>
          <a:p>
            <a:r>
              <a:rPr lang="ru-RU" sz="1800" dirty="0"/>
              <a:t> Алгоритм блочного </a:t>
            </a:r>
            <a:r>
              <a:rPr lang="en-US" sz="1800" dirty="0"/>
              <a:t>LU-</a:t>
            </a:r>
            <a:r>
              <a:rPr lang="ru-RU" sz="1800" dirty="0"/>
              <a:t>разложения: была изучена зависимость времени работы программы от размеров типов данных и различных подходов к реализации</a:t>
            </a:r>
          </a:p>
          <a:p>
            <a:r>
              <a:rPr lang="ru-RU" sz="1800" dirty="0"/>
              <a:t> Алгоритмы </a:t>
            </a:r>
            <a:r>
              <a:rPr lang="en-US" sz="1800" dirty="0"/>
              <a:t>QR-</a:t>
            </a:r>
            <a:r>
              <a:rPr lang="ru-RU" sz="1800" dirty="0"/>
              <a:t>разложения</a:t>
            </a:r>
            <a:r>
              <a:rPr lang="en-US" sz="1800" dirty="0"/>
              <a:t>: </a:t>
            </a:r>
            <a:r>
              <a:rPr lang="ru-RU" sz="1800" dirty="0"/>
              <a:t>была исследована зависимость времени работы программы от типов данных</a:t>
            </a:r>
            <a:r>
              <a:rPr lang="en-US" sz="1800" dirty="0"/>
              <a:t>, </a:t>
            </a:r>
            <a:r>
              <a:rPr lang="ru-RU" sz="1800" dirty="0"/>
              <a:t>использования параллелизма</a:t>
            </a:r>
            <a:r>
              <a:rPr lang="en-US" sz="1800" dirty="0"/>
              <a:t> </a:t>
            </a:r>
            <a:r>
              <a:rPr lang="ru-RU" altLang="en-US" sz="1800" dirty="0"/>
              <a:t>и различных методов решения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25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560840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i="1" dirty="0"/>
              <a:t> Открытый исходный код: </a:t>
            </a:r>
            <a:r>
              <a:rPr lang="en-US" sz="1800" i="1" dirty="0">
                <a:hlinkClick r:id="rId2"/>
              </a:rPr>
              <a:t>https://github.com/DanyaLitva/ITLab_RISC-V_2024-202</a:t>
            </a:r>
            <a:r>
              <a:rPr lang="ru-RU" sz="1800" i="1" dirty="0">
                <a:hlinkClick r:id="rId2"/>
              </a:rPr>
              <a:t>5</a:t>
            </a:r>
            <a:endParaRPr lang="ru-RU" sz="1800" i="1" dirty="0"/>
          </a:p>
          <a:p>
            <a:r>
              <a:rPr lang="ru-RU" sz="1800" dirty="0"/>
              <a:t> </a:t>
            </a:r>
            <a:r>
              <a:rPr lang="en-US" sz="1800" dirty="0"/>
              <a:t>Jean-Michel Muller, Nicolas </a:t>
            </a:r>
            <a:r>
              <a:rPr lang="en-US" sz="1800" dirty="0" err="1"/>
              <a:t>Brunie</a:t>
            </a:r>
            <a:r>
              <a:rPr lang="en-US" sz="1800" dirty="0"/>
              <a:t>. </a:t>
            </a:r>
            <a:r>
              <a:rPr lang="en-US" sz="1800" dirty="0" err="1"/>
              <a:t>Florent</a:t>
            </a:r>
            <a:r>
              <a:rPr lang="en-US" sz="1800" dirty="0"/>
              <a:t> de </a:t>
            </a:r>
            <a:r>
              <a:rPr lang="en-US" sz="1800" dirty="0" err="1"/>
              <a:t>Dinechin</a:t>
            </a:r>
            <a:r>
              <a:rPr lang="en-US" sz="1800" dirty="0"/>
              <a:t>, Claude-Pierre </a:t>
            </a:r>
            <a:r>
              <a:rPr lang="en-US" sz="1800" dirty="0" err="1"/>
              <a:t>Joldes</a:t>
            </a:r>
            <a:r>
              <a:rPr lang="en-US" sz="1800" dirty="0"/>
              <a:t>, </a:t>
            </a:r>
            <a:r>
              <a:rPr lang="en-US" sz="1800" dirty="0" err="1"/>
              <a:t>Mioara</a:t>
            </a:r>
            <a:r>
              <a:rPr lang="en-US" sz="1800" dirty="0"/>
              <a:t> </a:t>
            </a:r>
            <a:r>
              <a:rPr lang="en-US" sz="1800" dirty="0" err="1"/>
              <a:t>Joldes</a:t>
            </a:r>
            <a:r>
              <a:rPr lang="en-US" sz="1800" dirty="0"/>
              <a:t>, Vincent </a:t>
            </a:r>
            <a:r>
              <a:rPr lang="en-US" sz="1800" dirty="0" err="1"/>
              <a:t>Lefevre</a:t>
            </a:r>
            <a:r>
              <a:rPr lang="en-US" sz="1800" dirty="0"/>
              <a:t>, Guillaume </a:t>
            </a:r>
            <a:r>
              <a:rPr lang="en-US" sz="1800" dirty="0" err="1"/>
              <a:t>Melquiond</a:t>
            </a:r>
            <a:r>
              <a:rPr lang="en-US" sz="1800" dirty="0"/>
              <a:t>, Nathalie </a:t>
            </a:r>
            <a:r>
              <a:rPr lang="en-US" sz="1800" dirty="0" err="1"/>
              <a:t>Revol</a:t>
            </a:r>
            <a:r>
              <a:rPr lang="en-US" sz="1800" dirty="0"/>
              <a:t>, Serge Torres.  Handbook of Floating-Point Arithmetic. Second edition. – 2018. – </a:t>
            </a:r>
            <a:r>
              <a:rPr lang="ru-RU" sz="1800" dirty="0"/>
              <a:t>С. 29-35, </a:t>
            </a:r>
            <a:r>
              <a:rPr lang="en-US" sz="1800" dirty="0"/>
              <a:t>C. 124-139. </a:t>
            </a:r>
            <a:endParaRPr lang="ru-RU" sz="1800" dirty="0"/>
          </a:p>
          <a:p>
            <a:r>
              <a:rPr lang="ru-RU" sz="1800" dirty="0"/>
              <a:t> </a:t>
            </a:r>
            <a:r>
              <a:rPr lang="en-US" sz="1800" dirty="0"/>
              <a:t>Nicholas J. </a:t>
            </a:r>
            <a:r>
              <a:rPr lang="en-US" sz="1800" dirty="0" err="1"/>
              <a:t>Higham</a:t>
            </a:r>
            <a:r>
              <a:rPr lang="en-US" sz="1800" dirty="0"/>
              <a:t>, Theo Mary. Mixed precision algorithms in numerical linear algebra. – 2022. – C. 369-388.</a:t>
            </a:r>
            <a:endParaRPr lang="ru-RU" sz="1800" dirty="0"/>
          </a:p>
          <a:p>
            <a:r>
              <a:rPr lang="ru-RU" sz="1800" dirty="0"/>
              <a:t> </a:t>
            </a:r>
            <a:r>
              <a:rPr lang="ru-RU" sz="1800" dirty="0" err="1"/>
              <a:t>Баркалов</a:t>
            </a:r>
            <a:r>
              <a:rPr lang="ru-RU" sz="1800" dirty="0"/>
              <a:t> К.А. Образовательный комплекс «Параллельные численные методы»</a:t>
            </a:r>
            <a:r>
              <a:rPr lang="en-US" sz="1800" dirty="0"/>
              <a:t>.</a:t>
            </a:r>
            <a:r>
              <a:rPr lang="ru-RU" sz="1800" dirty="0"/>
              <a:t> Лекционные материалы</a:t>
            </a:r>
            <a:r>
              <a:rPr lang="en-US" sz="1800" dirty="0"/>
              <a:t> – 20</a:t>
            </a:r>
            <a:r>
              <a:rPr lang="ru-RU" sz="1800" dirty="0"/>
              <a:t>11</a:t>
            </a:r>
            <a:r>
              <a:rPr lang="en-US" sz="1800" dirty="0"/>
              <a:t>. – C. 8-</a:t>
            </a:r>
            <a:r>
              <a:rPr lang="ru-RU" sz="1800" dirty="0"/>
              <a:t>16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ru-RU" sz="1800" dirty="0"/>
              <a:t> </a:t>
            </a:r>
            <a:r>
              <a:rPr lang="en-US" sz="1800" dirty="0"/>
              <a:t>http://www.openmathlib.org/OpenBLAS/</a:t>
            </a:r>
            <a:endParaRPr lang="ru-RU" sz="1800" dirty="0"/>
          </a:p>
          <a:p>
            <a:endParaRPr lang="en-US" sz="1800" i="1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26</a:t>
            </a:fld>
            <a:endParaRPr lang="ru-RU" dirty="0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84887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проекта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344816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884368" y="4806554"/>
            <a:ext cx="114216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Слайд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8" name="Объект 17"/>
          <p:cNvSpPr>
            <a:spLocks noGrp="1"/>
          </p:cNvSpPr>
          <p:nvPr>
            <p:ph idx="1"/>
          </p:nvPr>
        </p:nvSpPr>
        <p:spPr>
          <a:xfrm>
            <a:off x="219777" y="803660"/>
            <a:ext cx="8770388" cy="3784313"/>
          </a:xfrm>
        </p:spPr>
        <p:txBody>
          <a:bodyPr/>
          <a:lstStyle/>
          <a:p>
            <a:r>
              <a:rPr lang="ru-RU" sz="2000" b="1" dirty="0"/>
              <a:t> Цель проекта</a:t>
            </a:r>
            <a:r>
              <a:rPr lang="ru-RU" sz="2000" dirty="0"/>
              <a:t> – изучение возможностей вычислений в смешанной точности для ускорения базовых алгоритмов линейной алгебры на процессорах архитектуры </a:t>
            </a:r>
            <a:r>
              <a:rPr lang="en-US" sz="2000" dirty="0"/>
              <a:t>RISC-V</a:t>
            </a:r>
            <a:endParaRPr lang="ru-RU" sz="2000" dirty="0"/>
          </a:p>
          <a:p>
            <a:r>
              <a:rPr lang="ru-RU" sz="2000" b="1" dirty="0"/>
              <a:t> Задачи проекта</a:t>
            </a:r>
            <a:r>
              <a:rPr lang="en-US" sz="2000" b="1" dirty="0"/>
              <a:t>:</a:t>
            </a:r>
            <a:endParaRPr lang="ru-RU" sz="2000" b="1" dirty="0"/>
          </a:p>
          <a:p>
            <a:pPr lvl="1"/>
            <a:r>
              <a:rPr lang="ru-RU" sz="1600" dirty="0"/>
              <a:t>Изучить особенности представления чисел в арифметике с плавающей запятой и разработать реализацию типов </a:t>
            </a:r>
            <a:r>
              <a:rPr lang="en-US" sz="1600" dirty="0"/>
              <a:t>half, </a:t>
            </a:r>
            <a:r>
              <a:rPr lang="en-US" sz="1600" dirty="0" err="1"/>
              <a:t>bfloat</a:t>
            </a:r>
            <a:r>
              <a:rPr lang="en-US" sz="1600" dirty="0"/>
              <a:t>, float, double</a:t>
            </a:r>
            <a:r>
              <a:rPr lang="ru-RU" sz="1600" dirty="0"/>
              <a:t>, включая основные операции</a:t>
            </a:r>
          </a:p>
          <a:p>
            <a:pPr lvl="1"/>
            <a:r>
              <a:rPr lang="ru-RU" sz="1600" dirty="0"/>
              <a:t>Реализовать три операции линейной алгебры с использованием стандартных и самостоятельно разработанных типов данных</a:t>
            </a:r>
          </a:p>
          <a:p>
            <a:pPr lvl="1"/>
            <a:r>
              <a:rPr lang="ru-RU" sz="1600" dirty="0"/>
              <a:t>Изучить возможность ускорения расчетов при использовании вычислений в смешанной точности для рассматриваемых алгоритмов</a:t>
            </a:r>
          </a:p>
          <a:p>
            <a:pPr lvl="1"/>
            <a:r>
              <a:rPr lang="ru-RU" sz="1600" dirty="0"/>
              <a:t>Провести эксперименты на процессорах архитектуры </a:t>
            </a:r>
            <a:r>
              <a:rPr lang="en-US" sz="1600" dirty="0"/>
              <a:t>RISC-V</a:t>
            </a:r>
            <a:r>
              <a:rPr lang="ru-RU" sz="1600" dirty="0"/>
              <a:t>, изучить полученные результаты и сделать выводы по итогам работы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стандартных типов данных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416824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884368" y="4806554"/>
            <a:ext cx="114216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Слайд </a:t>
            </a:r>
            <a:r>
              <a:rPr lang="en-US" dirty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Объект 17"/>
              <p:cNvSpPr>
                <a:spLocks noGrp="1"/>
              </p:cNvSpPr>
              <p:nvPr>
                <p:ph idx="1"/>
              </p:nvPr>
            </p:nvSpPr>
            <p:spPr>
              <a:xfrm>
                <a:off x="194786" y="793599"/>
                <a:ext cx="8770388" cy="3784313"/>
              </a:xfrm>
            </p:spPr>
            <p:txBody>
              <a:bodyPr/>
              <a:lstStyle/>
              <a:p>
                <a:r>
                  <a:rPr lang="ru-RU" sz="2000" dirty="0"/>
                  <a:t> Реализация по стандарту </a:t>
                </a:r>
                <a:r>
                  <a:rPr lang="en-US" sz="2000" dirty="0"/>
                  <a:t>IEEE 754</a:t>
                </a:r>
                <a:endParaRPr lang="ru-RU" sz="2000" dirty="0"/>
              </a:p>
              <a:p>
                <a:r>
                  <a:rPr lang="ru-RU" sz="2000" dirty="0"/>
                  <a:t> Особые случаи: </a:t>
                </a:r>
                <a:r>
                  <a:rPr lang="en-US" sz="2000" dirty="0"/>
                  <a:t>+-Inf, </a:t>
                </a:r>
                <a:r>
                  <a:rPr lang="en-US" sz="2000" dirty="0" err="1"/>
                  <a:t>NaN</a:t>
                </a:r>
                <a:endParaRPr lang="en-US" sz="2000" dirty="0"/>
              </a:p>
              <a:p>
                <a:r>
                  <a:rPr lang="ru-RU" sz="2000" dirty="0"/>
                  <a:t> Субнормальные числа: (-1)</a:t>
                </a:r>
                <a:r>
                  <a:rPr lang="ru-RU" sz="2000" kern="1200" baseline="30000" dirty="0">
                    <a:solidFill>
                      <a:schemeClr val="dk1"/>
                    </a:solidFill>
                  </a:rPr>
                  <a:t>знак</a:t>
                </a:r>
                <a:r>
                  <a:rPr lang="en-US" sz="2000" kern="1200" baseline="30000" dirty="0">
                    <a:solidFill>
                      <a:schemeClr val="dk1"/>
                    </a:solidFill>
                  </a:rPr>
                  <a:t> </a:t>
                </a:r>
                <a:r>
                  <a:rPr lang="ru-RU" sz="2000" dirty="0"/>
                  <a:t>⋅ </a:t>
                </a:r>
                <a:r>
                  <a:rPr lang="en-US" sz="2000" dirty="0"/>
                  <a:t>2</a:t>
                </a:r>
                <a:r>
                  <a:rPr lang="en-US" sz="2000" kern="1200" baseline="30000" dirty="0">
                    <a:solidFill>
                      <a:schemeClr val="dk1"/>
                    </a:solidFill>
                  </a:rPr>
                  <a:t>1 – </a:t>
                </a:r>
                <a:r>
                  <a:rPr lang="ru-RU" sz="2000" kern="1200" baseline="30000" dirty="0">
                    <a:solidFill>
                      <a:schemeClr val="dk1"/>
                    </a:solidFill>
                  </a:rPr>
                  <a:t>смещение</a:t>
                </a:r>
                <a:r>
                  <a:rPr lang="en-US" sz="2000" kern="1200" baseline="30000" dirty="0">
                    <a:solidFill>
                      <a:schemeClr val="dk1"/>
                    </a:solidFill>
                  </a:rPr>
                  <a:t> </a:t>
                </a:r>
                <a:r>
                  <a:rPr lang="ru-RU" sz="2000" dirty="0"/>
                  <a:t>⋅ </a:t>
                </a:r>
                <a:r>
                  <a:rPr lang="en-US" sz="2000" dirty="0"/>
                  <a:t>0.</a:t>
                </a:r>
                <a:r>
                  <a:rPr lang="ru-RU" sz="2000" dirty="0"/>
                  <a:t>мантисса</a:t>
                </a:r>
              </a:p>
              <a:p>
                <a:r>
                  <a:rPr lang="ru-RU" sz="2000" dirty="0"/>
                  <a:t> Операции</a:t>
                </a:r>
                <a:r>
                  <a:rPr lang="en-US" sz="2000" dirty="0"/>
                  <a:t>:</a:t>
                </a:r>
                <a:endParaRPr lang="ru-RU" sz="2000" dirty="0"/>
              </a:p>
              <a:p>
                <a:r>
                  <a:rPr lang="ru-RU" sz="2000" dirty="0"/>
                  <a:t> </a:t>
                </a:r>
                <a:r>
                  <a:rPr lang="en-US" sz="2000" dirty="0"/>
                  <a:t>A + B, </a:t>
                </a:r>
                <a:r>
                  <a:rPr lang="ru-RU" sz="2000" dirty="0"/>
                  <a:t>экспонента </a:t>
                </a:r>
                <a:r>
                  <a:rPr lang="en-US" sz="2000" dirty="0"/>
                  <a:t>A</a:t>
                </a:r>
                <a:r>
                  <a:rPr lang="ru-RU" sz="2000" dirty="0"/>
                  <a:t> больше экспоненты </a:t>
                </a:r>
                <a:r>
                  <a:rPr lang="en-US" sz="2000" dirty="0"/>
                  <a:t>B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</m:sup>
                      </m:sSup>
                      <m:r>
                        <m:rPr>
                          <m:nor/>
                        </m:rPr>
                        <a:rPr lang="ru-RU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 (1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𝑚𝑎𝑛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𝑚𝑎𝑛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func>
                                    <m:func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dirty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func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 </a:t>
                </a:r>
                <a:r>
                  <a:rPr lang="en-US" sz="2000" dirty="0"/>
                  <a:t>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sz="2000" dirty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B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func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sup>
                      </m:sSup>
                      <m:r>
                        <m:rPr>
                          <m:nor/>
                        </m:rPr>
                        <a:rPr lang="ru-RU" sz="200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ru-RU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(1.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𝑚𝑎𝑛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ru-RU" sz="20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𝑚𝑎𝑛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kern="1200" baseline="30000" dirty="0">
                  <a:solidFill>
                    <a:schemeClr val="dk1"/>
                  </a:solidFill>
                </a:endParaRPr>
              </a:p>
              <a:p>
                <a:r>
                  <a:rPr lang="ru-RU" sz="2000" dirty="0"/>
                  <a:t> </a:t>
                </a:r>
                <a:r>
                  <a:rPr lang="en-US" sz="2000" dirty="0"/>
                  <a:t>FMA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sz="2000" dirty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kern="1200" baseline="30000" dirty="0">
                    <a:solidFill>
                      <a:schemeClr val="dk1"/>
                    </a:solidFill>
                  </a:rPr>
                  <a:t> </a:t>
                </a:r>
                <a:r>
                  <a:rPr lang="en-US" sz="2000" kern="1200" dirty="0">
                    <a:solidFill>
                      <a:schemeClr val="dk1"/>
                    </a:solidFill>
                  </a:rPr>
                  <a:t>    </a:t>
                </a:r>
                <a:endParaRPr lang="en-US" sz="2000" kern="1200" baseline="30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8" name="Объект 1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4786" y="793599"/>
                <a:ext cx="8770388" cy="3784313"/>
              </a:xfrm>
              <a:blipFill rotWithShape="1">
                <a:blip r:embed="rId2"/>
                <a:stretch>
                  <a:fillRect l="-5" t="-13" r="3" b="-8368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реализации стандартных типов данных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5</a:t>
            </a:fld>
            <a:endParaRPr lang="ru-RU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149099" y="843558"/>
            <a:ext cx="4608512" cy="2736304"/>
          </a:xfrm>
        </p:spPr>
        <p:txBody>
          <a:bodyPr>
            <a:normAutofit fontScale="92500"/>
          </a:bodyPr>
          <a:lstStyle/>
          <a:p>
            <a:r>
              <a:rPr lang="ru-RU" sz="2100" b="0" dirty="0"/>
              <a:t> Вычисление деления с точностью </a:t>
            </a:r>
            <a:r>
              <a:rPr lang="en-US" sz="2100" b="0" dirty="0"/>
              <a:t>0</a:t>
            </a:r>
            <a:r>
              <a:rPr lang="en-US" sz="2100" dirty="0"/>
              <a:t>.5</a:t>
            </a:r>
            <a:r>
              <a:rPr lang="en-US" sz="2100" b="0" dirty="0"/>
              <a:t> </a:t>
            </a:r>
            <a:r>
              <a:rPr lang="en-US" sz="2100" b="0" dirty="0" err="1"/>
              <a:t>ulp</a:t>
            </a:r>
            <a:endParaRPr lang="ru-RU" sz="2100" dirty="0"/>
          </a:p>
          <a:p>
            <a:r>
              <a:rPr lang="ru-RU" sz="2100" dirty="0"/>
              <a:t> </a:t>
            </a:r>
            <a:r>
              <a:rPr lang="en-US" sz="2100" dirty="0"/>
              <a:t>2 </a:t>
            </a:r>
            <a:r>
              <a:rPr lang="ru-RU" sz="2100" dirty="0"/>
              <a:t>подхода: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100" dirty="0"/>
              <a:t> </a:t>
            </a:r>
            <a:r>
              <a:rPr lang="en-US" sz="2100" dirty="0"/>
              <a:t>x87</a:t>
            </a:r>
            <a:r>
              <a:rPr lang="ru-RU" sz="2100" dirty="0"/>
              <a:t>-подход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sz="2100" dirty="0"/>
              <a:t> </a:t>
            </a:r>
            <a:r>
              <a:rPr lang="en-US" sz="2100" dirty="0" err="1"/>
              <a:t>f</a:t>
            </a:r>
            <a:r>
              <a:rPr lang="en-US" sz="2100" b="0" dirty="0" err="1"/>
              <a:t>ma</a:t>
            </a:r>
            <a:r>
              <a:rPr lang="en-US" sz="2100" b="0" dirty="0"/>
              <a:t>-</a:t>
            </a:r>
            <a:r>
              <a:rPr lang="ru-RU" sz="2100" b="0" dirty="0"/>
              <a:t>подхо</a:t>
            </a:r>
            <a:r>
              <a:rPr lang="ru-RU" sz="2100" dirty="0"/>
              <a:t>д</a:t>
            </a:r>
          </a:p>
          <a:p>
            <a:r>
              <a:rPr lang="ru-RU" sz="2100" dirty="0"/>
              <a:t> Итерационный алгоритм семейства алгоритмов Ньютона - </a:t>
            </a:r>
            <a:r>
              <a:rPr lang="ru-RU" sz="2100" dirty="0" err="1"/>
              <a:t>Рафсона</a:t>
            </a:r>
            <a:endParaRPr lang="en-US" sz="2100" dirty="0"/>
          </a:p>
          <a:p>
            <a:r>
              <a:rPr lang="ru-RU" sz="2100" dirty="0"/>
              <a:t> Двойное округление</a:t>
            </a:r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endParaRPr lang="ru-RU" sz="2100" dirty="0"/>
          </a:p>
          <a:p>
            <a:pPr marL="0" indent="0">
              <a:buNone/>
            </a:pPr>
            <a:endParaRPr lang="en-US" sz="21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Скругленный прямоугольник 9"/>
              <p:cNvSpPr/>
              <p:nvPr/>
            </p:nvSpPr>
            <p:spPr bwMode="auto">
              <a:xfrm>
                <a:off x="4729853" y="915566"/>
                <a:ext cx="4128456" cy="146382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=1−</m:t>
                              </m: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sz="3200" i="1" dirty="0">
                    <a:solidFill>
                      <a:schemeClr val="tx1"/>
                    </a:solidFill>
                    <a:latin typeface="Bernard MT Condensed" panose="02050806060905020404" pitchFamily="18" charset="0"/>
                  </a:rPr>
                </a:br>
                <a:endParaRPr lang="ru-RU" sz="3200" i="1" dirty="0">
                  <a:solidFill>
                    <a:schemeClr val="tx1"/>
                  </a:solidFill>
                  <a:latin typeface="Bernard MT Condensed" panose="02050806060905020404" pitchFamily="18" charset="0"/>
                </a:endParaRPr>
              </a:p>
            </p:txBody>
          </p:sp>
        </mc:Choice>
        <mc:Fallback xmlns="">
          <p:sp>
            <p:nvSpPr>
              <p:cNvPr id="10" name="Скругленный 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9853" y="915566"/>
                <a:ext cx="4128456" cy="1463822"/>
              </a:xfrm>
              <a:prstGeom prst="roundRect">
                <a:avLst/>
              </a:prstGeom>
              <a:blipFill rotWithShape="1">
                <a:blip r:embed="rId2"/>
                <a:stretch>
                  <a:fillRect l="-947" t="-1294" r="-921" b="-5593"/>
                </a:stretch>
              </a:blip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9512" y="2468769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1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42" y="3918779"/>
            <a:ext cx="80773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</a:t>
            </a:r>
            <a:r>
              <a:rPr lang="en-US" sz="1400" dirty="0"/>
              <a:t>Jean-Michel Muller, Nicolas </a:t>
            </a:r>
            <a:r>
              <a:rPr lang="en-US" sz="1400" dirty="0" err="1"/>
              <a:t>Brunie</a:t>
            </a:r>
            <a:r>
              <a:rPr lang="en-US" sz="1400" dirty="0"/>
              <a:t>. </a:t>
            </a:r>
            <a:r>
              <a:rPr lang="en-US" sz="1400" dirty="0" err="1"/>
              <a:t>Florent</a:t>
            </a:r>
            <a:r>
              <a:rPr lang="en-US" sz="1400" dirty="0"/>
              <a:t> de </a:t>
            </a:r>
            <a:r>
              <a:rPr lang="en-US" sz="1400" dirty="0" err="1"/>
              <a:t>Dinechin</a:t>
            </a:r>
            <a:r>
              <a:rPr lang="en-US" sz="1400" dirty="0"/>
              <a:t>, Claude-Pierre </a:t>
            </a:r>
            <a:r>
              <a:rPr lang="en-US" sz="1400" dirty="0" err="1"/>
              <a:t>Joldes</a:t>
            </a:r>
            <a:r>
              <a:rPr lang="en-US" sz="1400" dirty="0"/>
              <a:t>, </a:t>
            </a:r>
            <a:r>
              <a:rPr lang="en-US" sz="1400" dirty="0" err="1"/>
              <a:t>Mioara</a:t>
            </a:r>
            <a:r>
              <a:rPr lang="en-US" sz="1400" dirty="0"/>
              <a:t> </a:t>
            </a:r>
            <a:r>
              <a:rPr lang="en-US" sz="1400" dirty="0" err="1"/>
              <a:t>Joldes</a:t>
            </a:r>
            <a:r>
              <a:rPr lang="en-US" sz="1400" dirty="0"/>
              <a:t>, Vincent </a:t>
            </a:r>
            <a:r>
              <a:rPr lang="en-US" sz="1400" dirty="0" err="1"/>
              <a:t>Lefevre</a:t>
            </a:r>
            <a:r>
              <a:rPr lang="en-US" sz="1400" dirty="0"/>
              <a:t>, Guillaume </a:t>
            </a:r>
            <a:r>
              <a:rPr lang="en-US" sz="1400" dirty="0" err="1"/>
              <a:t>Melquiond</a:t>
            </a:r>
            <a:r>
              <a:rPr lang="en-US" sz="1400" dirty="0"/>
              <a:t>, Nathalie </a:t>
            </a:r>
            <a:r>
              <a:rPr lang="en-US" sz="1400" dirty="0" err="1"/>
              <a:t>Revol</a:t>
            </a:r>
            <a:r>
              <a:rPr lang="en-US" sz="1400" dirty="0"/>
              <a:t>, Serge Torres.  Handbook of Floating-Point Arithmetic. Second edition. – 2018. – </a:t>
            </a:r>
            <a:r>
              <a:rPr lang="ru-RU" sz="1400" dirty="0"/>
              <a:t>С. 29-35, </a:t>
            </a:r>
            <a:r>
              <a:rPr lang="en-US" sz="1400" dirty="0"/>
              <a:t>C. 124-139. </a:t>
            </a:r>
            <a:endParaRPr lang="ru-RU" sz="1400" dirty="0"/>
          </a:p>
        </p:txBody>
      </p:sp>
      <p:sp>
        <p:nvSpPr>
          <p:cNvPr id="11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416823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реализации стандартных типов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481" y="763568"/>
            <a:ext cx="4368503" cy="3911231"/>
          </a:xfrm>
        </p:spPr>
        <p:txBody>
          <a:bodyPr/>
          <a:lstStyle/>
          <a:p>
            <a:r>
              <a:rPr lang="ru-RU" sz="2000" dirty="0"/>
              <a:t> Нехватка разрядов в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стандартных целочисленных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 типах данных</a:t>
            </a:r>
            <a:r>
              <a:rPr lang="en-US" sz="2000" dirty="0"/>
              <a:t>,</a:t>
            </a:r>
            <a:r>
              <a:rPr lang="ru-RU" sz="2000" dirty="0"/>
              <a:t> оптимальная реализация длинной арифметики</a:t>
            </a:r>
          </a:p>
          <a:p>
            <a:r>
              <a:rPr lang="ru-RU" sz="2000" dirty="0"/>
              <a:t> Ошибка в результате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точности мантисс при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ru-RU" sz="2000" dirty="0"/>
              <a:t>операции умножения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/>
              <a:t>fma</a:t>
            </a:r>
            <a:endParaRPr lang="en-US" sz="2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6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848" y="747514"/>
            <a:ext cx="4928152" cy="3943341"/>
          </a:xfrm>
          <a:prstGeom prst="rect">
            <a:avLst/>
          </a:prstGeom>
        </p:spPr>
      </p:pic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416823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4570" y="3590032"/>
            <a:ext cx="4248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Источник: </a:t>
            </a:r>
            <a:r>
              <a:rPr lang="en-US" sz="1400" dirty="0"/>
              <a:t>Jean-Michel Muller, Nicolas </a:t>
            </a:r>
            <a:r>
              <a:rPr lang="en-US" sz="1400" dirty="0" err="1"/>
              <a:t>Brunie</a:t>
            </a:r>
            <a:r>
              <a:rPr lang="en-US" sz="1400" dirty="0"/>
              <a:t>. </a:t>
            </a:r>
            <a:r>
              <a:rPr lang="en-US" sz="1400" dirty="0" err="1"/>
              <a:t>Florent</a:t>
            </a:r>
            <a:r>
              <a:rPr lang="en-US" sz="1400" dirty="0"/>
              <a:t> de </a:t>
            </a:r>
            <a:r>
              <a:rPr lang="en-US" sz="1400" dirty="0" err="1"/>
              <a:t>Dinechin</a:t>
            </a:r>
            <a:r>
              <a:rPr lang="en-US" sz="1400" dirty="0"/>
              <a:t>, Claude-Pierre </a:t>
            </a:r>
            <a:r>
              <a:rPr lang="en-US" sz="1400" dirty="0" err="1"/>
              <a:t>Joldes</a:t>
            </a:r>
            <a:r>
              <a:rPr lang="en-US" sz="1400" dirty="0"/>
              <a:t>, </a:t>
            </a:r>
            <a:r>
              <a:rPr lang="en-US" sz="1400" dirty="0" err="1"/>
              <a:t>Mioara</a:t>
            </a:r>
            <a:r>
              <a:rPr lang="en-US" sz="1400" dirty="0"/>
              <a:t> </a:t>
            </a:r>
            <a:r>
              <a:rPr lang="en-US" sz="1400" dirty="0" err="1"/>
              <a:t>Joldes</a:t>
            </a:r>
            <a:r>
              <a:rPr lang="en-US" sz="1400" dirty="0"/>
              <a:t>, Vincent </a:t>
            </a:r>
            <a:r>
              <a:rPr lang="en-US" sz="1400" dirty="0" err="1"/>
              <a:t>Lefevre</a:t>
            </a:r>
            <a:r>
              <a:rPr lang="en-US" sz="1400" dirty="0"/>
              <a:t>, Guillaume </a:t>
            </a:r>
            <a:r>
              <a:rPr lang="en-US" sz="1400" dirty="0" err="1"/>
              <a:t>Melquiond</a:t>
            </a:r>
            <a:r>
              <a:rPr lang="en-US" sz="1400" dirty="0"/>
              <a:t>, Nathalie </a:t>
            </a:r>
            <a:r>
              <a:rPr lang="en-US" sz="1400" dirty="0" err="1"/>
              <a:t>Revol</a:t>
            </a:r>
            <a:r>
              <a:rPr lang="en-US" sz="1400" dirty="0"/>
              <a:t>, Serge Torres.  Handbook of Floating-Point Arithmetic. Second edition. – 2018. – </a:t>
            </a:r>
            <a:r>
              <a:rPr lang="ru-RU" sz="1400" dirty="0"/>
              <a:t>С. 255</a:t>
            </a:r>
          </a:p>
          <a:p>
            <a:endParaRPr lang="ru-RU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Верификация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7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128792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100" dirty="0"/>
              <a:t> Верификация </a:t>
            </a:r>
            <a:r>
              <a:rPr lang="en-US" sz="2100" dirty="0"/>
              <a:t>FP16, BF16</a:t>
            </a:r>
            <a:r>
              <a:rPr lang="ru-RU" sz="2100" dirty="0"/>
              <a:t>:</a:t>
            </a:r>
            <a:endParaRPr lang="en-US" sz="2100" dirty="0"/>
          </a:p>
          <a:p>
            <a:pPr lvl="1"/>
            <a:r>
              <a:rPr lang="ru-RU" sz="2100" dirty="0"/>
              <a:t>Проверен полный диапазон значений для основных операций</a:t>
            </a:r>
            <a:endParaRPr lang="en-US" sz="2100" dirty="0"/>
          </a:p>
          <a:p>
            <a:pPr lvl="1"/>
            <a:endParaRPr lang="ru-RU" sz="2100" dirty="0"/>
          </a:p>
          <a:p>
            <a:r>
              <a:rPr lang="ru-RU" sz="2100" dirty="0"/>
              <a:t> Верификация</a:t>
            </a:r>
            <a:r>
              <a:rPr lang="en-US" sz="2100" dirty="0"/>
              <a:t> FP32 </a:t>
            </a:r>
            <a:r>
              <a:rPr lang="ru-RU" sz="2100" dirty="0"/>
              <a:t>и </a:t>
            </a:r>
            <a:r>
              <a:rPr lang="en-US" sz="2100" dirty="0"/>
              <a:t>FP64:</a:t>
            </a:r>
          </a:p>
          <a:p>
            <a:pPr lvl="1"/>
            <a:r>
              <a:rPr lang="ru-RU" sz="2100" dirty="0"/>
              <a:t>На некоторых значениях из диапазона были проверены операции на полное побитовое соответствие со стандартными</a:t>
            </a:r>
          </a:p>
          <a:p>
            <a:pPr lvl="1"/>
            <a:r>
              <a:rPr lang="ru-RU" sz="2100" dirty="0"/>
              <a:t>Из диапазона выбирались наиболее репрезентативные значения</a:t>
            </a:r>
          </a:p>
          <a:p>
            <a:pPr lvl="1"/>
            <a:r>
              <a:rPr lang="ru-RU" sz="2100" dirty="0"/>
              <a:t>Проверка </a:t>
            </a:r>
            <a:r>
              <a:rPr lang="en-US" sz="2100" dirty="0"/>
              <a:t>fma </a:t>
            </a:r>
            <a:r>
              <a:rPr lang="ru-RU" sz="2100" dirty="0"/>
              <a:t>производилась при помощи сравнения с аппаратной</a:t>
            </a:r>
            <a:r>
              <a:rPr lang="en-US" sz="2100" dirty="0"/>
              <a:t> </a:t>
            </a:r>
            <a:r>
              <a:rPr lang="ru-RU" sz="2100" dirty="0"/>
              <a:t>реализацией</a:t>
            </a:r>
            <a:endParaRPr lang="en-US" sz="2100" dirty="0"/>
          </a:p>
          <a:p>
            <a:pPr marL="200025" lvl="1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Тестовая инфраструктура (</a:t>
            </a:r>
            <a:r>
              <a:rPr lang="en-US" dirty="0"/>
              <a:t>RISC-V</a:t>
            </a:r>
            <a:r>
              <a:rPr lang="ru-RU" dirty="0"/>
              <a:t>)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827584" y="915566"/>
          <a:ext cx="7488000" cy="3374424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086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88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kern="1200" dirty="0">
                          <a:effectLst/>
                        </a:rPr>
                        <a:t>Banana Pi BPI-F3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 marL="51435" marR="5143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8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CPU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SpacemiT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K1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Octa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-core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X60</a:t>
                      </a:r>
                      <a:r>
                        <a:rPr lang="en-US" sz="20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TM</a:t>
                      </a:r>
                      <a:endParaRPr lang="ru-RU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(RV64GCVB), RVA22, RVV 1.0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RAM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16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ГБ,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LPDDR4X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Операционная система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Bianbu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2.1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0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ru-RU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Компилятор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cs typeface="+mn-cs"/>
                        </a:rPr>
                        <a:t>GCC-RISCV64-14.2.0 cross compiler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272808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 под архитектуру </a:t>
            </a:r>
            <a:r>
              <a:rPr lang="en-US" dirty="0"/>
              <a:t>RISC-V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Слайд </a:t>
            </a:r>
            <a:fld id="{4F2367BF-7A57-4F5A-B357-719264272D2E}" type="slidenum">
              <a:rPr lang="ru-RU" smtClean="0"/>
              <a:t>9</a:t>
            </a:fld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58926" y="4299942"/>
            <a:ext cx="830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</a:t>
            </a:r>
            <a:r>
              <a:rPr lang="en-US" sz="1400" dirty="0"/>
              <a:t>http://www.openmathlib.org/OpenBLAS/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798133"/>
            <a:ext cx="8640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ru-RU" sz="2100" dirty="0">
                <a:latin typeface="+mn-lt"/>
              </a:rPr>
              <a:t>Для встроенных типов данных:</a:t>
            </a:r>
          </a:p>
          <a:p>
            <a:pPr marL="847090" lvl="1" indent="-457200">
              <a:buFont typeface="+mj-lt"/>
              <a:buAutoNum type="arabicPeriod"/>
            </a:pPr>
            <a:r>
              <a:rPr lang="ru-RU" sz="2100" dirty="0">
                <a:latin typeface="+mn-lt"/>
              </a:rPr>
              <a:t>Ключ компиляции </a:t>
            </a:r>
            <a:r>
              <a:rPr lang="en-US" sz="2100" i="1" dirty="0">
                <a:latin typeface="+mn-lt"/>
              </a:rPr>
              <a:t>–march=rv64gcv</a:t>
            </a:r>
          </a:p>
          <a:p>
            <a:pPr marL="847090" lvl="1" indent="-457200">
              <a:buFont typeface="+mj-lt"/>
              <a:buAutoNum type="arabicPeriod"/>
            </a:pPr>
            <a:r>
              <a:rPr lang="ru-RU" sz="2100" dirty="0">
                <a:latin typeface="+mn-lt"/>
              </a:rPr>
              <a:t>Ключ компиляции </a:t>
            </a:r>
            <a:r>
              <a:rPr lang="en-US" sz="2100" i="1" dirty="0">
                <a:latin typeface="+mn-lt"/>
              </a:rPr>
              <a:t>–</a:t>
            </a:r>
            <a:r>
              <a:rPr lang="en-US" sz="2100" i="1" dirty="0" err="1">
                <a:latin typeface="+mn-lt"/>
              </a:rPr>
              <a:t>ffast</a:t>
            </a:r>
            <a:r>
              <a:rPr lang="en-US" sz="2100" i="1" dirty="0">
                <a:latin typeface="+mn-lt"/>
              </a:rPr>
              <a:t>-math</a:t>
            </a:r>
          </a:p>
          <a:p>
            <a:pPr marL="847090" lvl="1" indent="-457200">
              <a:buFont typeface="+mj-lt"/>
              <a:buAutoNum type="arabicPeriod"/>
            </a:pPr>
            <a:r>
              <a:rPr lang="ru-RU" sz="2100" dirty="0" err="1">
                <a:latin typeface="+mn-lt"/>
              </a:rPr>
              <a:t>Многопоточность</a:t>
            </a:r>
            <a:r>
              <a:rPr lang="ru-RU" sz="2100" dirty="0">
                <a:latin typeface="+mn-lt"/>
              </a:rPr>
              <a:t>, библиотека </a:t>
            </a:r>
            <a:r>
              <a:rPr lang="en-US" sz="2100" dirty="0" err="1">
                <a:latin typeface="+mn-lt"/>
              </a:rPr>
              <a:t>OpenMP</a:t>
            </a:r>
            <a:r>
              <a:rPr lang="en-US" sz="2100" dirty="0">
                <a:latin typeface="+mn-lt"/>
              </a:rPr>
              <a:t>: </a:t>
            </a:r>
            <a:br>
              <a:rPr lang="en-US" sz="2100" dirty="0">
                <a:latin typeface="+mn-lt"/>
              </a:rPr>
            </a:br>
            <a:r>
              <a:rPr lang="en-US" sz="2100" i="1" dirty="0">
                <a:latin typeface="+mn-lt"/>
              </a:rPr>
              <a:t>#pragma </a:t>
            </a:r>
            <a:r>
              <a:rPr lang="en-US" sz="2100" i="1" dirty="0" err="1">
                <a:latin typeface="+mn-lt"/>
              </a:rPr>
              <a:t>omp</a:t>
            </a:r>
            <a:r>
              <a:rPr lang="en-US" sz="2100" i="1" dirty="0">
                <a:latin typeface="+mn-lt"/>
              </a:rPr>
              <a:t> parallel for</a:t>
            </a:r>
            <a:r>
              <a:rPr lang="en-US" sz="2100" dirty="0">
                <a:latin typeface="+mn-lt"/>
              </a:rPr>
              <a:t>, </a:t>
            </a:r>
            <a:r>
              <a:rPr lang="ru-RU" sz="2100" dirty="0">
                <a:latin typeface="+mn-lt"/>
              </a:rPr>
              <a:t>ключ компиляции –</a:t>
            </a:r>
            <a:r>
              <a:rPr lang="en-US" sz="2100" dirty="0" err="1">
                <a:latin typeface="+mn-lt"/>
              </a:rPr>
              <a:t>fopenmp</a:t>
            </a:r>
            <a:endParaRPr lang="en-US" sz="2100" dirty="0">
              <a:latin typeface="+mn-lt"/>
            </a:endParaRPr>
          </a:p>
          <a:p>
            <a:pPr marL="847090" lvl="1" indent="-457200">
              <a:buFont typeface="+mj-lt"/>
              <a:buAutoNum type="arabicPeriod"/>
            </a:pPr>
            <a:r>
              <a:rPr lang="ru-RU" sz="2100" dirty="0">
                <a:latin typeface="+mn-lt"/>
              </a:rPr>
              <a:t>Использование сборки </a:t>
            </a:r>
            <a:r>
              <a:rPr lang="en-US" sz="2100" dirty="0" err="1">
                <a:latin typeface="+mn-lt"/>
              </a:rPr>
              <a:t>OpenBLAS</a:t>
            </a:r>
            <a:r>
              <a:rPr lang="ru-RU" sz="2100" dirty="0">
                <a:latin typeface="+mn-lt"/>
              </a:rPr>
              <a:t>* под </a:t>
            </a:r>
            <a:r>
              <a:rPr lang="en-US" sz="2100" dirty="0">
                <a:latin typeface="+mn-lt"/>
              </a:rPr>
              <a:t>riscv64 </a:t>
            </a:r>
            <a:r>
              <a:rPr lang="ru-RU" sz="2100" dirty="0">
                <a:latin typeface="+mn-lt"/>
              </a:rPr>
              <a:t>для стандартных матричных операций</a:t>
            </a:r>
          </a:p>
          <a:p>
            <a:pPr marL="847090" lvl="1" indent="-457200">
              <a:buFont typeface="+mj-lt"/>
              <a:buAutoNum type="arabicPeriod"/>
            </a:pPr>
            <a:endParaRPr lang="ru-RU" sz="2100" dirty="0">
              <a:latin typeface="+mn-lt"/>
            </a:endParaRPr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99592" y="4819052"/>
            <a:ext cx="7560840" cy="336947"/>
          </a:xfrm>
        </p:spPr>
        <p:txBody>
          <a:bodyPr/>
          <a:lstStyle/>
          <a:p>
            <a:pPr>
              <a:defRPr/>
            </a:pPr>
            <a:r>
              <a:rPr lang="ru-RU" dirty="0"/>
              <a:t>Вычисления в смешанной точности в задачах линейной алгебры на процессорах архитектуры </a:t>
            </a:r>
            <a:r>
              <a:rPr lang="en-US" dirty="0"/>
              <a:t>RISC-V</a:t>
            </a:r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81*137"/>
  <p:tag name="TABLE_ENDDRAG_RECT" val="31*213*181*1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87*143"/>
  <p:tag name="TABLE_ENDDRAG_RECT" val="65*217*187*143"/>
</p:tagLst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anose="020508060609050204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anose="020508060609050204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2172</Words>
  <Application>Microsoft Office PowerPoint</Application>
  <PresentationFormat>Экран (16:9)</PresentationFormat>
  <Paragraphs>376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+Основной текст (восточно-азиат</vt:lpstr>
      <vt:lpstr>Arial</vt:lpstr>
      <vt:lpstr>Bernard MT Condensed</vt:lpstr>
      <vt:lpstr>Cambria Math</vt:lpstr>
      <vt:lpstr>Courier New</vt:lpstr>
      <vt:lpstr>Times New Roman</vt:lpstr>
      <vt:lpstr>Wingdings</vt:lpstr>
      <vt:lpstr>1_itlab</vt:lpstr>
      <vt:lpstr>Презентация PowerPoint</vt:lpstr>
      <vt:lpstr>Предметная область</vt:lpstr>
      <vt:lpstr>Цель и задачи проекта</vt:lpstr>
      <vt:lpstr>Реализация стандартных типов данных</vt:lpstr>
      <vt:lpstr>Проблемы реализации стандартных типов данных</vt:lpstr>
      <vt:lpstr>Проблемы реализации стандартных типов данных</vt:lpstr>
      <vt:lpstr>Верификация</vt:lpstr>
      <vt:lpstr>Тестовая инфраструктура (RISC-V)</vt:lpstr>
      <vt:lpstr>Оптимизации под архитектуру RISC-V</vt:lpstr>
      <vt:lpstr>Алгоритмы</vt:lpstr>
      <vt:lpstr>Алгоритмы. Метод Гаусса - Зейделя</vt:lpstr>
      <vt:lpstr>Результаты. Метод Гаусса - Зейделя</vt:lpstr>
      <vt:lpstr>Результаты. Метод Гаусса - Зейделя</vt:lpstr>
      <vt:lpstr>Результаты. Метод Гаусса - Зейделя</vt:lpstr>
      <vt:lpstr>Алгоритмы. Блочное LU-разложение*</vt:lpstr>
      <vt:lpstr>Результаты. Блочное LU-разложение</vt:lpstr>
      <vt:lpstr>Результаты. Блочное LU-разложение</vt:lpstr>
      <vt:lpstr>Результаты. Блочное LU-разложение</vt:lpstr>
      <vt:lpstr>Алгоритмы. QR-разложение. MGS</vt:lpstr>
      <vt:lpstr>Результаты. MGS. Стандартные типы данных</vt:lpstr>
      <vt:lpstr>Результаты. MGS.  Реализованные типы данных</vt:lpstr>
      <vt:lpstr>Алгоритмы. QR-разложение. Хаусхолдер</vt:lpstr>
      <vt:lpstr>Результаты. Алгоритм Хаусхолдера</vt:lpstr>
      <vt:lpstr>Результаты. Алгоритм Хаусхолдера</vt:lpstr>
      <vt:lpstr>Выводы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/>
  <cp:revision>25</cp:revision>
  <cp:lastPrinted>1900-12-31T20:00:00Z</cp:lastPrinted>
  <dcterms:created xsi:type="dcterms:W3CDTF">1900-12-31T20:00:00Z</dcterms:created>
  <dcterms:modified xsi:type="dcterms:W3CDTF">2025-05-21T11:21:35Z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7609DF4BF60449E68730CE8426A645DC_12</vt:lpwstr>
  </property>
  <property fmtid="{D5CDD505-2E9C-101B-9397-08002B2CF9AE}" pid="4" name="KSOProductBuildVer">
    <vt:lpwstr>1049-12.2.0.21179</vt:lpwstr>
  </property>
</Properties>
</file>