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4"/>
  </p:notesMasterIdLst>
  <p:sldIdLst>
    <p:sldId id="256" r:id="rId2"/>
    <p:sldId id="257" r:id="rId3"/>
    <p:sldId id="264" r:id="rId4"/>
    <p:sldId id="263" r:id="rId5"/>
    <p:sldId id="262" r:id="rId6"/>
    <p:sldId id="261" r:id="rId7"/>
    <p:sldId id="260" r:id="rId8"/>
    <p:sldId id="277" r:id="rId9"/>
    <p:sldId id="276" r:id="rId10"/>
    <p:sldId id="275" r:id="rId11"/>
    <p:sldId id="273" r:id="rId12"/>
    <p:sldId id="272" r:id="rId13"/>
    <p:sldId id="271" r:id="rId14"/>
    <p:sldId id="270" r:id="rId15"/>
    <p:sldId id="266" r:id="rId16"/>
    <p:sldId id="290" r:id="rId17"/>
    <p:sldId id="289" r:id="rId18"/>
    <p:sldId id="269" r:id="rId19"/>
    <p:sldId id="287" r:id="rId20"/>
    <p:sldId id="288" r:id="rId21"/>
    <p:sldId id="258" r:id="rId22"/>
    <p:sldId id="265" r:id="rId23"/>
    <p:sldId id="278" r:id="rId24"/>
    <p:sldId id="279" r:id="rId25"/>
    <p:sldId id="280" r:id="rId26"/>
    <p:sldId id="281" r:id="rId27"/>
    <p:sldId id="282" r:id="rId28"/>
    <p:sldId id="283" r:id="rId29"/>
    <p:sldId id="284" r:id="rId30"/>
    <p:sldId id="285" r:id="rId31"/>
    <p:sldId id="259"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932BB-9E2F-4EB3-BBA9-455687B1B27A}" type="datetimeFigureOut">
              <a:rPr lang="de-DE"/>
              <a:t>08.07.2019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0F34E-81B7-4190-A5EB-95B28EF459AE}" type="slidenum">
              <a:rPr lang="de-DE"/>
              <a:t>‹Nr.›</a:t>
            </a:fld>
            <a:endParaRPr lang="de-DE"/>
          </a:p>
        </p:txBody>
      </p:sp>
    </p:spTree>
    <p:extLst>
      <p:ext uri="{BB962C8B-B14F-4D97-AF65-F5344CB8AC3E}">
        <p14:creationId xmlns:p14="http://schemas.microsoft.com/office/powerpoint/2010/main" val="95815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spcBef>
                <a:spcPts val="1000"/>
              </a:spcBef>
              <a:buFont typeface="Arial"/>
              <a:buChar char="•"/>
            </a:pPr>
            <a:r>
              <a:rPr lang="de-DE"/>
              <a:t>Das Alleinstellungsmerkmal des Systems „Fitness with Friends“ gegenüber der Konkurrenz ist, dass ich als „Fitness with Friends“ den Nutzer ein System bieten möchte, welches Benutzerfreundlich ist und sich mit der Zeit auf den Nutzer anpasst. Somit soll das benutzen des Systems den Nutzern Spaß machen egal ob er Statistiken anschauen möchte oder neue Leute in der Umgebung finden möchte zum Trainieren.</a:t>
            </a:r>
            <a:endParaRPr lang="en-US"/>
          </a:p>
          <a:p>
            <a:pPr marL="171450" indent="-171450">
              <a:spcBef>
                <a:spcPts val="1000"/>
              </a:spcBef>
              <a:buFont typeface="Arial"/>
              <a:buChar char="•"/>
            </a:pPr>
            <a:endParaRPr lang="de-DE"/>
          </a:p>
          <a:p>
            <a:pPr marL="171450" indent="-171450">
              <a:spcBef>
                <a:spcPts val="1000"/>
              </a:spcBef>
              <a:buFont typeface="Arial"/>
              <a:buChar char="•"/>
            </a:pPr>
            <a:r>
              <a:rPr lang="de-DE"/>
              <a:t>Mit der Funktion Trainingspartner suchen, möchte ich unserer Zielgruppe dazu verleiten mehr Sport mit unterschiedlichen Nutzern in der Umgebung zu machen. Die Funktion soll beeinflussen, dass man sich mit neuen Leuten beim Sport messen kann um somit an seine eigenen Persönlichen Grenzen stoßen kann.</a:t>
            </a:r>
            <a:endParaRPr lang="en-US"/>
          </a:p>
          <a:p>
            <a:pPr marL="171450" indent="-171450">
              <a:spcBef>
                <a:spcPts val="1000"/>
              </a:spcBef>
              <a:buFont typeface="Arial"/>
              <a:buChar char="•"/>
            </a:pPr>
            <a:endParaRPr lang="de-DE"/>
          </a:p>
          <a:p>
            <a:pPr marL="171450" indent="-171450">
              <a:spcBef>
                <a:spcPts val="1000"/>
              </a:spcBef>
              <a:buFont typeface="Arial"/>
              <a:buChar char="•"/>
            </a:pPr>
            <a:r>
              <a:rPr lang="de-DE"/>
              <a:t>Mit der Wettbewerbsfunktionalität möchte ich bezwecken, dass sich die Nutzer nicht nur jedes Mal zum Sportverabreden um neue Leute kennen zu lernen, sondern das soll sie dazu verleiten sich mit der Konkurrenz zu Messen um sich gegenseitig Herauszufordern um somit nach der Zeit sich immer selbst verbessern </a:t>
            </a:r>
            <a:br>
              <a:rPr lang="de-DE"/>
            </a:br>
            <a:endParaRPr lang="de-DE"/>
          </a:p>
        </p:txBody>
      </p:sp>
      <p:sp>
        <p:nvSpPr>
          <p:cNvPr id="4" name="Foliennummernplatzhalter 3"/>
          <p:cNvSpPr>
            <a:spLocks noGrp="1"/>
          </p:cNvSpPr>
          <p:nvPr>
            <p:ph type="sldNum" sz="quarter" idx="10"/>
          </p:nvPr>
        </p:nvSpPr>
        <p:spPr/>
        <p:txBody>
          <a:bodyPr/>
          <a:lstStyle/>
          <a:p>
            <a:pPr rtl="0"/>
            <a:r>
              <a:rPr lang="de-DE"/>
              <a:t>‹#›</a:t>
            </a:r>
          </a:p>
        </p:txBody>
      </p:sp>
    </p:spTree>
    <p:extLst>
      <p:ext uri="{BB962C8B-B14F-4D97-AF65-F5344CB8AC3E}">
        <p14:creationId xmlns:p14="http://schemas.microsoft.com/office/powerpoint/2010/main" val="278478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Titelmasterformat durch Klicken bearbeiten</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30323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Titelmasterformat durch Klicken bearbeiten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886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Titelmasterformat durch Klicken bearbeiten</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701286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Titelmasterformat durch Klicken bearbeiten</a:t>
            </a:r>
            <a:endParaRPr lang="en-US"/>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32410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Titelmasterformat durch Klicken bearbeiten</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322736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Titelmasterformat durch Klicken bearbeiten</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2557913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Titelmasterformat durch Klicken bearbeiten</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19451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nchor="t" anchorCtr="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3136277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Titelmasterformat durch Klicken bearbeiten</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185781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276853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Titelmasterformat durch Klicken bearbeiten</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9796027F-7875-4030-9381-8BD8C4F21935}"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159335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188829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353533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7" name="Date Placeholder 2"/>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330576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24868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Titelmasterformat durch Klicken bearbeiten</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Date Placeholder 4"/>
          <p:cNvSpPr>
            <a:spLocks noGrp="1"/>
          </p:cNvSpPr>
          <p:nvPr>
            <p:ph type="dt" sz="half" idx="10"/>
          </p:nvPr>
        </p:nvSpPr>
        <p:spPr/>
        <p:txBody>
          <a:bodyPr/>
          <a:lstStyle/>
          <a:p>
            <a:fld id="{4509A250-FF31-4206-8172-F9D3106AACB1}" type="datetimeFigureOut">
              <a:rPr lang="en-US" smtClean="0"/>
              <a:t>7/8/2019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70137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Titelmasterformat durch Klicken bearbeiten</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a:p>
        </p:txBody>
      </p:sp>
    </p:spTree>
    <p:extLst>
      <p:ext uri="{BB962C8B-B14F-4D97-AF65-F5344CB8AC3E}">
        <p14:creationId xmlns:p14="http://schemas.microsoft.com/office/powerpoint/2010/main" val="6731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Titelmasterformat durch Klicken bearbeiten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‹Nr.›</a:t>
            </a:fld>
            <a:endParaRPr lang="en-US"/>
          </a:p>
        </p:txBody>
      </p:sp>
    </p:spTree>
    <p:extLst>
      <p:ext uri="{BB962C8B-B14F-4D97-AF65-F5344CB8AC3E}">
        <p14:creationId xmlns:p14="http://schemas.microsoft.com/office/powerpoint/2010/main" val="399147913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aterial.io/design/" TargetMode="External"/><Relationship Id="rId2" Type="http://schemas.openxmlformats.org/officeDocument/2006/relationships/hyperlink" Target="https://entwickler.de/online/web/material-design-173680.html" TargetMode="External"/><Relationship Id="rId1" Type="http://schemas.openxmlformats.org/officeDocument/2006/relationships/slideLayout" Target="../slideLayouts/slideLayout2.xml"/><Relationship Id="rId6" Type="http://schemas.openxmlformats.org/officeDocument/2006/relationships/hyperlink" Target="https://de.freepik.com/vektoren-kostenlos/leute-die-in-der-parkillustration-des-laufenden-sportsmarathons-des-jungen-mannes-und-der-frau-ruetteln_2890946.htm" TargetMode="External"/><Relationship Id="rId5" Type="http://schemas.openxmlformats.org/officeDocument/2006/relationships/hyperlink" Target="https://www.johner-institut.de/blog/iec-62304-medizinische-software/funktionale-und-nicht-funktionale-anforderungen/" TargetMode="External"/><Relationship Id="rId4" Type="http://schemas.openxmlformats.org/officeDocument/2006/relationships/hyperlink" Target="http://www.anforderungsmanagement.ch/in_depth_vertiefung/funktionale_nicht_funktionale_anforderungen/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00012" y="178999"/>
            <a:ext cx="8825658" cy="1219704"/>
          </a:xfrm>
        </p:spPr>
        <p:txBody>
          <a:bodyPr/>
          <a:lstStyle/>
          <a:p>
            <a:r>
              <a:rPr lang="de-DE" err="1"/>
              <a:t>FitnesswithFriends</a:t>
            </a:r>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82182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BF7C-C1AE-4981-BD2F-4978DD8B3311}"/>
              </a:ext>
            </a:extLst>
          </p:cNvPr>
          <p:cNvSpPr>
            <a:spLocks noGrp="1"/>
          </p:cNvSpPr>
          <p:nvPr>
            <p:ph type="title"/>
          </p:nvPr>
        </p:nvSpPr>
        <p:spPr>
          <a:xfrm>
            <a:off x="646111" y="452718"/>
            <a:ext cx="9395965" cy="673565"/>
          </a:xfrm>
        </p:spPr>
        <p:txBody>
          <a:bodyPr/>
          <a:lstStyle/>
          <a:p>
            <a:r>
              <a:rPr lang="de-DE">
                <a:ea typeface="+mj-lt"/>
                <a:cs typeface="+mj-lt"/>
              </a:rPr>
              <a:t>Proof of Concept</a:t>
            </a:r>
            <a:endParaRPr lang="en-US">
              <a:ea typeface="+mj-lt"/>
              <a:cs typeface="+mj-lt"/>
            </a:endParaRPr>
          </a:p>
          <a:p>
            <a:endParaRPr lang="de-DE"/>
          </a:p>
        </p:txBody>
      </p:sp>
      <p:sp>
        <p:nvSpPr>
          <p:cNvPr id="3" name="Content Placeholder 2">
            <a:extLst>
              <a:ext uri="{FF2B5EF4-FFF2-40B4-BE49-F238E27FC236}">
                <a16:creationId xmlns:a16="http://schemas.microsoft.com/office/drawing/2014/main" id="{9B85D967-F7E8-457A-9CDE-E32579D0F79A}"/>
              </a:ext>
            </a:extLst>
          </p:cNvPr>
          <p:cNvSpPr>
            <a:spLocks noGrp="1"/>
          </p:cNvSpPr>
          <p:nvPr>
            <p:ph idx="1"/>
          </p:nvPr>
        </p:nvSpPr>
        <p:spPr>
          <a:xfrm>
            <a:off x="700415" y="1282159"/>
            <a:ext cx="8946541" cy="4195481"/>
          </a:xfrm>
        </p:spPr>
        <p:txBody>
          <a:bodyPr vert="horz" lIns="91440" tIns="45720" rIns="91440" bIns="45720" rtlCol="0" anchor="t">
            <a:normAutofit fontScale="77500" lnSpcReduction="20000"/>
          </a:bodyPr>
          <a:lstStyle/>
          <a:p>
            <a:r>
              <a:rPr lang="de-DE"/>
              <a:t>2.Partner auswählen</a:t>
            </a:r>
          </a:p>
          <a:p>
            <a:pPr marL="685800" lvl="1"/>
            <a:r>
              <a:rPr lang="de-DE">
                <a:ea typeface="+mj-lt"/>
                <a:cs typeface="+mj-lt"/>
              </a:rPr>
              <a:t>Wenn in der Umgebung des Nutzers weitere Nutzer ermittelt werden, </a:t>
            </a:r>
            <a:br>
              <a:rPr lang="de-DE">
                <a:ea typeface="+mj-lt"/>
                <a:cs typeface="+mj-lt"/>
              </a:rPr>
            </a:br>
            <a:r>
              <a:rPr lang="de-DE">
                <a:ea typeface="+mj-lt"/>
                <a:cs typeface="+mj-lt"/>
              </a:rPr>
              <a:t>hat man dann die Auswahl sich mit den Nutzern in der Umgebung in Kontakt zu setzen um</a:t>
            </a:r>
            <a:br>
              <a:rPr lang="de-DE">
                <a:ea typeface="+mj-lt"/>
                <a:cs typeface="+mj-lt"/>
              </a:rPr>
            </a:br>
            <a:r>
              <a:rPr lang="de-DE">
                <a:ea typeface="+mj-lt"/>
                <a:cs typeface="+mj-lt"/>
              </a:rPr>
              <a:t>gemeinsam trainieren gehen zu können.</a:t>
            </a:r>
            <a:endParaRPr lang="de-DE"/>
          </a:p>
          <a:p>
            <a:r>
              <a:rPr lang="de-DE"/>
              <a:t>Exit Kriterien (Erfolg):</a:t>
            </a:r>
          </a:p>
          <a:p>
            <a:pPr lvl="1"/>
            <a:r>
              <a:rPr lang="de-DE">
                <a:ea typeface="+mj-lt"/>
                <a:cs typeface="+mj-lt"/>
              </a:rPr>
              <a:t>Nutzer in der Umgebung vorhanden</a:t>
            </a:r>
            <a:endParaRPr lang="de-DE"/>
          </a:p>
          <a:p>
            <a:pPr lvl="1"/>
            <a:r>
              <a:rPr lang="de-DE">
                <a:ea typeface="+mj-lt"/>
                <a:cs typeface="+mj-lt"/>
              </a:rPr>
              <a:t>Trainingspartner gefunden</a:t>
            </a:r>
            <a:endParaRPr lang="de-DE"/>
          </a:p>
          <a:p>
            <a:pPr lvl="1"/>
            <a:r>
              <a:rPr lang="de-DE">
                <a:ea typeface="+mj-lt"/>
                <a:cs typeface="+mj-lt"/>
              </a:rPr>
              <a:t>Kommunikation findet Statt</a:t>
            </a:r>
            <a:endParaRPr lang="de-DE"/>
          </a:p>
          <a:p>
            <a:r>
              <a:rPr lang="de-DE"/>
              <a:t>Fail Kriterien: (Misserfolg):</a:t>
            </a:r>
          </a:p>
          <a:p>
            <a:pPr lvl="1"/>
            <a:r>
              <a:rPr lang="de-DE">
                <a:ea typeface="+mj-lt"/>
                <a:cs typeface="+mj-lt"/>
              </a:rPr>
              <a:t>Keine Nutzer in der Umgebung vorhanden</a:t>
            </a:r>
            <a:endParaRPr lang="de-DE"/>
          </a:p>
          <a:p>
            <a:pPr lvl="1"/>
            <a:r>
              <a:rPr lang="de-DE">
                <a:ea typeface="+mj-lt"/>
                <a:cs typeface="+mj-lt"/>
              </a:rPr>
              <a:t>Trainingspartner nicht gefunden</a:t>
            </a:r>
            <a:endParaRPr lang="de-DE"/>
          </a:p>
          <a:p>
            <a:pPr lvl="1"/>
            <a:r>
              <a:rPr lang="de-DE">
                <a:ea typeface="+mj-lt"/>
                <a:cs typeface="+mj-lt"/>
              </a:rPr>
              <a:t>Keine Kommunikation möglich</a:t>
            </a:r>
            <a:endParaRPr lang="de-DE"/>
          </a:p>
          <a:p>
            <a:r>
              <a:rPr lang="de-DE"/>
              <a:t>Fallback(Alternative)</a:t>
            </a:r>
          </a:p>
          <a:p>
            <a:pPr lvl="1"/>
            <a:r>
              <a:rPr lang="de-DE">
                <a:ea typeface="+mj-lt"/>
                <a:cs typeface="+mj-lt"/>
              </a:rPr>
              <a:t>Der Nutzer kann allein Trainieren gehen und trotzdem bestehende Freunde herausfordern.</a:t>
            </a:r>
            <a:endParaRPr lang="de-DE"/>
          </a:p>
          <a:p>
            <a:pPr lvl="1"/>
            <a:endParaRPr lang="de-DE"/>
          </a:p>
        </p:txBody>
      </p:sp>
    </p:spTree>
    <p:extLst>
      <p:ext uri="{BB962C8B-B14F-4D97-AF65-F5344CB8AC3E}">
        <p14:creationId xmlns:p14="http://schemas.microsoft.com/office/powerpoint/2010/main" val="74399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C637-C7E6-47D7-A278-E8B42E54E9B1}"/>
              </a:ext>
            </a:extLst>
          </p:cNvPr>
          <p:cNvSpPr>
            <a:spLocks noGrp="1"/>
          </p:cNvSpPr>
          <p:nvPr>
            <p:ph type="title"/>
          </p:nvPr>
        </p:nvSpPr>
        <p:spPr/>
        <p:txBody>
          <a:bodyPr/>
          <a:lstStyle/>
          <a:p>
            <a:r>
              <a:rPr lang="de-DE"/>
              <a:t>Proof of Concept</a:t>
            </a:r>
          </a:p>
        </p:txBody>
      </p:sp>
      <p:sp>
        <p:nvSpPr>
          <p:cNvPr id="3" name="Content Placeholder 2">
            <a:extLst>
              <a:ext uri="{FF2B5EF4-FFF2-40B4-BE49-F238E27FC236}">
                <a16:creationId xmlns:a16="http://schemas.microsoft.com/office/drawing/2014/main" id="{A7F69556-3BA9-4D12-85BA-9859185EB59F}"/>
              </a:ext>
            </a:extLst>
          </p:cNvPr>
          <p:cNvSpPr>
            <a:spLocks noGrp="1"/>
          </p:cNvSpPr>
          <p:nvPr>
            <p:ph idx="1"/>
          </p:nvPr>
        </p:nvSpPr>
        <p:spPr>
          <a:xfrm>
            <a:off x="761726" y="1304892"/>
            <a:ext cx="9962540" cy="5211481"/>
          </a:xfrm>
        </p:spPr>
        <p:txBody>
          <a:bodyPr vert="horz" lIns="91440" tIns="45720" rIns="91440" bIns="45720" rtlCol="0" anchor="t">
            <a:normAutofit fontScale="92500" lnSpcReduction="20000"/>
          </a:bodyPr>
          <a:lstStyle/>
          <a:p>
            <a:r>
              <a:rPr lang="de-DE"/>
              <a:t>3. Herausforderung Definieren</a:t>
            </a:r>
          </a:p>
          <a:p>
            <a:pPr lvl="1"/>
            <a:r>
              <a:rPr lang="de-DE">
                <a:ea typeface="+mj-lt"/>
                <a:cs typeface="+mj-lt"/>
              </a:rPr>
              <a:t>Bevor man anfängt jemanden herauszufordern muss man als Nutzer die Herausforderung erstellen und definieren. </a:t>
            </a:r>
            <a:br>
              <a:rPr lang="de-DE">
                <a:ea typeface="+mj-lt"/>
                <a:cs typeface="+mj-lt"/>
              </a:rPr>
            </a:br>
            <a:r>
              <a:rPr lang="de-DE">
                <a:ea typeface="+mj-lt"/>
                <a:cs typeface="+mj-lt"/>
              </a:rPr>
              <a:t>Man wählt die Sportart (Joggen) aus, setzt ein Maßstab und den Zeitraum, in dem man den Maßstab erreichen möchte, </a:t>
            </a:r>
            <a:br>
              <a:rPr lang="de-DE">
                <a:ea typeface="+mj-lt"/>
                <a:cs typeface="+mj-lt"/>
              </a:rPr>
            </a:br>
            <a:r>
              <a:rPr lang="de-DE">
                <a:ea typeface="+mj-lt"/>
                <a:cs typeface="+mj-lt"/>
              </a:rPr>
              <a:t>dann kann es schon losgehen.</a:t>
            </a:r>
            <a:endParaRPr lang="de-DE"/>
          </a:p>
          <a:p>
            <a:r>
              <a:rPr lang="de-DE"/>
              <a:t>Exit Kriterien (Erfolg):</a:t>
            </a:r>
          </a:p>
          <a:p>
            <a:pPr lvl="1"/>
            <a:r>
              <a:rPr lang="de-DE">
                <a:ea typeface="+mj-lt"/>
                <a:cs typeface="+mj-lt"/>
              </a:rPr>
              <a:t>Sportart (Joggen) auswählen</a:t>
            </a:r>
            <a:endParaRPr lang="de-DE"/>
          </a:p>
          <a:p>
            <a:pPr lvl="1"/>
            <a:r>
              <a:rPr lang="de-DE">
                <a:ea typeface="+mj-lt"/>
                <a:cs typeface="+mj-lt"/>
              </a:rPr>
              <a:t>Maßstab (Km) setzen</a:t>
            </a:r>
            <a:endParaRPr lang="de-DE"/>
          </a:p>
          <a:p>
            <a:pPr lvl="1"/>
            <a:r>
              <a:rPr lang="de-DE">
                <a:ea typeface="+mj-lt"/>
                <a:cs typeface="+mj-lt"/>
              </a:rPr>
              <a:t>Zeitraum definieren</a:t>
            </a:r>
            <a:endParaRPr lang="de-DE"/>
          </a:p>
          <a:p>
            <a:pPr lvl="1"/>
            <a:r>
              <a:rPr lang="de-DE">
                <a:ea typeface="+mj-lt"/>
                <a:cs typeface="+mj-lt"/>
              </a:rPr>
              <a:t>Ergebnis speichern</a:t>
            </a:r>
            <a:endParaRPr lang="de-DE"/>
          </a:p>
          <a:p>
            <a:r>
              <a:rPr lang="de-DE"/>
              <a:t>Fail Kriterien (Misserfolg):</a:t>
            </a:r>
          </a:p>
          <a:p>
            <a:pPr lvl="1"/>
            <a:r>
              <a:rPr lang="de-DE"/>
              <a:t>Server stürze bei berechnungen ab </a:t>
            </a:r>
          </a:p>
          <a:p>
            <a:pPr lvl="1"/>
            <a:r>
              <a:rPr lang="de-DE">
                <a:ea typeface="+mj-lt"/>
                <a:cs typeface="+mj-lt"/>
              </a:rPr>
              <a:t>Ergebnis konnte nicht gespeichert werden</a:t>
            </a:r>
            <a:endParaRPr lang="de-DE"/>
          </a:p>
          <a:p>
            <a:r>
              <a:rPr lang="de-DE"/>
              <a:t>Fallback (Alternative):</a:t>
            </a:r>
          </a:p>
          <a:p>
            <a:pPr lvl="1"/>
            <a:r>
              <a:rPr lang="de-DE"/>
              <a:t>Herausforderung neu starten nachdem server neugestartet wurde.</a:t>
            </a:r>
          </a:p>
          <a:p>
            <a:endParaRPr lang="de-DE"/>
          </a:p>
        </p:txBody>
      </p:sp>
    </p:spTree>
    <p:extLst>
      <p:ext uri="{BB962C8B-B14F-4D97-AF65-F5344CB8AC3E}">
        <p14:creationId xmlns:p14="http://schemas.microsoft.com/office/powerpoint/2010/main" val="282000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31D4-20AC-4DBB-9EE2-64774D7F1AF6}"/>
              </a:ext>
            </a:extLst>
          </p:cNvPr>
          <p:cNvSpPr>
            <a:spLocks noGrp="1"/>
          </p:cNvSpPr>
          <p:nvPr>
            <p:ph type="title"/>
          </p:nvPr>
        </p:nvSpPr>
        <p:spPr>
          <a:xfrm>
            <a:off x="646111" y="452718"/>
            <a:ext cx="9395965" cy="682324"/>
          </a:xfrm>
        </p:spPr>
        <p:txBody>
          <a:bodyPr/>
          <a:lstStyle/>
          <a:p>
            <a:r>
              <a:rPr lang="de-DE"/>
              <a:t>Proof of Concept</a:t>
            </a:r>
          </a:p>
        </p:txBody>
      </p:sp>
      <p:sp>
        <p:nvSpPr>
          <p:cNvPr id="3" name="Content Placeholder 2">
            <a:extLst>
              <a:ext uri="{FF2B5EF4-FFF2-40B4-BE49-F238E27FC236}">
                <a16:creationId xmlns:a16="http://schemas.microsoft.com/office/drawing/2014/main" id="{17DC7B26-E1A9-4922-9711-56962B5A4C19}"/>
              </a:ext>
            </a:extLst>
          </p:cNvPr>
          <p:cNvSpPr>
            <a:spLocks noGrp="1"/>
          </p:cNvSpPr>
          <p:nvPr>
            <p:ph idx="1"/>
          </p:nvPr>
        </p:nvSpPr>
        <p:spPr>
          <a:xfrm>
            <a:off x="647864" y="1282159"/>
            <a:ext cx="9349437" cy="4747274"/>
          </a:xfrm>
        </p:spPr>
        <p:txBody>
          <a:bodyPr vert="horz" lIns="91440" tIns="45720" rIns="91440" bIns="45720" rtlCol="0" anchor="t">
            <a:normAutofit fontScale="92500" lnSpcReduction="20000"/>
          </a:bodyPr>
          <a:lstStyle/>
          <a:p>
            <a:r>
              <a:rPr lang="de-DE"/>
              <a:t>4. Statistik Messen</a:t>
            </a:r>
          </a:p>
          <a:p>
            <a:pPr lvl="1"/>
            <a:r>
              <a:rPr lang="de-DE">
                <a:ea typeface="+mj-lt"/>
                <a:cs typeface="+mj-lt"/>
              </a:rPr>
              <a:t>Für den Prototypen werden die Werte der Aktivitäten Simuliert im späteren Verlauf bei fortführen des Projektes werden die Statistiken Live gemessen um die genauen Zahlen der Leistungen zu speichern.</a:t>
            </a:r>
            <a:endParaRPr lang="de-DE"/>
          </a:p>
          <a:p>
            <a:endParaRPr lang="de-DE"/>
          </a:p>
          <a:p>
            <a:r>
              <a:rPr lang="de-DE"/>
              <a:t>Exit Kriterien (Erfolg):</a:t>
            </a:r>
          </a:p>
          <a:p>
            <a:pPr lvl="1"/>
            <a:r>
              <a:rPr lang="de-DE">
                <a:ea typeface="+mj-lt"/>
                <a:cs typeface="+mj-lt"/>
              </a:rPr>
              <a:t>Statistik wird Simuliert</a:t>
            </a:r>
          </a:p>
          <a:p>
            <a:pPr lvl="1"/>
            <a:r>
              <a:rPr lang="de-DE"/>
              <a:t>Statistik kann verglichen werden</a:t>
            </a:r>
          </a:p>
          <a:p>
            <a:pPr marL="457200" lvl="1" indent="0">
              <a:buNone/>
            </a:pPr>
            <a:endParaRPr lang="de-DE"/>
          </a:p>
          <a:p>
            <a:r>
              <a:rPr lang="de-DE"/>
              <a:t>Fail Kriterien (Misserfolg):</a:t>
            </a:r>
          </a:p>
          <a:p>
            <a:pPr lvl="1"/>
            <a:r>
              <a:rPr lang="de-DE">
                <a:ea typeface="+mj-lt"/>
                <a:cs typeface="+mj-lt"/>
              </a:rPr>
              <a:t>Statistik kann nicht Simuliert werden.</a:t>
            </a:r>
            <a:endParaRPr lang="de-DE"/>
          </a:p>
          <a:p>
            <a:pPr lvl="1"/>
            <a:r>
              <a:rPr lang="de-DE"/>
              <a:t>Statistik kann nicht verglichen werden</a:t>
            </a:r>
            <a:r>
              <a:rPr lang="de-DE">
                <a:ea typeface="+mj-lt"/>
                <a:cs typeface="+mj-lt"/>
              </a:rPr>
              <a:t>.</a:t>
            </a:r>
            <a:endParaRPr lang="de-DE"/>
          </a:p>
          <a:p>
            <a:r>
              <a:rPr lang="de-DE"/>
              <a:t>Fallback (Alternative):</a:t>
            </a:r>
          </a:p>
          <a:p>
            <a:pPr marL="457200" lvl="1" indent="0">
              <a:buNone/>
            </a:pPr>
            <a:r>
              <a:rPr lang="de-DE"/>
              <a:t>- herausforderung neustarten</a:t>
            </a:r>
          </a:p>
          <a:p>
            <a:endParaRPr lang="de-DE"/>
          </a:p>
        </p:txBody>
      </p:sp>
    </p:spTree>
    <p:extLst>
      <p:ext uri="{BB962C8B-B14F-4D97-AF65-F5344CB8AC3E}">
        <p14:creationId xmlns:p14="http://schemas.microsoft.com/office/powerpoint/2010/main" val="255918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D8D3-7120-4C7B-8FF2-F755DA0FA2B4}"/>
              </a:ext>
            </a:extLst>
          </p:cNvPr>
          <p:cNvSpPr>
            <a:spLocks noGrp="1"/>
          </p:cNvSpPr>
          <p:nvPr>
            <p:ph type="title"/>
          </p:nvPr>
        </p:nvSpPr>
        <p:spPr/>
        <p:txBody>
          <a:bodyPr/>
          <a:lstStyle/>
          <a:p>
            <a:r>
              <a:rPr lang="de-DE"/>
              <a:t>Proof of Concept</a:t>
            </a:r>
          </a:p>
        </p:txBody>
      </p:sp>
      <p:sp>
        <p:nvSpPr>
          <p:cNvPr id="3" name="Content Placeholder 2">
            <a:extLst>
              <a:ext uri="{FF2B5EF4-FFF2-40B4-BE49-F238E27FC236}">
                <a16:creationId xmlns:a16="http://schemas.microsoft.com/office/drawing/2014/main" id="{AAADD5F0-F679-4AB8-ACD6-2E732AAEC24F}"/>
              </a:ext>
            </a:extLst>
          </p:cNvPr>
          <p:cNvSpPr>
            <a:spLocks noGrp="1"/>
          </p:cNvSpPr>
          <p:nvPr>
            <p:ph idx="1"/>
          </p:nvPr>
        </p:nvSpPr>
        <p:spPr>
          <a:xfrm>
            <a:off x="752967" y="1220849"/>
            <a:ext cx="9104196" cy="5071343"/>
          </a:xfrm>
        </p:spPr>
        <p:txBody>
          <a:bodyPr vert="horz" lIns="91440" tIns="45720" rIns="91440" bIns="45720" rtlCol="0" anchor="t">
            <a:noAutofit/>
          </a:bodyPr>
          <a:lstStyle/>
          <a:p>
            <a:r>
              <a:rPr lang="de-DE" sz="1100"/>
              <a:t>6.0 Gewinner ermitteln</a:t>
            </a:r>
          </a:p>
          <a:p>
            <a:pPr lvl="1"/>
            <a:r>
              <a:rPr lang="de-DE" sz="1100">
                <a:ea typeface="+mj-lt"/>
                <a:cs typeface="+mj-lt"/>
              </a:rPr>
              <a:t>Wenn die Nutzer die Herausforderung abgeschlossen haben, wird dann die Statistik der beiden verglichen und der Gewinner wird ermittelt.</a:t>
            </a:r>
          </a:p>
          <a:p>
            <a:pPr lvl="1"/>
            <a:r>
              <a:rPr lang="de-DE" sz="1100"/>
              <a:t>Wenn der Gewinner ermittelt wurden ist werden die Punkte auf das Gewinner Konto gut geschrieben.</a:t>
            </a:r>
          </a:p>
          <a:p>
            <a:r>
              <a:rPr lang="de-DE" sz="1100"/>
              <a:t>Exit Kriterien (Erfolg):</a:t>
            </a:r>
          </a:p>
          <a:p>
            <a:pPr lvl="1"/>
            <a:r>
              <a:rPr lang="de-DE" sz="1100"/>
              <a:t>Gewinner wird ermittelt.</a:t>
            </a:r>
            <a:endParaRPr lang="de-DE" sz="1100">
              <a:ea typeface="+mj-lt"/>
              <a:cs typeface="+mj-lt"/>
            </a:endParaRPr>
          </a:p>
          <a:p>
            <a:pPr lvl="1"/>
            <a:r>
              <a:rPr lang="de-DE" sz="1100">
                <a:ea typeface="+mj-lt"/>
                <a:cs typeface="+mj-lt"/>
              </a:rPr>
              <a:t>Punkte werden gutgeschrieben</a:t>
            </a:r>
            <a:endParaRPr lang="de-DE" sz="1100"/>
          </a:p>
          <a:p>
            <a:pPr lvl="1"/>
            <a:r>
              <a:rPr lang="de-DE" sz="1100"/>
              <a:t>Statistik von beiden werden ausgegeben für den Vergleich</a:t>
            </a:r>
            <a:endParaRPr lang="de-DE" sz="1100">
              <a:ea typeface="+mj-lt"/>
              <a:cs typeface="+mj-lt"/>
            </a:endParaRPr>
          </a:p>
          <a:p>
            <a:r>
              <a:rPr lang="de-DE" sz="1100"/>
              <a:t>Fail Kriterien (Misserfolg):</a:t>
            </a:r>
          </a:p>
          <a:p>
            <a:pPr lvl="1"/>
            <a:r>
              <a:rPr lang="de-DE" sz="1100">
                <a:ea typeface="+mj-lt"/>
                <a:cs typeface="+mj-lt"/>
              </a:rPr>
              <a:t>Gewinner konnte nicht eindeutig ermittelt werden</a:t>
            </a:r>
            <a:endParaRPr lang="de-DE" sz="1100"/>
          </a:p>
          <a:p>
            <a:r>
              <a:rPr lang="de-DE" sz="1100"/>
              <a:t>Fallback (Alternative):</a:t>
            </a:r>
          </a:p>
          <a:p>
            <a:pPr lvl="1"/>
            <a:r>
              <a:rPr lang="de-DE" sz="1100">
                <a:ea typeface="+mj-lt"/>
                <a:cs typeface="+mj-lt"/>
              </a:rPr>
              <a:t>Beide Teilnehmer der Herausforderung werden als Gewinner angegbene und bekommen die Punkte gut geschrieben</a:t>
            </a:r>
          </a:p>
          <a:p>
            <a:endParaRPr lang="de-DE" sz="1100"/>
          </a:p>
        </p:txBody>
      </p:sp>
    </p:spTree>
    <p:extLst>
      <p:ext uri="{BB962C8B-B14F-4D97-AF65-F5344CB8AC3E}">
        <p14:creationId xmlns:p14="http://schemas.microsoft.com/office/powerpoint/2010/main" val="53902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DEB8-6121-46B2-81B3-B206DF53154C}"/>
              </a:ext>
            </a:extLst>
          </p:cNvPr>
          <p:cNvSpPr>
            <a:spLocks noGrp="1"/>
          </p:cNvSpPr>
          <p:nvPr>
            <p:ph type="title"/>
          </p:nvPr>
        </p:nvSpPr>
        <p:spPr>
          <a:xfrm>
            <a:off x="646111" y="452718"/>
            <a:ext cx="9395965" cy="769910"/>
          </a:xfrm>
        </p:spPr>
        <p:txBody>
          <a:bodyPr/>
          <a:lstStyle/>
          <a:p>
            <a:r>
              <a:rPr lang="de-DE"/>
              <a:t>Proof of Concept</a:t>
            </a:r>
          </a:p>
        </p:txBody>
      </p:sp>
      <p:sp>
        <p:nvSpPr>
          <p:cNvPr id="3" name="Content Placeholder 2">
            <a:extLst>
              <a:ext uri="{FF2B5EF4-FFF2-40B4-BE49-F238E27FC236}">
                <a16:creationId xmlns:a16="http://schemas.microsoft.com/office/drawing/2014/main" id="{7D0302EE-5A51-437F-BECB-22D6DBB421F8}"/>
              </a:ext>
            </a:extLst>
          </p:cNvPr>
          <p:cNvSpPr>
            <a:spLocks noGrp="1"/>
          </p:cNvSpPr>
          <p:nvPr>
            <p:ph idx="1"/>
          </p:nvPr>
        </p:nvSpPr>
        <p:spPr>
          <a:xfrm>
            <a:off x="717933" y="1378504"/>
            <a:ext cx="9191782" cy="4694722"/>
          </a:xfrm>
        </p:spPr>
        <p:txBody>
          <a:bodyPr vert="horz" lIns="91440" tIns="45720" rIns="91440" bIns="45720" rtlCol="0" anchor="t">
            <a:normAutofit fontScale="92500" lnSpcReduction="10000"/>
          </a:bodyPr>
          <a:lstStyle/>
          <a:p>
            <a:r>
              <a:rPr lang="de-DE"/>
              <a:t>7.0 Android Programmierung</a:t>
            </a:r>
          </a:p>
          <a:p>
            <a:pPr lvl="1"/>
            <a:r>
              <a:rPr lang="de-DE">
                <a:ea typeface="+mj-lt"/>
                <a:cs typeface="+mj-lt"/>
              </a:rPr>
              <a:t>Umsetzung der Alleinstellungsmerkmale während des Zeitraums des Projektes bestimmen.</a:t>
            </a:r>
          </a:p>
          <a:p>
            <a:r>
              <a:rPr lang="de-DE"/>
              <a:t>Exit Kriterien (Erfolg):</a:t>
            </a:r>
          </a:p>
          <a:p>
            <a:pPr lvl="1"/>
            <a:r>
              <a:rPr lang="de-DE">
                <a:ea typeface="+mj-lt"/>
                <a:cs typeface="+mj-lt"/>
              </a:rPr>
              <a:t>Einfache Funktionen möglich.</a:t>
            </a:r>
            <a:endParaRPr lang="de-DE"/>
          </a:p>
          <a:p>
            <a:pPr lvl="1"/>
            <a:r>
              <a:rPr lang="de-DE">
                <a:ea typeface="+mj-lt"/>
                <a:cs typeface="+mj-lt"/>
              </a:rPr>
              <a:t>Gestaltung möglich.</a:t>
            </a:r>
            <a:endParaRPr lang="de-DE"/>
          </a:p>
          <a:p>
            <a:r>
              <a:rPr lang="de-DE"/>
              <a:t>Fail Kriterien (Misserfolg):</a:t>
            </a:r>
          </a:p>
          <a:p>
            <a:pPr lvl="1"/>
            <a:r>
              <a:rPr lang="de-DE">
                <a:ea typeface="+mj-lt"/>
                <a:cs typeface="+mj-lt"/>
              </a:rPr>
              <a:t>Anwendungslogik in Android umzusetzen wird problematisch.</a:t>
            </a:r>
            <a:endParaRPr lang="de-DE"/>
          </a:p>
          <a:p>
            <a:pPr lvl="1"/>
            <a:r>
              <a:rPr lang="de-DE"/>
              <a:t>Zu wenig Kenntnisse und zu wenig Zeit für mich für die Umsetzung</a:t>
            </a:r>
          </a:p>
          <a:p>
            <a:r>
              <a:rPr lang="de-DE"/>
              <a:t>Fallback (Alternative):</a:t>
            </a:r>
          </a:p>
          <a:p>
            <a:pPr lvl="1"/>
            <a:r>
              <a:rPr lang="de-DE">
                <a:ea typeface="+mj-lt"/>
                <a:cs typeface="+mj-lt"/>
              </a:rPr>
              <a:t>Als Alternative kann man den Prototypen in </a:t>
            </a:r>
            <a:r>
              <a:rPr lang="de-DE" err="1">
                <a:ea typeface="+mj-lt"/>
                <a:cs typeface="+mj-lt"/>
              </a:rPr>
              <a:t>Javascript</a:t>
            </a:r>
            <a:r>
              <a:rPr lang="de-DE">
                <a:ea typeface="+mj-lt"/>
                <a:cs typeface="+mj-lt"/>
              </a:rPr>
              <a:t> Veranschaulichen.</a:t>
            </a:r>
          </a:p>
          <a:p>
            <a:pPr lvl="1"/>
            <a:r>
              <a:rPr lang="de-DE">
                <a:ea typeface="+mj-lt"/>
                <a:cs typeface="+mj-lt"/>
              </a:rPr>
              <a:t>Der Vorteil wäre, dass diese auf Eigenschaften des jeweils benutzten Endgeräts, vor allem Smartphones und Tabletcomputer, reagieren können.</a:t>
            </a:r>
            <a:endParaRPr lang="de-DE"/>
          </a:p>
        </p:txBody>
      </p:sp>
    </p:spTree>
    <p:extLst>
      <p:ext uri="{BB962C8B-B14F-4D97-AF65-F5344CB8AC3E}">
        <p14:creationId xmlns:p14="http://schemas.microsoft.com/office/powerpoint/2010/main" val="295419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116C-EB70-47C2-B445-6E7A244AF9A2}"/>
              </a:ext>
            </a:extLst>
          </p:cNvPr>
          <p:cNvSpPr>
            <a:spLocks noGrp="1"/>
          </p:cNvSpPr>
          <p:nvPr>
            <p:ph type="title"/>
          </p:nvPr>
        </p:nvSpPr>
        <p:spPr/>
        <p:txBody>
          <a:bodyPr/>
          <a:lstStyle/>
          <a:p>
            <a:r>
              <a:rPr lang="de-DE"/>
              <a:t>Risiken</a:t>
            </a:r>
          </a:p>
        </p:txBody>
      </p:sp>
      <p:sp>
        <p:nvSpPr>
          <p:cNvPr id="3" name="Content Placeholder 2">
            <a:extLst>
              <a:ext uri="{FF2B5EF4-FFF2-40B4-BE49-F238E27FC236}">
                <a16:creationId xmlns:a16="http://schemas.microsoft.com/office/drawing/2014/main" id="{B0D30928-02A6-4802-9AEC-F3782FA51096}"/>
              </a:ext>
            </a:extLst>
          </p:cNvPr>
          <p:cNvSpPr>
            <a:spLocks noGrp="1"/>
          </p:cNvSpPr>
          <p:nvPr>
            <p:ph idx="1"/>
          </p:nvPr>
        </p:nvSpPr>
        <p:spPr>
          <a:xfrm>
            <a:off x="725906" y="1398748"/>
            <a:ext cx="8946541" cy="4195481"/>
          </a:xfrm>
        </p:spPr>
        <p:txBody>
          <a:bodyPr vert="horz" lIns="91440" tIns="45720" rIns="91440" bIns="45720" rtlCol="0" anchor="t">
            <a:normAutofit fontScale="62500" lnSpcReduction="20000"/>
          </a:bodyPr>
          <a:lstStyle/>
          <a:p>
            <a:r>
              <a:rPr lang="de-DE" u="sng">
                <a:ea typeface="+mj-lt"/>
                <a:cs typeface="+mj-lt"/>
              </a:rPr>
              <a:t>Konzeptionelle Risiken </a:t>
            </a:r>
            <a:endParaRPr lang="de-DE">
              <a:ea typeface="+mj-lt"/>
              <a:cs typeface="+mj-lt"/>
            </a:endParaRPr>
          </a:p>
          <a:p>
            <a:pPr lvl="1"/>
            <a:r>
              <a:rPr lang="de-DE">
                <a:ea typeface="+mj-lt"/>
                <a:cs typeface="+mj-lt"/>
              </a:rPr>
              <a:t>Für das Nutzen des Systems ist es zunächst wichtig, dass sich ein Nutzer dazu entscheidet sich über das System zu Registrieren um sich sein eigenes Profil anzulegen. </a:t>
            </a:r>
          </a:p>
          <a:p>
            <a:pPr lvl="1"/>
            <a:r>
              <a:rPr lang="de-DE">
                <a:ea typeface="+mj-lt"/>
                <a:cs typeface="+mj-lt"/>
              </a:rPr>
              <a:t>Somit besteht die Möglichkeit mit anderen Nutzern zu Kommunizieren und sich zum Sport verabreden.</a:t>
            </a:r>
          </a:p>
          <a:p>
            <a:pPr lvl="1"/>
            <a:r>
              <a:rPr lang="de-DE">
                <a:ea typeface="+mj-lt"/>
                <a:cs typeface="+mj-lt"/>
              </a:rPr>
              <a:t>Aus der Marktrecherche kann man anhand der Konkurrenten entnehmen, dass eventuell Nutzer schon eine ähnliches System Nutzen und nicht ein weiteres benutzen möchten.</a:t>
            </a:r>
          </a:p>
          <a:p>
            <a:r>
              <a:rPr lang="de-DE" u="sng">
                <a:ea typeface="+mj-lt"/>
                <a:cs typeface="+mj-lt"/>
              </a:rPr>
              <a:t>Technische Risiken</a:t>
            </a:r>
            <a:endParaRPr lang="en-US">
              <a:ea typeface="+mj-lt"/>
              <a:cs typeface="+mj-lt"/>
            </a:endParaRPr>
          </a:p>
          <a:p>
            <a:pPr lvl="1"/>
            <a:r>
              <a:rPr lang="de-DE">
                <a:ea typeface="+mj-lt"/>
                <a:cs typeface="+mj-lt"/>
              </a:rPr>
              <a:t>Ein Technisches Risiko ist, wenn die Funktion Standort ermitteln nicht funktionieren sollte wie gewohnt oder Probleme aufweist, weil somit der Nutzer nicht die Möglichkeit besitzt sich einen Trainingspartner in seiner Umgebung zu suchen.</a:t>
            </a:r>
          </a:p>
          <a:p>
            <a:pPr lvl="1"/>
            <a:r>
              <a:rPr lang="de-DE">
                <a:ea typeface="+mj-lt"/>
                <a:cs typeface="+mj-lt"/>
              </a:rPr>
              <a:t>Somit könnte der Nutzer mit der Zeit das Interesse an das System verlieren, wenn es zu häufig auftreten sollte.</a:t>
            </a:r>
          </a:p>
          <a:p>
            <a:pPr lvl="1"/>
            <a:r>
              <a:rPr lang="de-DE">
                <a:ea typeface="+mj-lt"/>
                <a:cs typeface="+mj-lt"/>
              </a:rPr>
              <a:t>Ein weiteres Risiko wäre, das im Team derzeit kein Erfahrener Android Entwickler vorhanden ist und im Projektzeitraum das Umsetzten eines Android Prototypen nicht machbar wäre.</a:t>
            </a:r>
            <a:br>
              <a:rPr lang="de-DE">
                <a:ea typeface="+mj-lt"/>
                <a:cs typeface="+mj-lt"/>
              </a:rPr>
            </a:br>
            <a:r>
              <a:rPr lang="de-DE">
                <a:ea typeface="+mj-lt"/>
                <a:cs typeface="+mj-lt"/>
              </a:rPr>
              <a:t>Bei weiterführen des Projektes außerhalb der Zeitspanne würde man sich erfahrene Entwickler suchen, um den vollen Umfang der App zu erfüllen.</a:t>
            </a:r>
          </a:p>
          <a:p>
            <a:pPr lvl="1"/>
            <a:r>
              <a:rPr lang="de-DE">
                <a:ea typeface="+mj-lt"/>
                <a:cs typeface="+mj-lt"/>
              </a:rPr>
              <a:t>Daher möchte ich den Prototypen als Webanwendung umsetzten, um zu veranschaulichen, dass es umsetzbar ist. Das System wird Response gestaltet, da es den Vorteil beinhaltet, dass es auf allen Endgeräten sich anpasst.</a:t>
            </a:r>
          </a:p>
          <a:p>
            <a:pPr lvl="1"/>
            <a:r>
              <a:rPr lang="de-DE">
                <a:ea typeface="+mj-lt"/>
                <a:cs typeface="+mj-lt"/>
              </a:rPr>
              <a:t>Es ist sinnvoll aus der Sicht des Systems, dass als erstes die Trainingspartner Suchfunktion implementiert wird, um daraufhin die Wettbewerbsfunktionalität darauf aufzubauen, da sonst das Risiko bestehen könnte, das im System Fehler entstehen können.</a:t>
            </a:r>
            <a:endParaRPr lang="de-DE"/>
          </a:p>
        </p:txBody>
      </p:sp>
    </p:spTree>
    <p:extLst>
      <p:ext uri="{BB962C8B-B14F-4D97-AF65-F5344CB8AC3E}">
        <p14:creationId xmlns:p14="http://schemas.microsoft.com/office/powerpoint/2010/main" val="383995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CB77-4712-46CE-A290-D1DEBA691FCC}"/>
              </a:ext>
            </a:extLst>
          </p:cNvPr>
          <p:cNvSpPr>
            <a:spLocks noGrp="1"/>
          </p:cNvSpPr>
          <p:nvPr>
            <p:ph type="title"/>
          </p:nvPr>
        </p:nvSpPr>
        <p:spPr>
          <a:xfrm>
            <a:off x="636818" y="211108"/>
            <a:ext cx="9395965" cy="621013"/>
          </a:xfrm>
        </p:spPr>
        <p:txBody>
          <a:bodyPr/>
          <a:lstStyle/>
          <a:p>
            <a:r>
              <a:rPr lang="de-DE"/>
              <a:t>Evaluation</a:t>
            </a:r>
            <a:br>
              <a:rPr lang="de-DE"/>
            </a:br>
            <a:endParaRPr lang="de-DE"/>
          </a:p>
        </p:txBody>
      </p:sp>
      <p:pic>
        <p:nvPicPr>
          <p:cNvPr id="4" name="Picture 4" descr="Ein Bild, das Vektorgrafiken, Text enthält.&#10;&#10;Mit hoher Zuverlässigkeit generierte Beschreibung">
            <a:extLst>
              <a:ext uri="{FF2B5EF4-FFF2-40B4-BE49-F238E27FC236}">
                <a16:creationId xmlns:a16="http://schemas.microsoft.com/office/drawing/2014/main" id="{B8E6C652-3CC4-4744-8E91-73FAED2F73E3}"/>
              </a:ext>
            </a:extLst>
          </p:cNvPr>
          <p:cNvPicPr>
            <a:picLocks noGrp="1" noChangeAspect="1"/>
          </p:cNvPicPr>
          <p:nvPr>
            <p:ph idx="1"/>
          </p:nvPr>
        </p:nvPicPr>
        <p:blipFill>
          <a:blip r:embed="rId2"/>
          <a:stretch>
            <a:fillRect/>
          </a:stretch>
        </p:blipFill>
        <p:spPr>
          <a:xfrm>
            <a:off x="707838" y="947782"/>
            <a:ext cx="3935652" cy="2565844"/>
          </a:xfrm>
          <a:prstGeom prst="rect">
            <a:avLst/>
          </a:prstGeom>
        </p:spPr>
      </p:pic>
      <p:pic>
        <p:nvPicPr>
          <p:cNvPr id="6" name="Picture 6">
            <a:extLst>
              <a:ext uri="{FF2B5EF4-FFF2-40B4-BE49-F238E27FC236}">
                <a16:creationId xmlns:a16="http://schemas.microsoft.com/office/drawing/2014/main" id="{81F72A3F-45EE-4B0B-AC35-37D6148C0693}"/>
              </a:ext>
            </a:extLst>
          </p:cNvPr>
          <p:cNvPicPr>
            <a:picLocks noChangeAspect="1"/>
          </p:cNvPicPr>
          <p:nvPr/>
        </p:nvPicPr>
        <p:blipFill>
          <a:blip r:embed="rId3"/>
          <a:stretch>
            <a:fillRect/>
          </a:stretch>
        </p:blipFill>
        <p:spPr>
          <a:xfrm>
            <a:off x="5869933" y="944044"/>
            <a:ext cx="4973443" cy="2568660"/>
          </a:xfrm>
          <a:prstGeom prst="rect">
            <a:avLst/>
          </a:prstGeom>
        </p:spPr>
      </p:pic>
      <p:pic>
        <p:nvPicPr>
          <p:cNvPr id="8" name="Picture 8">
            <a:extLst>
              <a:ext uri="{FF2B5EF4-FFF2-40B4-BE49-F238E27FC236}">
                <a16:creationId xmlns:a16="http://schemas.microsoft.com/office/drawing/2014/main" id="{B246895E-C608-45EC-890D-54DBF17FEF2E}"/>
              </a:ext>
            </a:extLst>
          </p:cNvPr>
          <p:cNvPicPr>
            <a:picLocks noChangeAspect="1"/>
          </p:cNvPicPr>
          <p:nvPr/>
        </p:nvPicPr>
        <p:blipFill>
          <a:blip r:embed="rId4"/>
          <a:stretch>
            <a:fillRect/>
          </a:stretch>
        </p:blipFill>
        <p:spPr>
          <a:xfrm>
            <a:off x="2940222" y="3865431"/>
            <a:ext cx="4796882" cy="2469282"/>
          </a:xfrm>
          <a:prstGeom prst="rect">
            <a:avLst/>
          </a:prstGeom>
        </p:spPr>
      </p:pic>
    </p:spTree>
    <p:extLst>
      <p:ext uri="{BB962C8B-B14F-4D97-AF65-F5344CB8AC3E}">
        <p14:creationId xmlns:p14="http://schemas.microsoft.com/office/powerpoint/2010/main" val="244563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in Bild, das Screenshot enthält.&#10;&#10;Mit sehr hoher Zuverlässigkeit generierte Beschreibung">
            <a:extLst>
              <a:ext uri="{FF2B5EF4-FFF2-40B4-BE49-F238E27FC236}">
                <a16:creationId xmlns:a16="http://schemas.microsoft.com/office/drawing/2014/main" id="{0F77F5DB-58A4-4597-8492-393299BFD3BA}"/>
              </a:ext>
            </a:extLst>
          </p:cNvPr>
          <p:cNvPicPr>
            <a:picLocks noGrp="1" noChangeAspect="1"/>
          </p:cNvPicPr>
          <p:nvPr>
            <p:ph idx="1"/>
          </p:nvPr>
        </p:nvPicPr>
        <p:blipFill>
          <a:blip r:embed="rId2"/>
          <a:stretch>
            <a:fillRect/>
          </a:stretch>
        </p:blipFill>
        <p:spPr>
          <a:xfrm>
            <a:off x="1187413" y="1382160"/>
            <a:ext cx="8984165" cy="4260694"/>
          </a:xfrm>
          <a:prstGeom prst="rect">
            <a:avLst/>
          </a:prstGeom>
        </p:spPr>
      </p:pic>
    </p:spTree>
    <p:extLst>
      <p:ext uri="{BB962C8B-B14F-4D97-AF65-F5344CB8AC3E}">
        <p14:creationId xmlns:p14="http://schemas.microsoft.com/office/powerpoint/2010/main" val="374792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103F-7294-4752-B896-4A51E546B1D6}"/>
              </a:ext>
            </a:extLst>
          </p:cNvPr>
          <p:cNvSpPr>
            <a:spLocks noGrp="1"/>
          </p:cNvSpPr>
          <p:nvPr>
            <p:ph type="title"/>
          </p:nvPr>
        </p:nvSpPr>
        <p:spPr/>
        <p:txBody>
          <a:bodyPr/>
          <a:lstStyle/>
          <a:p>
            <a:r>
              <a:rPr lang="de-DE"/>
              <a:t>User interface Prototype</a:t>
            </a:r>
          </a:p>
        </p:txBody>
      </p:sp>
      <p:pic>
        <p:nvPicPr>
          <p:cNvPr id="4" name="Picture 4" descr="Ein Bild, das Person, draußen, Himmel, haltend enthält.&#10;&#10;Mit sehr hoher Zuverlässigkeit generierte Beschreibung">
            <a:extLst>
              <a:ext uri="{FF2B5EF4-FFF2-40B4-BE49-F238E27FC236}">
                <a16:creationId xmlns:a16="http://schemas.microsoft.com/office/drawing/2014/main" id="{BDE8D16C-F360-4534-87DD-5411D284F60D}"/>
              </a:ext>
            </a:extLst>
          </p:cNvPr>
          <p:cNvPicPr>
            <a:picLocks noGrp="1" noChangeAspect="1"/>
          </p:cNvPicPr>
          <p:nvPr>
            <p:ph idx="1"/>
          </p:nvPr>
        </p:nvPicPr>
        <p:blipFill>
          <a:blip r:embed="rId2"/>
          <a:stretch>
            <a:fillRect/>
          </a:stretch>
        </p:blipFill>
        <p:spPr>
          <a:xfrm>
            <a:off x="2509265" y="1657795"/>
            <a:ext cx="2358779" cy="4195481"/>
          </a:xfrm>
          <a:prstGeom prst="rect">
            <a:avLst/>
          </a:prstGeom>
        </p:spPr>
      </p:pic>
      <p:pic>
        <p:nvPicPr>
          <p:cNvPr id="6" name="Picture 6" descr="Ein Bild, das Person, Mann, draußen enthält.&#10;&#10;Mit sehr hoher Zuverlässigkeit generierte Beschreibung">
            <a:extLst>
              <a:ext uri="{FF2B5EF4-FFF2-40B4-BE49-F238E27FC236}">
                <a16:creationId xmlns:a16="http://schemas.microsoft.com/office/drawing/2014/main" id="{6C468D18-45C2-49AF-A3FA-FCE5E4FD6575}"/>
              </a:ext>
            </a:extLst>
          </p:cNvPr>
          <p:cNvPicPr>
            <a:picLocks noChangeAspect="1"/>
          </p:cNvPicPr>
          <p:nvPr/>
        </p:nvPicPr>
        <p:blipFill>
          <a:blip r:embed="rId3"/>
          <a:stretch>
            <a:fillRect/>
          </a:stretch>
        </p:blipFill>
        <p:spPr>
          <a:xfrm>
            <a:off x="136915" y="1656843"/>
            <a:ext cx="2313418" cy="4114800"/>
          </a:xfrm>
          <a:prstGeom prst="rect">
            <a:avLst/>
          </a:prstGeom>
        </p:spPr>
      </p:pic>
      <p:pic>
        <p:nvPicPr>
          <p:cNvPr id="8" name="Picture 8" descr="Ein Bild, das Person enthält.&#10;&#10;Mit sehr hoher Zuverlässigkeit generierte Beschreibung">
            <a:extLst>
              <a:ext uri="{FF2B5EF4-FFF2-40B4-BE49-F238E27FC236}">
                <a16:creationId xmlns:a16="http://schemas.microsoft.com/office/drawing/2014/main" id="{BA3B90D1-AA29-4497-9139-0EC586F4EDFB}"/>
              </a:ext>
            </a:extLst>
          </p:cNvPr>
          <p:cNvPicPr>
            <a:picLocks noChangeAspect="1"/>
          </p:cNvPicPr>
          <p:nvPr/>
        </p:nvPicPr>
        <p:blipFill>
          <a:blip r:embed="rId4"/>
          <a:stretch>
            <a:fillRect/>
          </a:stretch>
        </p:blipFill>
        <p:spPr>
          <a:xfrm>
            <a:off x="7077167" y="1638914"/>
            <a:ext cx="2214673" cy="4661876"/>
          </a:xfrm>
          <a:prstGeom prst="rect">
            <a:avLst/>
          </a:prstGeom>
        </p:spPr>
      </p:pic>
      <p:pic>
        <p:nvPicPr>
          <p:cNvPr id="10" name="Picture 10" descr="Ein Bild, das Person, draußen, Himmel, haltend enthält.&#10;&#10;Mit sehr hoher Zuverlässigkeit generierte Beschreibung">
            <a:extLst>
              <a:ext uri="{FF2B5EF4-FFF2-40B4-BE49-F238E27FC236}">
                <a16:creationId xmlns:a16="http://schemas.microsoft.com/office/drawing/2014/main" id="{40C369A9-4833-4EBA-8B81-F4044AAB54A0}"/>
              </a:ext>
            </a:extLst>
          </p:cNvPr>
          <p:cNvPicPr>
            <a:picLocks noChangeAspect="1"/>
          </p:cNvPicPr>
          <p:nvPr/>
        </p:nvPicPr>
        <p:blipFill>
          <a:blip r:embed="rId5"/>
          <a:stretch>
            <a:fillRect/>
          </a:stretch>
        </p:blipFill>
        <p:spPr>
          <a:xfrm>
            <a:off x="9357970" y="1656843"/>
            <a:ext cx="2313418" cy="4114800"/>
          </a:xfrm>
          <a:prstGeom prst="rect">
            <a:avLst/>
          </a:prstGeom>
        </p:spPr>
      </p:pic>
      <p:pic>
        <p:nvPicPr>
          <p:cNvPr id="3" name="Picture 4" descr="Ein Bild, das Text, Karte enthält.&#10;&#10;Mit sehr hoher Zuverlässigkeit generierte Beschreibung">
            <a:extLst>
              <a:ext uri="{FF2B5EF4-FFF2-40B4-BE49-F238E27FC236}">
                <a16:creationId xmlns:a16="http://schemas.microsoft.com/office/drawing/2014/main" id="{3BB39EDB-4022-4BB5-8A84-24F96C7C72FA}"/>
              </a:ext>
            </a:extLst>
          </p:cNvPr>
          <p:cNvPicPr>
            <a:picLocks noChangeAspect="1"/>
          </p:cNvPicPr>
          <p:nvPr/>
        </p:nvPicPr>
        <p:blipFill>
          <a:blip r:embed="rId6"/>
          <a:stretch>
            <a:fillRect/>
          </a:stretch>
        </p:blipFill>
        <p:spPr>
          <a:xfrm>
            <a:off x="4936370" y="1658471"/>
            <a:ext cx="2086178" cy="4383741"/>
          </a:xfrm>
          <a:prstGeom prst="rect">
            <a:avLst/>
          </a:prstGeom>
        </p:spPr>
      </p:pic>
    </p:spTree>
    <p:extLst>
      <p:ext uri="{BB962C8B-B14F-4D97-AF65-F5344CB8AC3E}">
        <p14:creationId xmlns:p14="http://schemas.microsoft.com/office/powerpoint/2010/main" val="265131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E104-BC78-4D6B-A571-B961BF88C2BF}"/>
              </a:ext>
            </a:extLst>
          </p:cNvPr>
          <p:cNvSpPr>
            <a:spLocks noGrp="1"/>
          </p:cNvSpPr>
          <p:nvPr>
            <p:ph type="title"/>
          </p:nvPr>
        </p:nvSpPr>
        <p:spPr>
          <a:xfrm>
            <a:off x="646111" y="452718"/>
            <a:ext cx="6434877" cy="677607"/>
          </a:xfrm>
        </p:spPr>
        <p:txBody>
          <a:bodyPr/>
          <a:lstStyle/>
          <a:p>
            <a:r>
              <a:rPr lang="de-DE">
                <a:ea typeface="+mj-lt"/>
                <a:cs typeface="+mj-lt"/>
              </a:rPr>
              <a:t>User interface Prototype</a:t>
            </a:r>
            <a:endParaRPr lang="en-US">
              <a:ea typeface="+mj-lt"/>
              <a:cs typeface="+mj-lt"/>
            </a:endParaRPr>
          </a:p>
          <a:p>
            <a:endParaRPr lang="de-DE"/>
          </a:p>
        </p:txBody>
      </p:sp>
      <p:pic>
        <p:nvPicPr>
          <p:cNvPr id="4" name="Picture 4">
            <a:extLst>
              <a:ext uri="{FF2B5EF4-FFF2-40B4-BE49-F238E27FC236}">
                <a16:creationId xmlns:a16="http://schemas.microsoft.com/office/drawing/2014/main" id="{C185F93E-BF03-4491-9BD8-D2DA218AF9B5}"/>
              </a:ext>
            </a:extLst>
          </p:cNvPr>
          <p:cNvPicPr>
            <a:picLocks noGrp="1" noChangeAspect="1"/>
          </p:cNvPicPr>
          <p:nvPr>
            <p:ph idx="1"/>
          </p:nvPr>
        </p:nvPicPr>
        <p:blipFill>
          <a:blip r:embed="rId2"/>
          <a:stretch>
            <a:fillRect/>
          </a:stretch>
        </p:blipFill>
        <p:spPr>
          <a:xfrm>
            <a:off x="831914" y="1366429"/>
            <a:ext cx="2424691" cy="5335148"/>
          </a:xfrm>
          <a:prstGeom prst="rect">
            <a:avLst/>
          </a:prstGeom>
        </p:spPr>
      </p:pic>
      <p:pic>
        <p:nvPicPr>
          <p:cNvPr id="6" name="Picture 6" descr="Ein Bild, das Person, Text enthält.&#10;&#10;Mit sehr hoher Zuverlässigkeit generierte Beschreibung">
            <a:extLst>
              <a:ext uri="{FF2B5EF4-FFF2-40B4-BE49-F238E27FC236}">
                <a16:creationId xmlns:a16="http://schemas.microsoft.com/office/drawing/2014/main" id="{45739468-9E00-4871-AF14-E41011E12310}"/>
              </a:ext>
            </a:extLst>
          </p:cNvPr>
          <p:cNvPicPr>
            <a:picLocks noChangeAspect="1"/>
          </p:cNvPicPr>
          <p:nvPr/>
        </p:nvPicPr>
        <p:blipFill>
          <a:blip r:embed="rId3"/>
          <a:stretch>
            <a:fillRect/>
          </a:stretch>
        </p:blipFill>
        <p:spPr>
          <a:xfrm>
            <a:off x="3402356" y="1361831"/>
            <a:ext cx="2427208" cy="5326183"/>
          </a:xfrm>
          <a:prstGeom prst="rect">
            <a:avLst/>
          </a:prstGeom>
        </p:spPr>
      </p:pic>
      <p:pic>
        <p:nvPicPr>
          <p:cNvPr id="8" name="Picture 8" descr="Ein Bild, das Person, Text enthält.&#10;&#10;Mit sehr hoher Zuverlässigkeit generierte Beschreibung">
            <a:extLst>
              <a:ext uri="{FF2B5EF4-FFF2-40B4-BE49-F238E27FC236}">
                <a16:creationId xmlns:a16="http://schemas.microsoft.com/office/drawing/2014/main" id="{4B0E8B01-016D-454B-9C7A-A76351F03B8D}"/>
              </a:ext>
            </a:extLst>
          </p:cNvPr>
          <p:cNvPicPr>
            <a:picLocks noChangeAspect="1"/>
          </p:cNvPicPr>
          <p:nvPr/>
        </p:nvPicPr>
        <p:blipFill>
          <a:blip r:embed="rId4"/>
          <a:stretch>
            <a:fillRect/>
          </a:stretch>
        </p:blipFill>
        <p:spPr>
          <a:xfrm>
            <a:off x="5961895" y="1361831"/>
            <a:ext cx="2388132" cy="5248030"/>
          </a:xfrm>
          <a:prstGeom prst="rect">
            <a:avLst/>
          </a:prstGeom>
        </p:spPr>
      </p:pic>
      <p:pic>
        <p:nvPicPr>
          <p:cNvPr id="10" name="Picture 10" descr="Ein Bild, das Person enthält.&#10;&#10;Mit sehr hoher Zuverlässigkeit generierte Beschreibung">
            <a:extLst>
              <a:ext uri="{FF2B5EF4-FFF2-40B4-BE49-F238E27FC236}">
                <a16:creationId xmlns:a16="http://schemas.microsoft.com/office/drawing/2014/main" id="{5CD83B93-FE70-4C85-9367-25199506A904}"/>
              </a:ext>
            </a:extLst>
          </p:cNvPr>
          <p:cNvPicPr>
            <a:picLocks noChangeAspect="1"/>
          </p:cNvPicPr>
          <p:nvPr/>
        </p:nvPicPr>
        <p:blipFill>
          <a:blip r:embed="rId5"/>
          <a:stretch>
            <a:fillRect/>
          </a:stretch>
        </p:blipFill>
        <p:spPr>
          <a:xfrm>
            <a:off x="8560510" y="1361831"/>
            <a:ext cx="2397902" cy="5248030"/>
          </a:xfrm>
          <a:prstGeom prst="rect">
            <a:avLst/>
          </a:prstGeom>
        </p:spPr>
      </p:pic>
    </p:spTree>
    <p:extLst>
      <p:ext uri="{BB962C8B-B14F-4D97-AF65-F5344CB8AC3E}">
        <p14:creationId xmlns:p14="http://schemas.microsoft.com/office/powerpoint/2010/main" val="326474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F0D-4426-4DA4-8229-FE0DCA72D2C7}"/>
              </a:ext>
            </a:extLst>
          </p:cNvPr>
          <p:cNvSpPr>
            <a:spLocks noGrp="1"/>
          </p:cNvSpPr>
          <p:nvPr>
            <p:ph type="title"/>
          </p:nvPr>
        </p:nvSpPr>
        <p:spPr>
          <a:xfrm>
            <a:off x="613762" y="377237"/>
            <a:ext cx="4656960" cy="670880"/>
          </a:xfrm>
        </p:spPr>
        <p:txBody>
          <a:bodyPr/>
          <a:lstStyle/>
          <a:p>
            <a:r>
              <a:rPr lang="de-DE"/>
              <a:t>Inhaltsverzeichnis</a:t>
            </a:r>
          </a:p>
        </p:txBody>
      </p:sp>
      <p:sp>
        <p:nvSpPr>
          <p:cNvPr id="3" name="Content Placeholder 2">
            <a:extLst>
              <a:ext uri="{FF2B5EF4-FFF2-40B4-BE49-F238E27FC236}">
                <a16:creationId xmlns:a16="http://schemas.microsoft.com/office/drawing/2014/main" id="{6CBB4823-BD96-4D76-A078-6EEB6A81B994}"/>
              </a:ext>
            </a:extLst>
          </p:cNvPr>
          <p:cNvSpPr>
            <a:spLocks noGrp="1"/>
          </p:cNvSpPr>
          <p:nvPr>
            <p:ph idx="1"/>
          </p:nvPr>
        </p:nvSpPr>
        <p:spPr/>
        <p:txBody>
          <a:bodyPr vert="horz" lIns="91440" tIns="45720" rIns="91440" bIns="45720" rtlCol="0" anchor="t">
            <a:normAutofit fontScale="92500" lnSpcReduction="20000"/>
          </a:bodyPr>
          <a:lstStyle/>
          <a:p>
            <a:r>
              <a:rPr lang="de-DE"/>
              <a:t>Anforderungen</a:t>
            </a:r>
          </a:p>
          <a:p>
            <a:r>
              <a:rPr lang="de-DE"/>
              <a:t>Alleinstellungsmerkmale</a:t>
            </a:r>
          </a:p>
          <a:p>
            <a:r>
              <a:rPr lang="de-DE">
                <a:ea typeface="+mj-lt"/>
                <a:cs typeface="+mj-lt"/>
              </a:rPr>
              <a:t>Proof </a:t>
            </a:r>
            <a:r>
              <a:rPr lang="de-DE" err="1">
                <a:ea typeface="+mj-lt"/>
                <a:cs typeface="+mj-lt"/>
              </a:rPr>
              <a:t>of</a:t>
            </a:r>
            <a:r>
              <a:rPr lang="de-DE">
                <a:ea typeface="+mj-lt"/>
                <a:cs typeface="+mj-lt"/>
              </a:rPr>
              <a:t> Concept</a:t>
            </a:r>
            <a:endParaRPr lang="de-DE"/>
          </a:p>
          <a:p>
            <a:r>
              <a:rPr lang="de-DE"/>
              <a:t>Risiken</a:t>
            </a:r>
          </a:p>
          <a:p>
            <a:r>
              <a:rPr lang="de-DE"/>
              <a:t>Evaluation</a:t>
            </a:r>
          </a:p>
          <a:p>
            <a:r>
              <a:rPr lang="de-DE"/>
              <a:t>User Interface Prototyp</a:t>
            </a:r>
          </a:p>
          <a:p>
            <a:r>
              <a:rPr lang="de-DE">
                <a:ea typeface="+mj-lt"/>
                <a:cs typeface="+mj-lt"/>
              </a:rPr>
              <a:t>Verhaltensmodellierung</a:t>
            </a:r>
            <a:endParaRPr lang="de-DE"/>
          </a:p>
          <a:p>
            <a:r>
              <a:rPr lang="de-DE"/>
              <a:t>Rest-tabelle</a:t>
            </a:r>
          </a:p>
          <a:p>
            <a:r>
              <a:rPr lang="de-DE"/>
              <a:t>Fazit</a:t>
            </a:r>
          </a:p>
          <a:p>
            <a:r>
              <a:rPr lang="de-DE">
                <a:ea typeface="+mj-lt"/>
                <a:cs typeface="+mj-lt"/>
              </a:rPr>
              <a:t>Prozessassessement</a:t>
            </a:r>
          </a:p>
          <a:p>
            <a:r>
              <a:rPr lang="de-DE">
                <a:ea typeface="+mj-lt"/>
                <a:cs typeface="+mj-lt"/>
              </a:rPr>
              <a:t>Architekturdiagramm</a:t>
            </a:r>
            <a:endParaRPr lang="de-DE"/>
          </a:p>
          <a:p>
            <a:endParaRPr lang="de-DE"/>
          </a:p>
          <a:p>
            <a:endParaRPr lang="de-DE"/>
          </a:p>
        </p:txBody>
      </p:sp>
    </p:spTree>
    <p:extLst>
      <p:ext uri="{BB962C8B-B14F-4D97-AF65-F5344CB8AC3E}">
        <p14:creationId xmlns:p14="http://schemas.microsoft.com/office/powerpoint/2010/main" val="1689891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D34D-5185-44ED-8368-F04FD4CF0B38}"/>
              </a:ext>
            </a:extLst>
          </p:cNvPr>
          <p:cNvSpPr>
            <a:spLocks noGrp="1"/>
          </p:cNvSpPr>
          <p:nvPr>
            <p:ph type="title"/>
          </p:nvPr>
        </p:nvSpPr>
        <p:spPr/>
        <p:txBody>
          <a:bodyPr/>
          <a:lstStyle/>
          <a:p>
            <a:r>
              <a:rPr lang="de-DE"/>
              <a:t>Verhaltensmodellierung</a:t>
            </a:r>
          </a:p>
        </p:txBody>
      </p:sp>
      <p:pic>
        <p:nvPicPr>
          <p:cNvPr id="4" name="Picture 4" descr="Ein Bild, das Text, Karte enthält.&#10;&#10;Mit sehr hoher Zuverlässigkeit generierte Beschreibung">
            <a:extLst>
              <a:ext uri="{FF2B5EF4-FFF2-40B4-BE49-F238E27FC236}">
                <a16:creationId xmlns:a16="http://schemas.microsoft.com/office/drawing/2014/main" id="{DE9D6E1C-C390-4AE0-89CE-4F8CF38D9ACA}"/>
              </a:ext>
            </a:extLst>
          </p:cNvPr>
          <p:cNvPicPr>
            <a:picLocks noGrp="1" noChangeAspect="1"/>
          </p:cNvPicPr>
          <p:nvPr>
            <p:ph idx="1"/>
          </p:nvPr>
        </p:nvPicPr>
        <p:blipFill>
          <a:blip r:embed="rId2"/>
          <a:stretch>
            <a:fillRect/>
          </a:stretch>
        </p:blipFill>
        <p:spPr>
          <a:xfrm>
            <a:off x="889836" y="1201271"/>
            <a:ext cx="8181186" cy="5576044"/>
          </a:xfrm>
          <a:prstGeom prst="rect">
            <a:avLst/>
          </a:prstGeom>
        </p:spPr>
      </p:pic>
      <p:sp>
        <p:nvSpPr>
          <p:cNvPr id="6" name="TextBox 5">
            <a:extLst>
              <a:ext uri="{FF2B5EF4-FFF2-40B4-BE49-F238E27FC236}">
                <a16:creationId xmlns:a16="http://schemas.microsoft.com/office/drawing/2014/main" id="{10E439A8-1101-49E0-BA3E-3831C643CD35}"/>
              </a:ext>
            </a:extLst>
          </p:cNvPr>
          <p:cNvSpPr txBox="1"/>
          <p:nvPr/>
        </p:nvSpPr>
        <p:spPr>
          <a:xfrm>
            <a:off x="4329953" y="3182471"/>
            <a:ext cx="3137647" cy="279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sz="1100">
              <a:latin typeface="Calibri"/>
              <a:cs typeface="Calibri"/>
            </a:endParaRPr>
          </a:p>
        </p:txBody>
      </p:sp>
    </p:spTree>
    <p:extLst>
      <p:ext uri="{BB962C8B-B14F-4D97-AF65-F5344CB8AC3E}">
        <p14:creationId xmlns:p14="http://schemas.microsoft.com/office/powerpoint/2010/main" val="320274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9211-946F-4A34-AD2C-5384C26D4B73}"/>
              </a:ext>
            </a:extLst>
          </p:cNvPr>
          <p:cNvSpPr>
            <a:spLocks noGrp="1"/>
          </p:cNvSpPr>
          <p:nvPr>
            <p:ph type="title"/>
          </p:nvPr>
        </p:nvSpPr>
        <p:spPr>
          <a:xfrm>
            <a:off x="3780376" y="247841"/>
            <a:ext cx="3772393" cy="613370"/>
          </a:xfrm>
        </p:spPr>
        <p:txBody>
          <a:bodyPr/>
          <a:lstStyle/>
          <a:p>
            <a:r>
              <a:rPr lang="de-DE"/>
              <a:t>Rest-tabelle</a:t>
            </a:r>
            <a:br>
              <a:rPr lang="de-DE"/>
            </a:br>
            <a:endParaRPr lang="de-DE"/>
          </a:p>
        </p:txBody>
      </p:sp>
      <p:graphicFrame>
        <p:nvGraphicFramePr>
          <p:cNvPr id="10" name="Content Placeholder 9">
            <a:extLst>
              <a:ext uri="{FF2B5EF4-FFF2-40B4-BE49-F238E27FC236}">
                <a16:creationId xmlns:a16="http://schemas.microsoft.com/office/drawing/2014/main" id="{7E0DDA35-768C-4FDE-954B-39F6849905E2}"/>
              </a:ext>
            </a:extLst>
          </p:cNvPr>
          <p:cNvGraphicFramePr>
            <a:graphicFrameLocks noGrp="1"/>
          </p:cNvGraphicFramePr>
          <p:nvPr>
            <p:ph idx="1"/>
            <p:extLst>
              <p:ext uri="{D42A27DB-BD31-4B8C-83A1-F6EECF244321}">
                <p14:modId xmlns:p14="http://schemas.microsoft.com/office/powerpoint/2010/main" val="1257573307"/>
              </p:ext>
            </p:extLst>
          </p:nvPr>
        </p:nvGraphicFramePr>
        <p:xfrm>
          <a:off x="1229063" y="1264859"/>
          <a:ext cx="9151306" cy="4838700"/>
        </p:xfrm>
        <a:graphic>
          <a:graphicData uri="http://schemas.openxmlformats.org/drawingml/2006/table">
            <a:tbl>
              <a:tblPr firstRow="1" bandRow="1">
                <a:tableStyleId>{5C22544A-7EE6-4342-B048-85BDC9FD1C3A}</a:tableStyleId>
              </a:tblPr>
              <a:tblGrid>
                <a:gridCol w="2406315">
                  <a:extLst>
                    <a:ext uri="{9D8B030D-6E8A-4147-A177-3AD203B41FA5}">
                      <a16:colId xmlns:a16="http://schemas.microsoft.com/office/drawing/2014/main" val="1415144934"/>
                    </a:ext>
                  </a:extLst>
                </a:gridCol>
                <a:gridCol w="860438">
                  <a:extLst>
                    <a:ext uri="{9D8B030D-6E8A-4147-A177-3AD203B41FA5}">
                      <a16:colId xmlns:a16="http://schemas.microsoft.com/office/drawing/2014/main" val="3361224183"/>
                    </a:ext>
                  </a:extLst>
                </a:gridCol>
                <a:gridCol w="2229291">
                  <a:extLst>
                    <a:ext uri="{9D8B030D-6E8A-4147-A177-3AD203B41FA5}">
                      <a16:colId xmlns:a16="http://schemas.microsoft.com/office/drawing/2014/main" val="1295089531"/>
                    </a:ext>
                  </a:extLst>
                </a:gridCol>
                <a:gridCol w="1078067">
                  <a:extLst>
                    <a:ext uri="{9D8B030D-6E8A-4147-A177-3AD203B41FA5}">
                      <a16:colId xmlns:a16="http://schemas.microsoft.com/office/drawing/2014/main" val="2512857138"/>
                    </a:ext>
                  </a:extLst>
                </a:gridCol>
                <a:gridCol w="1112262">
                  <a:extLst>
                    <a:ext uri="{9D8B030D-6E8A-4147-A177-3AD203B41FA5}">
                      <a16:colId xmlns:a16="http://schemas.microsoft.com/office/drawing/2014/main" val="1639114252"/>
                    </a:ext>
                  </a:extLst>
                </a:gridCol>
                <a:gridCol w="1464933">
                  <a:extLst>
                    <a:ext uri="{9D8B030D-6E8A-4147-A177-3AD203B41FA5}">
                      <a16:colId xmlns:a16="http://schemas.microsoft.com/office/drawing/2014/main" val="4193638633"/>
                    </a:ext>
                  </a:extLst>
                </a:gridCol>
              </a:tblGrid>
              <a:tr h="590550">
                <a:tc>
                  <a:txBody>
                    <a:bodyPr/>
                    <a:lstStyle/>
                    <a:p>
                      <a:pPr fontAlgn="base"/>
                      <a:r>
                        <a:rPr lang="de-DE" sz="1100">
                          <a:effectLst/>
                        </a:rPr>
                        <a:t>Ressource </a:t>
                      </a:r>
                      <a:endParaRPr lang="de-DE" b="1">
                        <a:effectLst/>
                      </a:endParaRPr>
                    </a:p>
                  </a:txBody>
                  <a:tcPr anchor="ctr"/>
                </a:tc>
                <a:tc>
                  <a:txBody>
                    <a:bodyPr/>
                    <a:lstStyle/>
                    <a:p>
                      <a:pPr fontAlgn="base"/>
                      <a:r>
                        <a:rPr lang="de-DE" sz="1100">
                          <a:effectLst/>
                        </a:rPr>
                        <a:t>Methode </a:t>
                      </a:r>
                      <a:endParaRPr lang="de-DE">
                        <a:effectLst/>
                      </a:endParaRPr>
                    </a:p>
                  </a:txBody>
                  <a:tcPr anchor="ctr"/>
                </a:tc>
                <a:tc>
                  <a:txBody>
                    <a:bodyPr/>
                    <a:lstStyle/>
                    <a:p>
                      <a:pPr fontAlgn="base"/>
                      <a:r>
                        <a:rPr lang="de-DE" sz="1100">
                          <a:effectLst/>
                        </a:rPr>
                        <a:t>Semantik </a:t>
                      </a:r>
                      <a:endParaRPr lang="de-DE">
                        <a:effectLst/>
                      </a:endParaRPr>
                    </a:p>
                  </a:txBody>
                  <a:tcPr anchor="ctr"/>
                </a:tc>
                <a:tc>
                  <a:txBody>
                    <a:bodyPr/>
                    <a:lstStyle/>
                    <a:p>
                      <a:pPr fontAlgn="base"/>
                      <a:r>
                        <a:rPr lang="de-DE" sz="1100">
                          <a:effectLst/>
                        </a:rPr>
                        <a:t>Req </a:t>
                      </a:r>
                      <a:endParaRPr lang="de-DE">
                        <a:effectLst/>
                      </a:endParaRPr>
                    </a:p>
                  </a:txBody>
                  <a:tcPr anchor="ctr"/>
                </a:tc>
                <a:tc>
                  <a:txBody>
                    <a:bodyPr/>
                    <a:lstStyle/>
                    <a:p>
                      <a:pPr fontAlgn="base"/>
                      <a:r>
                        <a:rPr lang="de-DE" sz="1100">
                          <a:effectLst/>
                        </a:rPr>
                        <a:t>Res </a:t>
                      </a:r>
                      <a:endParaRPr lang="de-DE">
                        <a:effectLst/>
                      </a:endParaRPr>
                    </a:p>
                  </a:txBody>
                  <a:tcPr anchor="ctr"/>
                </a:tc>
                <a:tc>
                  <a:txBody>
                    <a:bodyPr/>
                    <a:lstStyle/>
                    <a:p>
                      <a:pPr fontAlgn="base"/>
                      <a:r>
                        <a:rPr lang="de-DE" sz="1100">
                          <a:effectLst/>
                        </a:rPr>
                        <a:t>Statuscodes </a:t>
                      </a:r>
                      <a:endParaRPr lang="de-DE">
                        <a:effectLst/>
                      </a:endParaRPr>
                    </a:p>
                  </a:txBody>
                  <a:tcPr anchor="ctr"/>
                </a:tc>
                <a:extLst>
                  <a:ext uri="{0D108BD9-81ED-4DB2-BD59-A6C34878D82A}">
                    <a16:rowId xmlns:a16="http://schemas.microsoft.com/office/drawing/2014/main" val="2641864359"/>
                  </a:ext>
                </a:extLst>
              </a:tr>
              <a:tr h="590550">
                <a:tc>
                  <a:txBody>
                    <a:bodyPr/>
                    <a:lstStyle/>
                    <a:p>
                      <a:pPr fontAlgn="base"/>
                      <a:r>
                        <a:rPr lang="de-DE" sz="1100">
                          <a:effectLst/>
                        </a:rPr>
                        <a:t>/compete </a:t>
                      </a:r>
                      <a:endParaRPr lang="de-DE">
                        <a:effectLst/>
                      </a:endParaRPr>
                    </a:p>
                    <a:p>
                      <a:pPr fontAlgn="base"/>
                      <a:endParaRPr lang="de-DE" b="1">
                        <a:effectLst/>
                      </a:endParaRPr>
                    </a:p>
                  </a:txBody>
                  <a:tcPr anchor="ctr"/>
                </a:tc>
                <a:tc>
                  <a:txBody>
                    <a:bodyPr/>
                    <a:lstStyle/>
                    <a:p>
                      <a:pPr fontAlgn="base"/>
                      <a:r>
                        <a:rPr lang="de-DE" sz="1100">
                          <a:effectLst/>
                        </a:rPr>
                        <a:t>POST </a:t>
                      </a:r>
                      <a:endParaRPr lang="de-DE">
                        <a:effectLst/>
                      </a:endParaRPr>
                    </a:p>
                  </a:txBody>
                  <a:tcPr anchor="ctr"/>
                </a:tc>
                <a:tc>
                  <a:txBody>
                    <a:bodyPr/>
                    <a:lstStyle/>
                    <a:p>
                      <a:pPr fontAlgn="base"/>
                      <a:r>
                        <a:rPr lang="de-DE" sz="1100">
                          <a:effectLst/>
                        </a:rPr>
                        <a:t>Speichert alle Statistiken der User in die Datenbank, sobald ein User eine neue Statistik abspeichern will.  </a:t>
                      </a:r>
                      <a:endParaRPr lang="de-DE">
                        <a:effectLst/>
                      </a:endParaRPr>
                    </a:p>
                    <a:p>
                      <a:pPr fontAlgn="base"/>
                      <a:endParaRPr lang="de-DE">
                        <a:effectLst/>
                      </a:endParaRPr>
                    </a:p>
                    <a:p>
                      <a:pPr fontAlgn="base"/>
                      <a:endParaRPr lang="de-DE">
                        <a:effectLst/>
                      </a:endParaRPr>
                    </a:p>
                  </a:txBody>
                  <a:tcPr anchor="ctr"/>
                </a:tc>
                <a:tc>
                  <a:txBody>
                    <a:bodyPr/>
                    <a:lstStyle/>
                    <a:p>
                      <a:pPr fontAlgn="base"/>
                      <a:r>
                        <a:rPr lang="de-DE" sz="1100">
                          <a:effectLst/>
                        </a:rPr>
                        <a:t>JSON </a:t>
                      </a:r>
                      <a:endParaRPr lang="de-DE">
                        <a:effectLst/>
                      </a:endParaRPr>
                    </a:p>
                  </a:txBody>
                  <a:tcPr anchor="ctr"/>
                </a:tc>
                <a:tc>
                  <a:txBody>
                    <a:bodyPr/>
                    <a:lstStyle/>
                    <a:p>
                      <a:pPr fontAlgn="base"/>
                      <a:r>
                        <a:rPr lang="de-DE" sz="1100">
                          <a:effectLst/>
                        </a:rPr>
                        <a:t>JSON </a:t>
                      </a:r>
                      <a:endParaRPr lang="de-DE">
                        <a:effectLst/>
                      </a:endParaRPr>
                    </a:p>
                    <a:p>
                      <a:pPr fontAlgn="base"/>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1112762292"/>
                  </a:ext>
                </a:extLst>
              </a:tr>
              <a:tr h="590550">
                <a:tc>
                  <a:txBody>
                    <a:bodyPr/>
                    <a:lstStyle/>
                    <a:p>
                      <a:pPr fontAlgn="base"/>
                      <a:r>
                        <a:rPr lang="de-DE" sz="1100">
                          <a:effectLst/>
                        </a:rPr>
                        <a:t>/compete/points </a:t>
                      </a:r>
                      <a:endParaRPr lang="de-DE">
                        <a:effectLst/>
                      </a:endParaRPr>
                    </a:p>
                    <a:p>
                      <a:pPr fontAlgn="base"/>
                      <a:endParaRPr lang="de-DE">
                        <a:effectLst/>
                      </a:endParaRPr>
                    </a:p>
                    <a:p>
                      <a:pPr fontAlgn="base"/>
                      <a:endParaRPr lang="de-DE" b="1">
                        <a:effectLst/>
                      </a:endParaRPr>
                    </a:p>
                  </a:txBody>
                  <a:tcPr anchor="ctr"/>
                </a:tc>
                <a:tc>
                  <a:txBody>
                    <a:bodyPr/>
                    <a:lstStyle/>
                    <a:p>
                      <a:pPr fontAlgn="base"/>
                      <a:r>
                        <a:rPr lang="de-DE" sz="1100">
                          <a:effectLst/>
                        </a:rPr>
                        <a:t>POST </a:t>
                      </a:r>
                      <a:endParaRPr lang="de-DE">
                        <a:effectLst/>
                      </a:endParaRPr>
                    </a:p>
                  </a:txBody>
                  <a:tcPr anchor="ctr"/>
                </a:tc>
                <a:tc>
                  <a:txBody>
                    <a:bodyPr/>
                    <a:lstStyle/>
                    <a:p>
                      <a:pPr fontAlgn="base"/>
                      <a:r>
                        <a:rPr lang="de-DE" sz="1100">
                          <a:effectLst/>
                        </a:rPr>
                        <a:t>Speichert die vom Client errechneten Punkte in das jeweilige Nutzerprofil in der Datenbank </a:t>
                      </a:r>
                      <a:endParaRPr lang="de-DE">
                        <a:effectLst/>
                      </a:endParaRPr>
                    </a:p>
                  </a:txBody>
                  <a:tcPr anchor="ctr"/>
                </a:tc>
                <a:tc>
                  <a:txBody>
                    <a:bodyPr/>
                    <a:lstStyle/>
                    <a:p>
                      <a:pPr fontAlgn="base"/>
                      <a:r>
                        <a:rPr lang="en-US" sz="1100">
                          <a:effectLst/>
                        </a:rPr>
                        <a:t>JSON </a:t>
                      </a:r>
                      <a:endParaRPr lang="en-US">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p>
                      <a:pPr fontAlgn="base"/>
                      <a:endParaRPr lang="de-DE">
                        <a:effectLst/>
                      </a:endParaRPr>
                    </a:p>
                    <a:p>
                      <a:pPr fontAlgn="base"/>
                      <a:endParaRPr lang="de-DE">
                        <a:effectLst/>
                      </a:endParaRPr>
                    </a:p>
                    <a:p>
                      <a:pPr fontAlgn="base"/>
                      <a:endParaRPr lang="de-DE">
                        <a:effectLst/>
                      </a:endParaRPr>
                    </a:p>
                  </a:txBody>
                  <a:tcPr anchor="ctr"/>
                </a:tc>
                <a:extLst>
                  <a:ext uri="{0D108BD9-81ED-4DB2-BD59-A6C34878D82A}">
                    <a16:rowId xmlns:a16="http://schemas.microsoft.com/office/drawing/2014/main" val="1265566809"/>
                  </a:ext>
                </a:extLst>
              </a:tr>
              <a:tr h="581025">
                <a:tc>
                  <a:txBody>
                    <a:bodyPr/>
                    <a:lstStyle/>
                    <a:p>
                      <a:pPr fontAlgn="base"/>
                      <a:r>
                        <a:rPr lang="de-DE" sz="1100">
                          <a:effectLst/>
                        </a:rPr>
                        <a:t>/find/:name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Sucht den aktuellen Benutzer aus der Datenbank und basierend auf den zuletzt gespeicherten Koordinaten Nutzer, die sich in seiner Nähe befinden (bis zu 5Km) </a:t>
                      </a:r>
                      <a:endParaRPr lang="de-DE">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endParaRPr lang="de-DE" sz="1100">
                        <a:effectLst/>
                        <a:latin typeface="Calibri" panose="020F0502020204030204" pitchFamily="34" charset="0"/>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4221842804"/>
                  </a:ext>
                </a:extLst>
              </a:tr>
              <a:tr h="590550">
                <a:tc>
                  <a:txBody>
                    <a:bodyPr/>
                    <a:lstStyle/>
                    <a:p>
                      <a:pPr fontAlgn="base"/>
                      <a:r>
                        <a:rPr lang="de-DE" sz="1100">
                          <a:effectLst/>
                        </a:rPr>
                        <a:t>/find/user/:id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Gibt die zuletzt berechnete Statistik eines Nutzers zurück </a:t>
                      </a:r>
                      <a:endParaRPr lang="de-DE">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r>
                        <a:rPr lang="de-DE" sz="1100">
                          <a:effectLst/>
                        </a:rPr>
                        <a:t>JSON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3341901689"/>
                  </a:ext>
                </a:extLst>
              </a:tr>
            </a:tbl>
          </a:graphicData>
        </a:graphic>
      </p:graphicFrame>
    </p:spTree>
    <p:extLst>
      <p:ext uri="{BB962C8B-B14F-4D97-AF65-F5344CB8AC3E}">
        <p14:creationId xmlns:p14="http://schemas.microsoft.com/office/powerpoint/2010/main" val="62760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BF199D9-0F41-4CDF-82ED-62335AB039BA}"/>
              </a:ext>
            </a:extLst>
          </p:cNvPr>
          <p:cNvGraphicFramePr>
            <a:graphicFrameLocks noGrp="1"/>
          </p:cNvGraphicFramePr>
          <p:nvPr>
            <p:ph idx="1"/>
            <p:extLst>
              <p:ext uri="{D42A27DB-BD31-4B8C-83A1-F6EECF244321}">
                <p14:modId xmlns:p14="http://schemas.microsoft.com/office/powerpoint/2010/main" val="565280011"/>
              </p:ext>
            </p:extLst>
          </p:nvPr>
        </p:nvGraphicFramePr>
        <p:xfrm>
          <a:off x="1203812" y="1453033"/>
          <a:ext cx="9413820" cy="4309110"/>
        </p:xfrm>
        <a:graphic>
          <a:graphicData uri="http://schemas.openxmlformats.org/drawingml/2006/table">
            <a:tbl>
              <a:tblPr firstRow="1" bandRow="1">
                <a:tableStyleId>{5C22544A-7EE6-4342-B048-85BDC9FD1C3A}</a:tableStyleId>
              </a:tblPr>
              <a:tblGrid>
                <a:gridCol w="2141526">
                  <a:extLst>
                    <a:ext uri="{9D8B030D-6E8A-4147-A177-3AD203B41FA5}">
                      <a16:colId xmlns:a16="http://schemas.microsoft.com/office/drawing/2014/main" val="1024777954"/>
                    </a:ext>
                  </a:extLst>
                </a:gridCol>
                <a:gridCol w="632047">
                  <a:extLst>
                    <a:ext uri="{9D8B030D-6E8A-4147-A177-3AD203B41FA5}">
                      <a16:colId xmlns:a16="http://schemas.microsoft.com/office/drawing/2014/main" val="2531388459"/>
                    </a:ext>
                  </a:extLst>
                </a:gridCol>
                <a:gridCol w="2984485">
                  <a:extLst>
                    <a:ext uri="{9D8B030D-6E8A-4147-A177-3AD203B41FA5}">
                      <a16:colId xmlns:a16="http://schemas.microsoft.com/office/drawing/2014/main" val="4186412835"/>
                    </a:ext>
                  </a:extLst>
                </a:gridCol>
                <a:gridCol w="1004637">
                  <a:extLst>
                    <a:ext uri="{9D8B030D-6E8A-4147-A177-3AD203B41FA5}">
                      <a16:colId xmlns:a16="http://schemas.microsoft.com/office/drawing/2014/main" val="261311050"/>
                    </a:ext>
                  </a:extLst>
                </a:gridCol>
                <a:gridCol w="1144170">
                  <a:extLst>
                    <a:ext uri="{9D8B030D-6E8A-4147-A177-3AD203B41FA5}">
                      <a16:colId xmlns:a16="http://schemas.microsoft.com/office/drawing/2014/main" val="132428678"/>
                    </a:ext>
                  </a:extLst>
                </a:gridCol>
                <a:gridCol w="1506955">
                  <a:extLst>
                    <a:ext uri="{9D8B030D-6E8A-4147-A177-3AD203B41FA5}">
                      <a16:colId xmlns:a16="http://schemas.microsoft.com/office/drawing/2014/main" val="192089796"/>
                    </a:ext>
                  </a:extLst>
                </a:gridCol>
              </a:tblGrid>
              <a:tr h="590550">
                <a:tc>
                  <a:txBody>
                    <a:bodyPr/>
                    <a:lstStyle/>
                    <a:p>
                      <a:pPr fontAlgn="base"/>
                      <a:r>
                        <a:rPr lang="de-DE" sz="1100">
                          <a:effectLst/>
                        </a:rPr>
                        <a:t>/:user/:challenged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Rendert die HTML Seite um eine Herausforderung zu Definieren </a:t>
                      </a:r>
                      <a:endParaRPr lang="de-DE">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r>
                        <a:rPr lang="de-DE" sz="1100">
                          <a:effectLst/>
                        </a:rPr>
                        <a:t>HTML </a:t>
                      </a:r>
                      <a:endParaRPr lang="de-DE">
                        <a:effectLst/>
                      </a:endParaRPr>
                    </a:p>
                  </a:txBody>
                  <a:tcPr anchor="ctr"/>
                </a:tc>
                <a:tc>
                  <a:txBody>
                    <a:bodyPr/>
                    <a:lstStyle/>
                    <a:p>
                      <a:pPr fontAlgn="base"/>
                      <a:r>
                        <a:rPr lang="de-DE" sz="1100">
                          <a:effectLst/>
                        </a:rPr>
                        <a:t>200: Erfolg </a:t>
                      </a:r>
                      <a:endParaRPr lang="de-DE">
                        <a:effectLst/>
                      </a:endParaRPr>
                    </a:p>
                  </a:txBody>
                  <a:tcPr anchor="ctr"/>
                </a:tc>
                <a:extLst>
                  <a:ext uri="{0D108BD9-81ED-4DB2-BD59-A6C34878D82A}">
                    <a16:rowId xmlns:a16="http://schemas.microsoft.com/office/drawing/2014/main" val="89136671"/>
                  </a:ext>
                </a:extLst>
              </a:tr>
              <a:tr h="590550">
                <a:tc>
                  <a:txBody>
                    <a:bodyPr/>
                    <a:lstStyle/>
                    <a:p>
                      <a:pPr fontAlgn="base"/>
                      <a:r>
                        <a:rPr lang="de-DE" sz="1100">
                          <a:effectLst/>
                        </a:rPr>
                        <a:t>/compete </a:t>
                      </a:r>
                      <a:endParaRPr lang="de-DE">
                        <a:effectLst/>
                      </a:endParaRPr>
                    </a:p>
                    <a:p>
                      <a:pPr fontAlgn="base"/>
                      <a:r>
                        <a:rPr lang="de-DE" sz="1100">
                          <a:effectLst/>
                        </a:rPr>
                        <a:t> </a:t>
                      </a:r>
                      <a:endParaRPr lang="de-DE" b="1">
                        <a:effectLst/>
                      </a:endParaRPr>
                    </a:p>
                  </a:txBody>
                  <a:tcPr anchor="ctr"/>
                </a:tc>
                <a:tc>
                  <a:txBody>
                    <a:bodyPr/>
                    <a:lstStyle/>
                    <a:p>
                      <a:pPr fontAlgn="base"/>
                      <a:r>
                        <a:rPr lang="de-DE" sz="1100">
                          <a:effectLst/>
                        </a:rPr>
                        <a:t>POST </a:t>
                      </a:r>
                      <a:endParaRPr lang="de-DE">
                        <a:effectLst/>
                      </a:endParaRPr>
                    </a:p>
                  </a:txBody>
                  <a:tcPr anchor="ctr"/>
                </a:tc>
                <a:tc>
                  <a:txBody>
                    <a:bodyPr/>
                    <a:lstStyle/>
                    <a:p>
                      <a:pPr fontAlgn="base"/>
                      <a:r>
                        <a:rPr lang="de-DE" sz="1100">
                          <a:effectLst/>
                        </a:rPr>
                        <a:t>Berechnet Gewinner und Verlierer der Herausforderung basierend auf den zuvor vom Server abgefragten Statistiken. </a:t>
                      </a:r>
                      <a:br>
                        <a:rPr lang="de-DE" sz="1100">
                          <a:effectLst/>
                        </a:rPr>
                      </a:br>
                      <a:r>
                        <a:rPr lang="de-DE" sz="1100">
                          <a:effectLst/>
                        </a:rPr>
                        <a:t>Wenn beide die Herausforderung erfolgreich abgeschlossen haben, gibt es keinen Verliere und Beide werden als Gewinner beachtet </a:t>
                      </a:r>
                      <a:endParaRPr lang="de-DE">
                        <a:effectLst/>
                      </a:endParaRPr>
                    </a:p>
                  </a:txBody>
                  <a:tcPr anchor="ctr"/>
                </a:tc>
                <a:tc>
                  <a:txBody>
                    <a:bodyPr/>
                    <a:lstStyle/>
                    <a:p>
                      <a:pPr fontAlgn="base"/>
                      <a:r>
                        <a:rPr lang="en-US" sz="1100">
                          <a:effectLst/>
                        </a:rPr>
                        <a:t>JSON </a:t>
                      </a:r>
                      <a:endParaRPr lang="en-US">
                        <a:effectLst/>
                      </a:endParaRPr>
                    </a:p>
                  </a:txBody>
                  <a:tcPr anchor="ctr"/>
                </a:tc>
                <a:tc>
                  <a:txBody>
                    <a:bodyPr/>
                    <a:lstStyle/>
                    <a:p>
                      <a:pPr fontAlgn="base"/>
                      <a:r>
                        <a:rPr lang="de-DE" sz="1100">
                          <a:effectLst/>
                        </a:rPr>
                        <a:t>STRING </a:t>
                      </a:r>
                      <a:endParaRPr lang="de-DE">
                        <a:effectLst/>
                      </a:endParaRPr>
                    </a:p>
                    <a:p>
                      <a:pPr fontAlgn="base"/>
                      <a:r>
                        <a:rPr lang="de-DE" sz="1100">
                          <a:effectLst/>
                        </a:rPr>
                        <a:t>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957444911"/>
                  </a:ext>
                </a:extLst>
              </a:tr>
              <a:tr h="590550">
                <a:tc>
                  <a:txBody>
                    <a:bodyPr/>
                    <a:lstStyle/>
                    <a:p>
                      <a:pPr fontAlgn="base"/>
                      <a:r>
                        <a:rPr lang="en-US" sz="1100">
                          <a:effectLst/>
                        </a:rPr>
                        <a:t>/compete/display? {QUERYSTRING} </a:t>
                      </a:r>
                      <a:endParaRPr lang="en-US">
                        <a:effectLst/>
                      </a:endParaRPr>
                    </a:p>
                    <a:p>
                      <a:pPr fontAlgn="base"/>
                      <a:r>
                        <a:rPr lang="en-US" sz="1100">
                          <a:effectLst/>
                        </a:rPr>
                        <a:t> </a:t>
                      </a:r>
                      <a:endParaRPr lang="en-US"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Fragt die Statistiken vom Server ab und rendert eine HTML seite für den Gewinner und Verliere samt der Statistiken die angezeigt werden. </a:t>
                      </a:r>
                      <a:endParaRPr lang="de-DE">
                        <a:effectLst/>
                      </a:endParaRPr>
                    </a:p>
                  </a:txBody>
                  <a:tcPr anchor="ctr"/>
                </a:tc>
                <a:tc>
                  <a:txBody>
                    <a:bodyPr/>
                    <a:lstStyle/>
                    <a:p>
                      <a:pPr fontAlgn="base"/>
                      <a:r>
                        <a:rPr lang="de-DE" sz="1100">
                          <a:effectLst/>
                        </a:rPr>
                        <a:t>STRING: </a:t>
                      </a:r>
                      <a:endParaRPr lang="de-DE">
                        <a:effectLst/>
                      </a:endParaRPr>
                    </a:p>
                    <a:p>
                      <a:pPr fontAlgn="base"/>
                      <a:r>
                        <a:rPr lang="de-DE" sz="1100">
                          <a:effectLst/>
                        </a:rPr>
                        <a:t> </a:t>
                      </a:r>
                      <a:endParaRPr lang="de-DE">
                        <a:effectLst/>
                      </a:endParaRPr>
                    </a:p>
                  </a:txBody>
                  <a:tcPr anchor="ctr"/>
                </a:tc>
                <a:tc>
                  <a:txBody>
                    <a:bodyPr/>
                    <a:lstStyle/>
                    <a:p>
                      <a:pPr fontAlgn="base"/>
                      <a:r>
                        <a:rPr lang="de-DE" sz="1100">
                          <a:effectLst/>
                        </a:rPr>
                        <a:t>HTML: </a:t>
                      </a:r>
                      <a:endParaRPr lang="de-DE">
                        <a:effectLst/>
                      </a:endParaRPr>
                    </a:p>
                    <a:p>
                      <a:pPr fontAlgn="base"/>
                      <a:r>
                        <a:rPr lang="de-DE" sz="1100">
                          <a:effectLst/>
                        </a:rPr>
                        <a:t>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p>
                      <a:pPr fontAlgn="base"/>
                      <a:r>
                        <a:rPr lang="de-DE" sz="1100">
                          <a:effectLst/>
                        </a:rPr>
                        <a:t> </a:t>
                      </a:r>
                      <a:endParaRPr lang="de-DE">
                        <a:effectLst/>
                      </a:endParaRPr>
                    </a:p>
                    <a:p>
                      <a:pPr fontAlgn="base"/>
                      <a:r>
                        <a:rPr lang="de-DE" sz="1100">
                          <a:effectLst/>
                        </a:rPr>
                        <a:t> </a:t>
                      </a:r>
                      <a:endParaRPr lang="de-DE">
                        <a:effectLst/>
                      </a:endParaRPr>
                    </a:p>
                    <a:p>
                      <a:pPr fontAlgn="base"/>
                      <a:r>
                        <a:rPr lang="de-DE" sz="1100">
                          <a:effectLst/>
                        </a:rPr>
                        <a:t> </a:t>
                      </a:r>
                      <a:endParaRPr lang="de-DE">
                        <a:effectLst/>
                      </a:endParaRPr>
                    </a:p>
                  </a:txBody>
                  <a:tcPr anchor="ctr"/>
                </a:tc>
                <a:extLst>
                  <a:ext uri="{0D108BD9-81ED-4DB2-BD59-A6C34878D82A}">
                    <a16:rowId xmlns:a16="http://schemas.microsoft.com/office/drawing/2014/main" val="1255616189"/>
                  </a:ext>
                </a:extLst>
              </a:tr>
              <a:tr h="581025">
                <a:tc>
                  <a:txBody>
                    <a:bodyPr/>
                    <a:lstStyle/>
                    <a:p>
                      <a:pPr fontAlgn="base"/>
                      <a:r>
                        <a:rPr lang="de-DE" sz="1100">
                          <a:effectLst/>
                        </a:rPr>
                        <a:t>/find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Rendert eine HTML Seite mit dem aktuellen Benutzer und Trainigspartner in der Umgebung </a:t>
                      </a:r>
                      <a:endParaRPr lang="de-DE">
                        <a:effectLst/>
                      </a:endParaRPr>
                    </a:p>
                  </a:txBody>
                  <a:tcPr anchor="ctr"/>
                </a:tc>
                <a:tc>
                  <a:txBody>
                    <a:bodyPr/>
                    <a:lstStyle/>
                    <a:p>
                      <a:pPr fontAlgn="base"/>
                      <a:r>
                        <a:rPr lang="de-DE" sz="1100">
                          <a:effectLst/>
                        </a:rPr>
                        <a:t>JSON </a:t>
                      </a:r>
                      <a:endParaRPr lang="de-DE">
                        <a:effectLst/>
                      </a:endParaRPr>
                    </a:p>
                  </a:txBody>
                  <a:tcPr anchor="ctr"/>
                </a:tc>
                <a:tc>
                  <a:txBody>
                    <a:bodyPr/>
                    <a:lstStyle/>
                    <a:p>
                      <a:pPr fontAlgn="base"/>
                      <a:r>
                        <a:rPr lang="de-DE" sz="1100">
                          <a:effectLst/>
                        </a:rPr>
                        <a:t>HTML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1274972206"/>
                  </a:ext>
                </a:extLst>
              </a:tr>
              <a:tr h="590550">
                <a:tc>
                  <a:txBody>
                    <a:bodyPr/>
                    <a:lstStyle/>
                    <a:p>
                      <a:pPr fontAlgn="base"/>
                      <a:r>
                        <a:rPr lang="de-DE" sz="1100">
                          <a:effectLst/>
                        </a:rPr>
                        <a:t>/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Rendert eine temporäre Login Seite ohne Passwort Eingabe, um dem System zu signalisieren, welcher User grade das System nutzt </a:t>
                      </a:r>
                      <a:endParaRPr lang="de-DE">
                        <a:effectLst/>
                      </a:endParaRPr>
                    </a:p>
                  </a:txBody>
                  <a:tcPr anchor="ctr"/>
                </a:tc>
                <a:tc>
                  <a:txBody>
                    <a:bodyPr/>
                    <a:lstStyle/>
                    <a:p>
                      <a:pPr fontAlgn="base"/>
                      <a:r>
                        <a:rPr lang="de-DE" sz="1100">
                          <a:effectLst/>
                        </a:rPr>
                        <a:t>- </a:t>
                      </a:r>
                      <a:endParaRPr lang="de-DE">
                        <a:effectLst/>
                      </a:endParaRPr>
                    </a:p>
                  </a:txBody>
                  <a:tcPr anchor="ctr"/>
                </a:tc>
                <a:tc>
                  <a:txBody>
                    <a:bodyPr/>
                    <a:lstStyle/>
                    <a:p>
                      <a:pPr fontAlgn="base"/>
                      <a:r>
                        <a:rPr lang="de-DE" sz="1100">
                          <a:effectLst/>
                        </a:rPr>
                        <a:t>- </a:t>
                      </a:r>
                      <a:endParaRPr lang="de-DE">
                        <a:effectLst/>
                      </a:endParaRPr>
                    </a:p>
                  </a:txBody>
                  <a:tcPr anchor="ctr"/>
                </a:tc>
                <a:tc>
                  <a:txBody>
                    <a:bodyPr/>
                    <a:lstStyle/>
                    <a:p>
                      <a:pPr fontAlgn="base"/>
                      <a:r>
                        <a:rPr lang="de-DE" sz="1100">
                          <a:effectLst/>
                        </a:rPr>
                        <a:t>- </a:t>
                      </a:r>
                      <a:endParaRPr lang="de-DE">
                        <a:effectLst/>
                      </a:endParaRPr>
                    </a:p>
                  </a:txBody>
                  <a:tcPr anchor="ctr"/>
                </a:tc>
                <a:extLst>
                  <a:ext uri="{0D108BD9-81ED-4DB2-BD59-A6C34878D82A}">
                    <a16:rowId xmlns:a16="http://schemas.microsoft.com/office/drawing/2014/main" val="42387775"/>
                  </a:ext>
                </a:extLst>
              </a:tr>
            </a:tbl>
          </a:graphicData>
        </a:graphic>
      </p:graphicFrame>
    </p:spTree>
    <p:extLst>
      <p:ext uri="{BB962C8B-B14F-4D97-AF65-F5344CB8AC3E}">
        <p14:creationId xmlns:p14="http://schemas.microsoft.com/office/powerpoint/2010/main" val="26268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0ADB-B24E-4F23-9E9B-3B59E8D72219}"/>
              </a:ext>
            </a:extLst>
          </p:cNvPr>
          <p:cNvSpPr>
            <a:spLocks noGrp="1"/>
          </p:cNvSpPr>
          <p:nvPr>
            <p:ph type="title"/>
          </p:nvPr>
        </p:nvSpPr>
        <p:spPr>
          <a:xfrm>
            <a:off x="994762" y="298161"/>
            <a:ext cx="9404723" cy="667285"/>
          </a:xfrm>
        </p:spPr>
        <p:txBody>
          <a:bodyPr/>
          <a:lstStyle/>
          <a:p>
            <a:r>
              <a:rPr lang="de-DE"/>
              <a:t>Fazit</a:t>
            </a:r>
          </a:p>
        </p:txBody>
      </p:sp>
      <p:sp>
        <p:nvSpPr>
          <p:cNvPr id="3" name="Content Placeholder 2">
            <a:extLst>
              <a:ext uri="{FF2B5EF4-FFF2-40B4-BE49-F238E27FC236}">
                <a16:creationId xmlns:a16="http://schemas.microsoft.com/office/drawing/2014/main" id="{D2D30EA2-CA0E-48E8-817F-3EC17748E13B}"/>
              </a:ext>
            </a:extLst>
          </p:cNvPr>
          <p:cNvSpPr>
            <a:spLocks noGrp="1"/>
          </p:cNvSpPr>
          <p:nvPr>
            <p:ph idx="1"/>
          </p:nvPr>
        </p:nvSpPr>
        <p:spPr>
          <a:xfrm>
            <a:off x="995482" y="1161522"/>
            <a:ext cx="8946541" cy="4195481"/>
          </a:xfrm>
        </p:spPr>
        <p:txBody>
          <a:bodyPr vert="horz" lIns="91440" tIns="45720" rIns="91440" bIns="45720" rtlCol="0" anchor="t">
            <a:normAutofit/>
          </a:bodyPr>
          <a:lstStyle/>
          <a:p>
            <a:r>
              <a:rPr lang="de-DE">
                <a:ea typeface="+mj-lt"/>
                <a:cs typeface="+mj-lt"/>
              </a:rPr>
              <a:t>Was wurde erreicht?</a:t>
            </a:r>
          </a:p>
          <a:p>
            <a:pPr lvl="1"/>
            <a:r>
              <a:rPr lang="de-DE">
                <a:ea typeface="+mj-lt"/>
                <a:cs typeface="+mj-lt"/>
              </a:rPr>
              <a:t>Durch das Eis-Projekt habe ich sehr viel an Erfahrung gewonnen. Besonders in der Planung und der Arbeitseinstellung für die Entwicklung eines Systems konnte ich noch einiges lernen, sowie Ideen entwickeln und diese anschließend umsetzen.</a:t>
            </a:r>
          </a:p>
          <a:p>
            <a:pPr lvl="1"/>
            <a:r>
              <a:rPr lang="de-DE">
                <a:ea typeface="+mj-lt"/>
                <a:cs typeface="+mj-lt"/>
              </a:rPr>
              <a:t>Durch die jeweiligen Meilensteine habe ich mich durch die Kriterien zu Verbesserung Vorschläge immer weiter gesteigert womit ich einen laufenden Prototyp erstellen konnte.</a:t>
            </a:r>
          </a:p>
          <a:p>
            <a:pPr lvl="1"/>
            <a:endParaRPr lang="de-DE">
              <a:ea typeface="+mj-lt"/>
              <a:cs typeface="+mj-lt"/>
            </a:endParaRPr>
          </a:p>
          <a:p>
            <a:endParaRPr lang="de-DE">
              <a:ea typeface="+mj-lt"/>
              <a:cs typeface="+mj-lt"/>
            </a:endParaRPr>
          </a:p>
        </p:txBody>
      </p:sp>
    </p:spTree>
    <p:extLst>
      <p:ext uri="{BB962C8B-B14F-4D97-AF65-F5344CB8AC3E}">
        <p14:creationId xmlns:p14="http://schemas.microsoft.com/office/powerpoint/2010/main" val="296388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BDDC-C04A-484D-8419-765C1C8A54B5}"/>
              </a:ext>
            </a:extLst>
          </p:cNvPr>
          <p:cNvSpPr>
            <a:spLocks noGrp="1"/>
          </p:cNvSpPr>
          <p:nvPr>
            <p:ph type="title"/>
          </p:nvPr>
        </p:nvSpPr>
        <p:spPr>
          <a:xfrm>
            <a:off x="933658" y="470690"/>
            <a:ext cx="9404723" cy="933266"/>
          </a:xfrm>
        </p:spPr>
        <p:txBody>
          <a:bodyPr/>
          <a:lstStyle/>
          <a:p>
            <a:r>
              <a:rPr lang="de-DE"/>
              <a:t>Fazit</a:t>
            </a:r>
          </a:p>
        </p:txBody>
      </p:sp>
      <p:sp>
        <p:nvSpPr>
          <p:cNvPr id="3" name="Content Placeholder 2">
            <a:extLst>
              <a:ext uri="{FF2B5EF4-FFF2-40B4-BE49-F238E27FC236}">
                <a16:creationId xmlns:a16="http://schemas.microsoft.com/office/drawing/2014/main" id="{20D21565-DDA4-47B0-A5A7-DD669D134E1A}"/>
              </a:ext>
            </a:extLst>
          </p:cNvPr>
          <p:cNvSpPr>
            <a:spLocks noGrp="1"/>
          </p:cNvSpPr>
          <p:nvPr>
            <p:ph idx="1"/>
          </p:nvPr>
        </p:nvSpPr>
        <p:spPr>
          <a:xfrm>
            <a:off x="934378" y="1470635"/>
            <a:ext cx="8946541" cy="4044519"/>
          </a:xfrm>
        </p:spPr>
        <p:txBody>
          <a:bodyPr vert="horz" lIns="91440" tIns="45720" rIns="91440" bIns="45720" rtlCol="0" anchor="t">
            <a:normAutofit fontScale="92500" lnSpcReduction="20000"/>
          </a:bodyPr>
          <a:lstStyle/>
          <a:p>
            <a:r>
              <a:rPr lang="de-DE"/>
              <a:t>Was waren die Schwierigkeiten?</a:t>
            </a:r>
            <a:endParaRPr lang="de-DE">
              <a:ea typeface="+mj-lt"/>
              <a:cs typeface="+mj-lt"/>
            </a:endParaRPr>
          </a:p>
          <a:p>
            <a:pPr lvl="1"/>
            <a:r>
              <a:rPr lang="de-DE"/>
              <a:t>Anfangs war es schwer eine Struktur aufzubauen, wie man sich am besten durcharbeitet.</a:t>
            </a:r>
          </a:p>
          <a:p>
            <a:pPr lvl="1"/>
            <a:r>
              <a:rPr lang="de-DE"/>
              <a:t>Nach einer Einarbeitungszeit wurde es aber verständlicher und es war für mich kein Problem mehr. </a:t>
            </a:r>
          </a:p>
          <a:p>
            <a:pPr lvl="1"/>
            <a:r>
              <a:rPr lang="de-DE"/>
              <a:t>Eine weitere Schwierigkeit war, dass die Umsetzung des Projektes für mich eine schwere Wahl war, da ich zuerst den Prototypen in Android vorstellen wollte. </a:t>
            </a:r>
          </a:p>
          <a:p>
            <a:pPr lvl="1"/>
            <a:r>
              <a:rPr lang="de-DE"/>
              <a:t>Durch zu wenig Kenntnisse und den Zeitmangel, ergab sich das Risiko, dass das Projekt nicht zum Abgabetermin fertig werden würde. </a:t>
            </a:r>
            <a:br>
              <a:rPr lang="de-DE"/>
            </a:br>
            <a:r>
              <a:rPr lang="de-DE"/>
              <a:t>Deshalb entschied ich mich dazu meine Wba2 Kenntnisse anzuwenden und ein System und die Idee dahinter in JavaScript als Prototypen darzustellen. </a:t>
            </a:r>
          </a:p>
          <a:p>
            <a:pPr lvl="1"/>
            <a:r>
              <a:rPr lang="de-DE"/>
              <a:t>Da das System im finalen zustand für Android Windows und IOS angeboten wird ist dies dementsprechend vorteilhaft den Prototypen als eine Webanwendung zu Präsentieren</a:t>
            </a:r>
            <a:endParaRPr lang="de-DE">
              <a:ea typeface="+mj-lt"/>
              <a:cs typeface="+mj-lt"/>
            </a:endParaRPr>
          </a:p>
          <a:p>
            <a:endParaRPr lang="de-DE"/>
          </a:p>
        </p:txBody>
      </p:sp>
    </p:spTree>
    <p:extLst>
      <p:ext uri="{BB962C8B-B14F-4D97-AF65-F5344CB8AC3E}">
        <p14:creationId xmlns:p14="http://schemas.microsoft.com/office/powerpoint/2010/main" val="3201598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0DB9-CCDE-4D32-B90C-B0AF8DB1A327}"/>
              </a:ext>
            </a:extLst>
          </p:cNvPr>
          <p:cNvSpPr>
            <a:spLocks noGrp="1"/>
          </p:cNvSpPr>
          <p:nvPr>
            <p:ph type="title"/>
          </p:nvPr>
        </p:nvSpPr>
        <p:spPr>
          <a:xfrm>
            <a:off x="915686" y="495850"/>
            <a:ext cx="5619884" cy="746361"/>
          </a:xfrm>
        </p:spPr>
        <p:txBody>
          <a:bodyPr/>
          <a:lstStyle/>
          <a:p>
            <a:r>
              <a:rPr lang="de-DE"/>
              <a:t>Fazit</a:t>
            </a:r>
          </a:p>
        </p:txBody>
      </p:sp>
      <p:sp>
        <p:nvSpPr>
          <p:cNvPr id="3" name="Content Placeholder 2">
            <a:extLst>
              <a:ext uri="{FF2B5EF4-FFF2-40B4-BE49-F238E27FC236}">
                <a16:creationId xmlns:a16="http://schemas.microsoft.com/office/drawing/2014/main" id="{88C80D7C-0701-4695-B3D3-88B643C4DCC4}"/>
              </a:ext>
            </a:extLst>
          </p:cNvPr>
          <p:cNvSpPr>
            <a:spLocks noGrp="1"/>
          </p:cNvSpPr>
          <p:nvPr>
            <p:ph idx="1"/>
          </p:nvPr>
        </p:nvSpPr>
        <p:spPr>
          <a:xfrm>
            <a:off x="797793" y="1398748"/>
            <a:ext cx="8946541" cy="2031689"/>
          </a:xfrm>
        </p:spPr>
        <p:txBody>
          <a:bodyPr vert="horz" lIns="91440" tIns="45720" rIns="91440" bIns="45720" rtlCol="0" anchor="t">
            <a:normAutofit/>
          </a:bodyPr>
          <a:lstStyle/>
          <a:p>
            <a:r>
              <a:rPr lang="de-DE">
                <a:ea typeface="+mj-lt"/>
                <a:cs typeface="+mj-lt"/>
              </a:rPr>
              <a:t>Was wurde verfehlt?</a:t>
            </a:r>
            <a:endParaRPr lang="de-DE"/>
          </a:p>
          <a:p>
            <a:pPr lvl="1"/>
            <a:r>
              <a:rPr lang="de-DE">
                <a:ea typeface="+mj-lt"/>
                <a:cs typeface="+mj-lt"/>
              </a:rPr>
              <a:t>Die Android App wurde verfehlt, weil mir die Kenntnisse in Android fehlen für das Projekt. </a:t>
            </a:r>
          </a:p>
          <a:p>
            <a:pPr lvl="1"/>
            <a:r>
              <a:rPr lang="de-DE">
                <a:ea typeface="+mj-lt"/>
                <a:cs typeface="+mj-lt"/>
              </a:rPr>
              <a:t>Ich habe in der Zeit mir versucht es so gut wie möglich Kenntnisse anzueignen, da es aber durch Zeitmangel nicht funktioniert hätte wäre das Projekt nicht rechtzeitig fertig geworden.</a:t>
            </a:r>
            <a:endParaRPr lang="de-DE"/>
          </a:p>
          <a:p>
            <a:pPr lvl="1"/>
            <a:endParaRPr lang="de-DE"/>
          </a:p>
        </p:txBody>
      </p:sp>
    </p:spTree>
    <p:extLst>
      <p:ext uri="{BB962C8B-B14F-4D97-AF65-F5344CB8AC3E}">
        <p14:creationId xmlns:p14="http://schemas.microsoft.com/office/powerpoint/2010/main" val="58182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54EF-9283-49ED-8278-79EAFCC1C1CF}"/>
              </a:ext>
            </a:extLst>
          </p:cNvPr>
          <p:cNvSpPr>
            <a:spLocks noGrp="1"/>
          </p:cNvSpPr>
          <p:nvPr>
            <p:ph type="title"/>
          </p:nvPr>
        </p:nvSpPr>
        <p:spPr>
          <a:xfrm>
            <a:off x="1102592" y="434746"/>
            <a:ext cx="5320242" cy="674474"/>
          </a:xfrm>
        </p:spPr>
        <p:txBody>
          <a:bodyPr/>
          <a:lstStyle/>
          <a:p>
            <a:r>
              <a:rPr lang="de-DE"/>
              <a:t>Prozessassessement</a:t>
            </a:r>
          </a:p>
        </p:txBody>
      </p:sp>
      <p:sp>
        <p:nvSpPr>
          <p:cNvPr id="3" name="Content Placeholder 2">
            <a:extLst>
              <a:ext uri="{FF2B5EF4-FFF2-40B4-BE49-F238E27FC236}">
                <a16:creationId xmlns:a16="http://schemas.microsoft.com/office/drawing/2014/main" id="{8CA0FBA1-0C19-4AB1-A814-431889D3BCFA}"/>
              </a:ext>
            </a:extLst>
          </p:cNvPr>
          <p:cNvSpPr>
            <a:spLocks noGrp="1"/>
          </p:cNvSpPr>
          <p:nvPr>
            <p:ph idx="1"/>
          </p:nvPr>
        </p:nvSpPr>
        <p:spPr>
          <a:xfrm>
            <a:off x="1103312" y="1258569"/>
            <a:ext cx="8946541" cy="3782132"/>
          </a:xfrm>
        </p:spPr>
        <p:txBody>
          <a:bodyPr vert="horz" lIns="91440" tIns="45720" rIns="91440" bIns="45720" rtlCol="0" anchor="t">
            <a:normAutofit fontScale="85000" lnSpcReduction="20000"/>
          </a:bodyPr>
          <a:lstStyle/>
          <a:p>
            <a:r>
              <a:rPr lang="de-DE">
                <a:ea typeface="+mj-lt"/>
                <a:cs typeface="+mj-lt"/>
              </a:rPr>
              <a:t>Reflexion des Projektes</a:t>
            </a:r>
            <a:endParaRPr lang="de-DE"/>
          </a:p>
          <a:p>
            <a:pPr lvl="1"/>
            <a:r>
              <a:rPr lang="de-DE">
                <a:ea typeface="+mj-lt"/>
                <a:cs typeface="+mj-lt"/>
              </a:rPr>
              <a:t>In meinem Arbeitsprozess konnte ich die Aufgaben in Meilensteinen zu Teilaufgaben aufteilen, um sie dementsprechend zu bearbeiten. </a:t>
            </a:r>
            <a:br>
              <a:rPr lang="de-DE">
                <a:ea typeface="+mj-lt"/>
                <a:cs typeface="+mj-lt"/>
              </a:rPr>
            </a:br>
            <a:r>
              <a:rPr lang="de-DE">
                <a:ea typeface="+mj-lt"/>
                <a:cs typeface="+mj-lt"/>
              </a:rPr>
              <a:t>Ich habe dabei ein iteratives Vorgehen verwendet, um die einzelnen Ergebnisse ständig zu überprüfen und zu optimieren.</a:t>
            </a:r>
            <a:endParaRPr lang="de-DE"/>
          </a:p>
          <a:p>
            <a:pPr lvl="1"/>
            <a:r>
              <a:rPr lang="de-DE">
                <a:ea typeface="+mj-lt"/>
                <a:cs typeface="+mj-lt"/>
              </a:rPr>
              <a:t>Das Feedback, welches ich im 1. Meilenstein erhielt, habe ich für den 2. Meilenstein genutzt und umgesetzt, indem ich durch das iterative Vorgehen meine Artefakte immer auf den neusten Stand gebracht habe. </a:t>
            </a:r>
            <a:endParaRPr lang="de-DE"/>
          </a:p>
          <a:p>
            <a:pPr lvl="1"/>
            <a:r>
              <a:rPr lang="de-DE">
                <a:ea typeface="+mj-lt"/>
                <a:cs typeface="+mj-lt"/>
              </a:rPr>
              <a:t>Zusätzlich konnte ich durch dieses Vorgehen einen laufenden Prototyp erstellen der meine Alleinstellungsmerkmale wiederspiegelt und somit zur Veranschaulichung meiner bisherigen Arbeit dient. </a:t>
            </a:r>
            <a:endParaRPr lang="de-DE"/>
          </a:p>
          <a:p>
            <a:pPr lvl="1"/>
            <a:r>
              <a:rPr lang="de-DE">
                <a:ea typeface="+mj-lt"/>
                <a:cs typeface="+mj-lt"/>
              </a:rPr>
              <a:t>Für den 3. Meilenstein habe ich den Fokus auf die Implementierung des Vertikalen Prototypen gelegt. Zu Beginn war die Umsetzung auf Android geplant, aufgrund meiner nicht ausreichenden Erfahrungen in der Android Programmierung, habe ich die Programmiersprache JavaScript verwendet.</a:t>
            </a:r>
            <a:br>
              <a:rPr lang="en-US"/>
            </a:br>
            <a:endParaRPr lang="en-US"/>
          </a:p>
          <a:p>
            <a:endParaRPr lang="de-DE"/>
          </a:p>
        </p:txBody>
      </p:sp>
    </p:spTree>
    <p:extLst>
      <p:ext uri="{BB962C8B-B14F-4D97-AF65-F5344CB8AC3E}">
        <p14:creationId xmlns:p14="http://schemas.microsoft.com/office/powerpoint/2010/main" val="45536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955B-3F57-4565-8BF7-A3D7564EA105}"/>
              </a:ext>
            </a:extLst>
          </p:cNvPr>
          <p:cNvSpPr>
            <a:spLocks noGrp="1"/>
          </p:cNvSpPr>
          <p:nvPr>
            <p:ph type="title"/>
          </p:nvPr>
        </p:nvSpPr>
        <p:spPr>
          <a:xfrm>
            <a:off x="646111" y="452718"/>
            <a:ext cx="5524782" cy="706823"/>
          </a:xfrm>
        </p:spPr>
        <p:txBody>
          <a:bodyPr/>
          <a:lstStyle/>
          <a:p>
            <a:r>
              <a:rPr lang="de-DE">
                <a:ea typeface="+mj-lt"/>
                <a:cs typeface="+mj-lt"/>
              </a:rPr>
              <a:t>Prozessassessement</a:t>
            </a:r>
            <a:endParaRPr lang="de-DE"/>
          </a:p>
        </p:txBody>
      </p:sp>
      <p:sp>
        <p:nvSpPr>
          <p:cNvPr id="3" name="Content Placeholder 2">
            <a:extLst>
              <a:ext uri="{FF2B5EF4-FFF2-40B4-BE49-F238E27FC236}">
                <a16:creationId xmlns:a16="http://schemas.microsoft.com/office/drawing/2014/main" id="{8ED0BB89-62FC-4245-BB68-22CD97A1C5C9}"/>
              </a:ext>
            </a:extLst>
          </p:cNvPr>
          <p:cNvSpPr>
            <a:spLocks noGrp="1"/>
          </p:cNvSpPr>
          <p:nvPr>
            <p:ph idx="1"/>
          </p:nvPr>
        </p:nvSpPr>
        <p:spPr>
          <a:xfrm>
            <a:off x="772633" y="1287324"/>
            <a:ext cx="8946541" cy="4195481"/>
          </a:xfrm>
        </p:spPr>
        <p:txBody>
          <a:bodyPr vert="horz" lIns="91440" tIns="45720" rIns="91440" bIns="45720" rtlCol="0" anchor="t">
            <a:normAutofit fontScale="85000" lnSpcReduction="10000"/>
          </a:bodyPr>
          <a:lstStyle/>
          <a:p>
            <a:pPr marL="0" indent="0"/>
            <a:r>
              <a:rPr lang="de-DE"/>
              <a:t> Einhaltung des Projektplans</a:t>
            </a:r>
            <a:br>
              <a:rPr lang="en-US"/>
            </a:br>
            <a:endParaRPr lang="en-US"/>
          </a:p>
          <a:p>
            <a:pPr lvl="1"/>
            <a:r>
              <a:rPr lang="de-DE">
                <a:ea typeface="+mj-lt"/>
                <a:cs typeface="+mj-lt"/>
              </a:rPr>
              <a:t>Den Projektplan konnte ich in den ersten beiden Meilensteinen weitestgehend einhalten. </a:t>
            </a:r>
            <a:br>
              <a:rPr lang="de-DE">
                <a:ea typeface="+mj-lt"/>
                <a:cs typeface="+mj-lt"/>
              </a:rPr>
            </a:br>
            <a:r>
              <a:rPr lang="de-DE">
                <a:ea typeface="+mj-lt"/>
                <a:cs typeface="+mj-lt"/>
              </a:rPr>
              <a:t>Wegen der in Meilenstein 1 und 2 abgegebenen Artefakte, die aus meiner Sicht zu theoretisch im Modul MCI waren, traten Probleme bei der Implementierung für den 3 Meilenstein auf. </a:t>
            </a:r>
            <a:endParaRPr lang="de-DE"/>
          </a:p>
          <a:p>
            <a:pPr lvl="1"/>
            <a:r>
              <a:rPr lang="de-DE">
                <a:ea typeface="+mj-lt"/>
                <a:cs typeface="+mj-lt"/>
              </a:rPr>
              <a:t>Da ich mich im 2. Meilenstein zu sehr auf theoretische Grundlage im Modul MCI fokussiert habe, sind mir in der Implementierung der Funktionalitäten Herausforderungen entgegengekommen. Auf Grund dessen, wurde deutlich mehr Aufwand für den 3. Meilenstein benötigt.</a:t>
            </a:r>
            <a:endParaRPr lang="en-US"/>
          </a:p>
          <a:p>
            <a:pPr lvl="1"/>
            <a:r>
              <a:rPr lang="de-DE">
                <a:ea typeface="+mj-lt"/>
                <a:cs typeface="+mj-lt"/>
              </a:rPr>
              <a:t>Bei dem Meilenstein 1 gab es wenig Schwierigkeiten, die für mich als Herausforderung galten. Für mich war es wichtig eine Struktur aufzubauen und viel zu Brainstormen, um herauszufinden, wie die Umsetzung der Artefakte am besten durchgeführt werden können. Diesbezüglich habe ich versucht dies so gut wie möglich umzusetzen, um den  Anforderungen des Modules gerecht werden. </a:t>
            </a:r>
            <a:br>
              <a:rPr lang="en-US"/>
            </a:br>
            <a:endParaRPr lang="en-US"/>
          </a:p>
          <a:p>
            <a:endParaRPr lang="de-DE"/>
          </a:p>
        </p:txBody>
      </p:sp>
    </p:spTree>
    <p:extLst>
      <p:ext uri="{BB962C8B-B14F-4D97-AF65-F5344CB8AC3E}">
        <p14:creationId xmlns:p14="http://schemas.microsoft.com/office/powerpoint/2010/main" val="1304615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A0CA-88FA-426B-8C74-C678167D7D78}"/>
              </a:ext>
            </a:extLst>
          </p:cNvPr>
          <p:cNvSpPr>
            <a:spLocks noGrp="1"/>
          </p:cNvSpPr>
          <p:nvPr>
            <p:ph type="title"/>
          </p:nvPr>
        </p:nvSpPr>
        <p:spPr>
          <a:xfrm>
            <a:off x="646111" y="452718"/>
            <a:ext cx="9404723" cy="916436"/>
          </a:xfrm>
        </p:spPr>
        <p:txBody>
          <a:bodyPr/>
          <a:lstStyle/>
          <a:p>
            <a:r>
              <a:rPr lang="de-DE">
                <a:ea typeface="+mj-lt"/>
                <a:cs typeface="+mj-lt"/>
              </a:rPr>
              <a:t>Prozessassessement</a:t>
            </a:r>
            <a:endParaRPr lang="de-DE"/>
          </a:p>
        </p:txBody>
      </p:sp>
      <p:sp>
        <p:nvSpPr>
          <p:cNvPr id="3" name="Content Placeholder 2">
            <a:extLst>
              <a:ext uri="{FF2B5EF4-FFF2-40B4-BE49-F238E27FC236}">
                <a16:creationId xmlns:a16="http://schemas.microsoft.com/office/drawing/2014/main" id="{F8689D0F-9E51-47BC-B4E4-ABB6B739D5D8}"/>
              </a:ext>
            </a:extLst>
          </p:cNvPr>
          <p:cNvSpPr>
            <a:spLocks noGrp="1"/>
          </p:cNvSpPr>
          <p:nvPr>
            <p:ph idx="1"/>
          </p:nvPr>
        </p:nvSpPr>
        <p:spPr>
          <a:xfrm>
            <a:off x="1103312" y="1635975"/>
            <a:ext cx="8946541" cy="3322057"/>
          </a:xfrm>
        </p:spPr>
        <p:txBody>
          <a:bodyPr vert="horz" lIns="91440" tIns="45720" rIns="91440" bIns="45720" rtlCol="0" anchor="t">
            <a:normAutofit fontScale="62500" lnSpcReduction="20000"/>
          </a:bodyPr>
          <a:lstStyle/>
          <a:p>
            <a:r>
              <a:rPr lang="de-DE"/>
              <a:t>Bei dem Meilenstein 2 war zunächst die größte Herausforderung die Kriterien des Meilenstein 1 einzuhalten und diese dementsprechend zu verbessern. Zusätzlich hatte ich Probleme mit der Entscheidungsfindung für die Vorgehensweise in der MCI Modellierung des Usability Engineering. </a:t>
            </a:r>
            <a:endParaRPr lang="de-DE">
              <a:ea typeface="+mj-lt"/>
              <a:cs typeface="+mj-lt"/>
            </a:endParaRPr>
          </a:p>
          <a:p>
            <a:r>
              <a:rPr lang="de-DE"/>
              <a:t>Durch die fehlenden Lektüren in der Hochschulbibliothek, musste ich mir Wissen durch das Internet aneignen, welches sehr viel Zeit kostete. Bei Problemen in der Bearbeitung von Artefakten habe ich meiste Zeit mit Hilfe des Internets oder Kommilitonen gelöst.</a:t>
            </a:r>
            <a:endParaRPr lang="en-US">
              <a:ea typeface="+mj-lt"/>
              <a:cs typeface="+mj-lt"/>
            </a:endParaRPr>
          </a:p>
          <a:p>
            <a:r>
              <a:rPr lang="de-DE"/>
              <a:t>Im 3. Meilenstein war das Problem, dass ich mich am Anfang nicht entscheiden konnte ob ich den Prototypen in Android Implementieren oder als eine Web Anwendung mit JavaScript entwerfen sollte. Ich habe mich zuerst für Android entschieden und habe mir durch viele YouTube Tutorials versucht die Sprache anzueignen. Frühzeitig habe ich gemerkt, dass es für mich sehr zeitaufwendig ist und ich bis zur Abgabe nicht fertig geworden wäre.</a:t>
            </a:r>
            <a:endParaRPr lang="de-DE">
              <a:ea typeface="+mj-lt"/>
              <a:cs typeface="+mj-lt"/>
            </a:endParaRPr>
          </a:p>
          <a:p>
            <a:r>
              <a:rPr lang="de-DE"/>
              <a:t>Dementsprechend habe ich mich dazu entschieden eine Web Anwendung zu implementieren, da ich noch die vorhandene Erfahrung aus WBA2 nutzen konnte.</a:t>
            </a:r>
            <a:endParaRPr lang="de-DE">
              <a:ea typeface="+mj-lt"/>
              <a:cs typeface="+mj-lt"/>
            </a:endParaRPr>
          </a:p>
          <a:p>
            <a:r>
              <a:rPr lang="de-DE"/>
              <a:t>Bei Problemen oder Fragen habe ich mich oft an meine Kommilitonen, welche das Projekt auch machen gewendet, da man sich untereinander am besten austauschen kann, da man leider immer nur ein Beratungstermin pro Iteration war nehmen darf.</a:t>
            </a:r>
            <a:endParaRPr lang="de-DE">
              <a:ea typeface="+mj-lt"/>
              <a:cs typeface="+mj-lt"/>
            </a:endParaRPr>
          </a:p>
          <a:p>
            <a:endParaRPr lang="de-DE">
              <a:ea typeface="+mj-lt"/>
              <a:cs typeface="+mj-lt"/>
            </a:endParaRPr>
          </a:p>
          <a:p>
            <a:endParaRPr lang="de-DE"/>
          </a:p>
        </p:txBody>
      </p:sp>
    </p:spTree>
    <p:extLst>
      <p:ext uri="{BB962C8B-B14F-4D97-AF65-F5344CB8AC3E}">
        <p14:creationId xmlns:p14="http://schemas.microsoft.com/office/powerpoint/2010/main" val="109617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E8B3-F2BF-4F1E-B6A2-D54205B02A49}"/>
              </a:ext>
            </a:extLst>
          </p:cNvPr>
          <p:cNvSpPr>
            <a:spLocks noGrp="1"/>
          </p:cNvSpPr>
          <p:nvPr>
            <p:ph type="title"/>
          </p:nvPr>
        </p:nvSpPr>
        <p:spPr>
          <a:xfrm>
            <a:off x="646111" y="452718"/>
            <a:ext cx="9404723" cy="764332"/>
          </a:xfrm>
        </p:spPr>
        <p:txBody>
          <a:bodyPr/>
          <a:lstStyle/>
          <a:p>
            <a:r>
              <a:rPr lang="de-DE"/>
              <a:t>Prozessassessement</a:t>
            </a:r>
          </a:p>
        </p:txBody>
      </p:sp>
      <p:sp>
        <p:nvSpPr>
          <p:cNvPr id="3" name="Content Placeholder 2">
            <a:extLst>
              <a:ext uri="{FF2B5EF4-FFF2-40B4-BE49-F238E27FC236}">
                <a16:creationId xmlns:a16="http://schemas.microsoft.com/office/drawing/2014/main" id="{6D187395-B4CC-40B4-8FA8-34878592C128}"/>
              </a:ext>
            </a:extLst>
          </p:cNvPr>
          <p:cNvSpPr>
            <a:spLocks noGrp="1"/>
          </p:cNvSpPr>
          <p:nvPr>
            <p:ph idx="1"/>
          </p:nvPr>
        </p:nvSpPr>
        <p:spPr>
          <a:xfrm>
            <a:off x="1067369" y="1434692"/>
            <a:ext cx="8946541" cy="1384708"/>
          </a:xfrm>
        </p:spPr>
        <p:txBody>
          <a:bodyPr vert="horz" lIns="91440" tIns="45720" rIns="91440" bIns="45720" rtlCol="0" anchor="t">
            <a:normAutofit/>
          </a:bodyPr>
          <a:lstStyle/>
          <a:p>
            <a:r>
              <a:rPr lang="de-DE" u="sng">
                <a:ea typeface="+mj-lt"/>
                <a:cs typeface="+mj-lt"/>
              </a:rPr>
              <a:t>Individuelle Reflexion</a:t>
            </a:r>
            <a:endParaRPr lang="de-DE" u="sng"/>
          </a:p>
          <a:p>
            <a:pPr lvl="1"/>
            <a:r>
              <a:rPr lang="de-DE">
                <a:ea typeface="+mj-lt"/>
                <a:cs typeface="+mj-lt"/>
              </a:rPr>
              <a:t>Abschließend möchte ich meine Reflexion zu dem Projekt abgeben, was ich während der Bearbeitungsphasen des Projektes gelernt habe und in welcher Weise mein Interesse sich geändert hat.</a:t>
            </a:r>
            <a:endParaRPr lang="de-DE"/>
          </a:p>
          <a:p>
            <a:pPr lvl="1"/>
            <a:endParaRPr lang="de-DE"/>
          </a:p>
          <a:p>
            <a:pPr marL="0" indent="0">
              <a:buNone/>
            </a:pPr>
            <a:endParaRPr lang="de-DE"/>
          </a:p>
        </p:txBody>
      </p:sp>
      <p:sp>
        <p:nvSpPr>
          <p:cNvPr id="6" name="Content Placeholder 2">
            <a:extLst>
              <a:ext uri="{FF2B5EF4-FFF2-40B4-BE49-F238E27FC236}">
                <a16:creationId xmlns:a16="http://schemas.microsoft.com/office/drawing/2014/main" id="{5C4D3AAD-D746-4862-A17C-8E90547231F8}"/>
              </a:ext>
            </a:extLst>
          </p:cNvPr>
          <p:cNvSpPr txBox="1">
            <a:spLocks/>
          </p:cNvSpPr>
          <p:nvPr/>
        </p:nvSpPr>
        <p:spPr>
          <a:xfrm>
            <a:off x="1068807" y="3048978"/>
            <a:ext cx="9619189" cy="2455567"/>
          </a:xfrm>
          <a:prstGeom prst="rect">
            <a:avLst/>
          </a:prstGeom>
        </p:spPr>
        <p:txBody>
          <a:bodyPr vert="horz" lIns="91440" tIns="45720" rIns="91440" bIns="45720" rtlCol="0" anchor="t">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de-DE">
                <a:ea typeface="+mj-lt"/>
                <a:cs typeface="+mj-lt"/>
              </a:rPr>
              <a:t>Projektstrukturierung</a:t>
            </a:r>
          </a:p>
          <a:p>
            <a:pPr lvl="1"/>
            <a:r>
              <a:rPr lang="de-DE">
                <a:ea typeface="+mj-lt"/>
                <a:cs typeface="+mj-lt"/>
              </a:rPr>
              <a:t>Zunächst war es für mich kein Problem die Artefakte zu bearbeiten für Meilenstein 1 und 2, doch während der Bearbeitungsphase habe ich mit der Zeit gemerkt, dass man etwas Komplexer denken sollte um den Fokus auf wichtige Aufgaben zu legen um die bisherige Herangehensweise an ein Projekt zu ändern. Man sollte sich jedoch oft Gedanken machen und oft seine Entscheidungen durchdenken. </a:t>
            </a:r>
          </a:p>
          <a:p>
            <a:pPr lvl="1"/>
            <a:r>
              <a:rPr lang="de-DE">
                <a:ea typeface="+mj-lt"/>
                <a:cs typeface="+mj-lt"/>
              </a:rPr>
              <a:t>Aus diesem Projekt konnten ich lernen, dass eine gut strukturierte Planung und Vorarbeit wichtig ist für so ein Projekt.</a:t>
            </a:r>
            <a:endParaRPr lang="de-DE"/>
          </a:p>
          <a:p>
            <a:pPr lvl="1"/>
            <a:endParaRPr lang="de-DE"/>
          </a:p>
          <a:p>
            <a:pPr marL="0" indent="0">
              <a:buFont typeface="Wingdings 3" charset="2"/>
              <a:buNone/>
            </a:pPr>
            <a:endParaRPr lang="de-DE"/>
          </a:p>
        </p:txBody>
      </p:sp>
    </p:spTree>
    <p:extLst>
      <p:ext uri="{BB962C8B-B14F-4D97-AF65-F5344CB8AC3E}">
        <p14:creationId xmlns:p14="http://schemas.microsoft.com/office/powerpoint/2010/main" val="238993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35A-0C40-4C1A-A998-3EB7807FB8ED}"/>
              </a:ext>
            </a:extLst>
          </p:cNvPr>
          <p:cNvSpPr>
            <a:spLocks noGrp="1"/>
          </p:cNvSpPr>
          <p:nvPr>
            <p:ph type="title"/>
          </p:nvPr>
        </p:nvSpPr>
        <p:spPr>
          <a:xfrm>
            <a:off x="648930" y="629266"/>
            <a:ext cx="9252154" cy="1223983"/>
          </a:xfrm>
        </p:spPr>
        <p:txBody>
          <a:bodyPr>
            <a:normAutofit/>
          </a:bodyPr>
          <a:lstStyle/>
          <a:p>
            <a:r>
              <a:rPr lang="de-DE"/>
              <a:t>Anforderungen</a:t>
            </a:r>
          </a:p>
        </p:txBody>
      </p:sp>
      <p:sp>
        <p:nvSpPr>
          <p:cNvPr id="9" name="Content Placeholder 8">
            <a:extLst>
              <a:ext uri="{FF2B5EF4-FFF2-40B4-BE49-F238E27FC236}">
                <a16:creationId xmlns:a16="http://schemas.microsoft.com/office/drawing/2014/main" id="{E07BEDAA-AB62-40D4-ABC7-9C9259534963}"/>
              </a:ext>
            </a:extLst>
          </p:cNvPr>
          <p:cNvSpPr>
            <a:spLocks noGrp="1"/>
          </p:cNvSpPr>
          <p:nvPr>
            <p:ph idx="1"/>
          </p:nvPr>
        </p:nvSpPr>
        <p:spPr>
          <a:xfrm>
            <a:off x="413029" y="1496402"/>
            <a:ext cx="5557608" cy="4196185"/>
          </a:xfrm>
        </p:spPr>
        <p:txBody>
          <a:bodyPr vert="horz" lIns="91440" tIns="45720" rIns="91440" bIns="45720" rtlCol="0" anchor="t">
            <a:normAutofit/>
          </a:bodyPr>
          <a:lstStyle/>
          <a:p>
            <a:r>
              <a:rPr lang="de-DE">
                <a:ea typeface="+mj-lt"/>
                <a:cs typeface="+mj-lt"/>
              </a:rPr>
              <a:t>Hier ist für uns wichtig zu beachten, was der Unterschied zwischen Muss-Sollte-Wird ist.</a:t>
            </a:r>
            <a:endParaRPr lang="de-DE"/>
          </a:p>
          <a:p>
            <a:endParaRPr lang="de-DE"/>
          </a:p>
          <a:p>
            <a:r>
              <a:rPr lang="de-DE">
                <a:ea typeface="+mj-lt"/>
                <a:cs typeface="+mj-lt"/>
              </a:rPr>
              <a:t>„Muss“ sind die Mindestanforderungen, die das System beinhalten muss.</a:t>
            </a:r>
            <a:endParaRPr lang="de-DE"/>
          </a:p>
          <a:p>
            <a:r>
              <a:rPr lang="de-DE">
                <a:ea typeface="+mj-lt"/>
                <a:cs typeface="+mj-lt"/>
              </a:rPr>
              <a:t>„Soll“ bedeutet, dass die Funktionen nicht zwingend notwendig sind und die man in Betracht ziehen könnte.</a:t>
            </a:r>
            <a:endParaRPr lang="de-DE"/>
          </a:p>
          <a:p>
            <a:r>
              <a:rPr lang="de-DE">
                <a:ea typeface="+mj-lt"/>
                <a:cs typeface="+mj-lt"/>
              </a:rPr>
              <a:t>„Wird“ stellt einen Ausblick dar.</a:t>
            </a:r>
            <a:endParaRPr lang="de-DE"/>
          </a:p>
          <a:p>
            <a:endParaRPr lang="de-DE"/>
          </a:p>
        </p:txBody>
      </p:sp>
      <p:pic>
        <p:nvPicPr>
          <p:cNvPr id="7" name="Picture 4">
            <a:extLst>
              <a:ext uri="{FF2B5EF4-FFF2-40B4-BE49-F238E27FC236}">
                <a16:creationId xmlns:a16="http://schemas.microsoft.com/office/drawing/2014/main" id="{73FFCD46-9CEF-48DD-9148-D9D7A56C9CE5}"/>
              </a:ext>
            </a:extLst>
          </p:cNvPr>
          <p:cNvPicPr>
            <a:picLocks noChangeAspect="1"/>
          </p:cNvPicPr>
          <p:nvPr/>
        </p:nvPicPr>
        <p:blipFill>
          <a:blip r:embed="rId3"/>
          <a:stretch>
            <a:fillRect/>
          </a:stretch>
        </p:blipFill>
        <p:spPr>
          <a:xfrm>
            <a:off x="6347114" y="2780465"/>
            <a:ext cx="5649654" cy="256901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0813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1D7F-EEED-41CC-A350-EEB744C9BEB2}"/>
              </a:ext>
            </a:extLst>
          </p:cNvPr>
          <p:cNvSpPr>
            <a:spLocks noGrp="1"/>
          </p:cNvSpPr>
          <p:nvPr>
            <p:ph type="title"/>
          </p:nvPr>
        </p:nvSpPr>
        <p:spPr>
          <a:xfrm>
            <a:off x="646111" y="452718"/>
            <a:ext cx="9404723" cy="674389"/>
          </a:xfrm>
        </p:spPr>
        <p:txBody>
          <a:bodyPr/>
          <a:lstStyle/>
          <a:p>
            <a:r>
              <a:rPr lang="de-DE">
                <a:ea typeface="+mj-lt"/>
                <a:cs typeface="+mj-lt"/>
              </a:rPr>
              <a:t>Prozessassessement</a:t>
            </a:r>
            <a:endParaRPr lang="de-DE"/>
          </a:p>
        </p:txBody>
      </p:sp>
      <p:sp>
        <p:nvSpPr>
          <p:cNvPr id="3" name="Content Placeholder 2">
            <a:extLst>
              <a:ext uri="{FF2B5EF4-FFF2-40B4-BE49-F238E27FC236}">
                <a16:creationId xmlns:a16="http://schemas.microsoft.com/office/drawing/2014/main" id="{BA9D6389-0983-4599-8A86-E594C4DB3F7C}"/>
              </a:ext>
            </a:extLst>
          </p:cNvPr>
          <p:cNvSpPr>
            <a:spLocks noGrp="1"/>
          </p:cNvSpPr>
          <p:nvPr>
            <p:ph idx="1"/>
          </p:nvPr>
        </p:nvSpPr>
        <p:spPr>
          <a:xfrm>
            <a:off x="870230" y="1640542"/>
            <a:ext cx="8946541" cy="4195481"/>
          </a:xfrm>
        </p:spPr>
        <p:txBody>
          <a:bodyPr vert="horz" lIns="91440" tIns="45720" rIns="91440" bIns="45720" rtlCol="0" anchor="t">
            <a:normAutofit/>
          </a:bodyPr>
          <a:lstStyle/>
          <a:p>
            <a:r>
              <a:rPr lang="de-DE"/>
              <a:t>Programmierung</a:t>
            </a:r>
          </a:p>
          <a:p>
            <a:pPr lvl="1"/>
            <a:r>
              <a:rPr lang="de-DE">
                <a:ea typeface="+mj-lt"/>
                <a:cs typeface="+mj-lt"/>
              </a:rPr>
              <a:t>Bei der Programmierung hatte ich viele Probleme, da ich mich am Anfang nicht entscheiden konnte ob ich ein Prototyp in Android oder als eine Web Anwendung in JavaScript umsetzten sollte. </a:t>
            </a:r>
          </a:p>
          <a:p>
            <a:pPr lvl="1"/>
            <a:r>
              <a:rPr lang="de-DE">
                <a:ea typeface="+mj-lt"/>
                <a:cs typeface="+mj-lt"/>
              </a:rPr>
              <a:t>Dies hat auch dementsprechend Zeit gekostet hat. Ich habe angefangen mir Android Tutorials anzuschauen um mir die Kenntnisse anzueignen. Als ich versucht habe die Funktion Wettbewerbsfunktionalität aus meinem Alleinstellungsmerkmal zu implementieren, habe ich gemerkt, dass ich es nicht zeitlich schaffen würde. </a:t>
            </a:r>
            <a:endParaRPr lang="de-DE"/>
          </a:p>
          <a:p>
            <a:pPr lvl="1"/>
            <a:r>
              <a:rPr lang="de-DE">
                <a:ea typeface="+mj-lt"/>
                <a:cs typeface="+mj-lt"/>
              </a:rPr>
              <a:t>Deshalb habe ich die Veranschaulichung des </a:t>
            </a:r>
            <a:br>
              <a:rPr lang="de-DE">
                <a:ea typeface="+mj-lt"/>
                <a:cs typeface="+mj-lt"/>
              </a:rPr>
            </a:br>
            <a:r>
              <a:rPr lang="de-DE">
                <a:ea typeface="+mj-lt"/>
                <a:cs typeface="+mj-lt"/>
              </a:rPr>
              <a:t>Prototypens in eine Webanwendung in JavaScript umgesetzt und dabei meine Kenntnisse von Wba2 verwendet. </a:t>
            </a:r>
            <a:endParaRPr lang="de-DE"/>
          </a:p>
          <a:p>
            <a:pPr lvl="1"/>
            <a:endParaRPr lang="de-DE"/>
          </a:p>
        </p:txBody>
      </p:sp>
    </p:spTree>
    <p:extLst>
      <p:ext uri="{BB962C8B-B14F-4D97-AF65-F5344CB8AC3E}">
        <p14:creationId xmlns:p14="http://schemas.microsoft.com/office/powerpoint/2010/main" val="1124653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6130-99F6-448C-A451-2B9C7630032E}"/>
              </a:ext>
            </a:extLst>
          </p:cNvPr>
          <p:cNvSpPr>
            <a:spLocks noGrp="1"/>
          </p:cNvSpPr>
          <p:nvPr>
            <p:ph type="title"/>
          </p:nvPr>
        </p:nvSpPr>
        <p:spPr/>
        <p:txBody>
          <a:bodyPr/>
          <a:lstStyle/>
          <a:p>
            <a:r>
              <a:rPr lang="de-DE"/>
              <a:t>Architekturdiagramm</a:t>
            </a:r>
          </a:p>
        </p:txBody>
      </p:sp>
      <p:pic>
        <p:nvPicPr>
          <p:cNvPr id="3" name="Picture 3" descr="Ein Bild, das Screenshot enthält.&#10;&#10;Mit sehr hoher Zuverlässigkeit generierte Beschreibung">
            <a:extLst>
              <a:ext uri="{FF2B5EF4-FFF2-40B4-BE49-F238E27FC236}">
                <a16:creationId xmlns:a16="http://schemas.microsoft.com/office/drawing/2014/main" id="{47112AC3-474B-4888-936A-9C71FC8F2AB6}"/>
              </a:ext>
            </a:extLst>
          </p:cNvPr>
          <p:cNvPicPr>
            <a:picLocks noGrp="1" noChangeAspect="1"/>
          </p:cNvPicPr>
          <p:nvPr>
            <p:ph idx="1"/>
          </p:nvPr>
        </p:nvPicPr>
        <p:blipFill>
          <a:blip r:embed="rId2"/>
          <a:stretch>
            <a:fillRect/>
          </a:stretch>
        </p:blipFill>
        <p:spPr>
          <a:xfrm>
            <a:off x="728782" y="1383226"/>
            <a:ext cx="8946541" cy="2207775"/>
          </a:xfrm>
          <a:prstGeom prst="rect">
            <a:avLst/>
          </a:prstGeom>
        </p:spPr>
      </p:pic>
      <p:sp>
        <p:nvSpPr>
          <p:cNvPr id="5" name="Content Placeholder 2">
            <a:extLst>
              <a:ext uri="{FF2B5EF4-FFF2-40B4-BE49-F238E27FC236}">
                <a16:creationId xmlns:a16="http://schemas.microsoft.com/office/drawing/2014/main" id="{7A08860F-8851-47E1-8BAE-4ECE01D42019}"/>
              </a:ext>
            </a:extLst>
          </p:cNvPr>
          <p:cNvSpPr txBox="1">
            <a:spLocks/>
          </p:cNvSpPr>
          <p:nvPr/>
        </p:nvSpPr>
        <p:spPr>
          <a:xfrm>
            <a:off x="646112" y="4099704"/>
            <a:ext cx="8946541" cy="1225838"/>
          </a:xfrm>
          <a:prstGeom prst="rect">
            <a:avLst/>
          </a:prstGeom>
        </p:spPr>
        <p:txBody>
          <a:bodyPr vert="horz" lIns="91440" tIns="45720" rIns="91440" bIns="45720" rtlCol="0" anchor="t">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de-DE">
                <a:ea typeface="+mj-lt"/>
                <a:cs typeface="+mj-lt"/>
              </a:rPr>
              <a:t>Anwendungslogik</a:t>
            </a:r>
          </a:p>
          <a:p>
            <a:pPr lvl="1"/>
            <a:r>
              <a:rPr lang="de-DE">
                <a:ea typeface="+mj-lt"/>
                <a:cs typeface="+mj-lt"/>
              </a:rPr>
              <a:t>Client: Der Client vergleicht die generierten Statistiken und ermittelt den Gewinner.</a:t>
            </a:r>
          </a:p>
          <a:p>
            <a:pPr lvl="1"/>
            <a:r>
              <a:rPr lang="de-DE">
                <a:ea typeface="+mj-lt"/>
                <a:cs typeface="+mj-lt"/>
              </a:rPr>
              <a:t>Server: Berechnet Trainingspartner in der Nähe und generiert die Statistiken.</a:t>
            </a:r>
            <a:br>
              <a:rPr lang="de-DE">
                <a:ea typeface="+mj-lt"/>
                <a:cs typeface="+mj-lt"/>
              </a:rPr>
            </a:br>
            <a:endParaRPr lang="de-DE">
              <a:ea typeface="+mj-lt"/>
              <a:cs typeface="+mj-lt"/>
            </a:endParaRPr>
          </a:p>
          <a:p>
            <a:endParaRPr lang="de-DE"/>
          </a:p>
        </p:txBody>
      </p:sp>
    </p:spTree>
    <p:extLst>
      <p:ext uri="{BB962C8B-B14F-4D97-AF65-F5344CB8AC3E}">
        <p14:creationId xmlns:p14="http://schemas.microsoft.com/office/powerpoint/2010/main" val="50821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D682A-8E7A-41DA-B6E7-C58A17B4F98E}"/>
              </a:ext>
            </a:extLst>
          </p:cNvPr>
          <p:cNvSpPr>
            <a:spLocks noGrp="1"/>
          </p:cNvSpPr>
          <p:nvPr>
            <p:ph type="title"/>
          </p:nvPr>
        </p:nvSpPr>
        <p:spPr>
          <a:xfrm>
            <a:off x="646111" y="452718"/>
            <a:ext cx="2471993" cy="690282"/>
          </a:xfrm>
        </p:spPr>
        <p:txBody>
          <a:bodyPr/>
          <a:lstStyle/>
          <a:p>
            <a:r>
              <a:rPr lang="de-DE" dirty="0"/>
              <a:t>Quellen:</a:t>
            </a:r>
          </a:p>
        </p:txBody>
      </p:sp>
      <p:sp>
        <p:nvSpPr>
          <p:cNvPr id="3" name="Inhaltsplatzhalter 2">
            <a:extLst>
              <a:ext uri="{FF2B5EF4-FFF2-40B4-BE49-F238E27FC236}">
                <a16:creationId xmlns:a16="http://schemas.microsoft.com/office/drawing/2014/main" id="{FACD8736-1495-4DC2-8898-6B51F7F2F2B7}"/>
              </a:ext>
            </a:extLst>
          </p:cNvPr>
          <p:cNvSpPr>
            <a:spLocks noGrp="1"/>
          </p:cNvSpPr>
          <p:nvPr>
            <p:ph idx="1"/>
          </p:nvPr>
        </p:nvSpPr>
        <p:spPr>
          <a:xfrm>
            <a:off x="1103312" y="2052919"/>
            <a:ext cx="8946541" cy="2071025"/>
          </a:xfrm>
        </p:spPr>
        <p:txBody>
          <a:bodyPr/>
          <a:lstStyle/>
          <a:p>
            <a:r>
              <a:rPr lang="de-DE" sz="1100" u="sng" dirty="0">
                <a:hlinkClick r:id="rId2"/>
              </a:rPr>
              <a:t>https://entwickler.de/online/web/material-design-173680.html</a:t>
            </a:r>
            <a:endParaRPr lang="de-DE" sz="1100" dirty="0"/>
          </a:p>
          <a:p>
            <a:r>
              <a:rPr lang="de-DE" sz="1100" u="sng" dirty="0">
                <a:hlinkClick r:id="rId3"/>
              </a:rPr>
              <a:t>https://material.io/design/</a:t>
            </a:r>
            <a:endParaRPr lang="de-DE" sz="1100" dirty="0"/>
          </a:p>
          <a:p>
            <a:r>
              <a:rPr lang="de-DE" sz="1100" u="sng" dirty="0">
                <a:hlinkClick r:id="rId4"/>
              </a:rPr>
              <a:t>http://www.anforderungsmanagement.ch/in_depth_vertiefung/funktionale_nicht_funktionale_anforderungen/index.html</a:t>
            </a:r>
            <a:endParaRPr lang="de-DE" sz="1100" dirty="0"/>
          </a:p>
          <a:p>
            <a:r>
              <a:rPr lang="de-DE" sz="1100" u="sng" dirty="0">
                <a:hlinkClick r:id="rId5"/>
              </a:rPr>
              <a:t>https://www.johner-institut.de/blog/iec-62304-medizinische-software/funktionale-und-nicht-funktionale-anforderungen/</a:t>
            </a:r>
            <a:endParaRPr lang="de-DE" sz="1100" u="sng" dirty="0"/>
          </a:p>
          <a:p>
            <a:r>
              <a:rPr lang="de-DE" sz="1100" dirty="0">
                <a:hlinkClick r:id="rId6"/>
              </a:rPr>
              <a:t>https://de.freepik.com/vektoren-kostenlos/leute-die-in-der-parkillustration-des-laufenden-sportsmarathons-des-jungen-mannes-und-der-frau-ruetteln_2890946.htm</a:t>
            </a:r>
            <a:endParaRPr lang="de-DE" sz="1100" dirty="0"/>
          </a:p>
          <a:p>
            <a:endParaRPr lang="de-DE" sz="1100" dirty="0"/>
          </a:p>
          <a:p>
            <a:endParaRPr lang="de-DE" dirty="0"/>
          </a:p>
        </p:txBody>
      </p:sp>
    </p:spTree>
    <p:extLst>
      <p:ext uri="{BB962C8B-B14F-4D97-AF65-F5344CB8AC3E}">
        <p14:creationId xmlns:p14="http://schemas.microsoft.com/office/powerpoint/2010/main" val="46307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E1E1-619F-418F-8FA8-778A891D7895}"/>
              </a:ext>
            </a:extLst>
          </p:cNvPr>
          <p:cNvSpPr>
            <a:spLocks noGrp="1"/>
          </p:cNvSpPr>
          <p:nvPr>
            <p:ph type="title"/>
          </p:nvPr>
        </p:nvSpPr>
        <p:spPr>
          <a:xfrm>
            <a:off x="646111" y="452718"/>
            <a:ext cx="4303806" cy="737142"/>
          </a:xfrm>
        </p:spPr>
        <p:txBody>
          <a:bodyPr/>
          <a:lstStyle/>
          <a:p>
            <a:r>
              <a:rPr lang="de-DE"/>
              <a:t>Anforderungen</a:t>
            </a:r>
          </a:p>
        </p:txBody>
      </p:sp>
      <p:sp>
        <p:nvSpPr>
          <p:cNvPr id="3" name="Content Placeholder 2">
            <a:extLst>
              <a:ext uri="{FF2B5EF4-FFF2-40B4-BE49-F238E27FC236}">
                <a16:creationId xmlns:a16="http://schemas.microsoft.com/office/drawing/2014/main" id="{436E5EB1-21B4-4AD8-9A0E-D89F21966F5A}"/>
              </a:ext>
            </a:extLst>
          </p:cNvPr>
          <p:cNvSpPr>
            <a:spLocks noGrp="1"/>
          </p:cNvSpPr>
          <p:nvPr>
            <p:ph idx="1"/>
          </p:nvPr>
        </p:nvSpPr>
        <p:spPr>
          <a:xfrm>
            <a:off x="646112" y="1416424"/>
            <a:ext cx="9956845" cy="5054063"/>
          </a:xfrm>
        </p:spPr>
        <p:txBody>
          <a:bodyPr vert="horz" lIns="91440" tIns="45720" rIns="91440" bIns="45720" rtlCol="0" anchor="t">
            <a:normAutofit fontScale="85000" lnSpcReduction="20000"/>
          </a:bodyPr>
          <a:lstStyle/>
          <a:p>
            <a:r>
              <a:rPr lang="de-DE"/>
              <a:t>Funktionale Anforderungen</a:t>
            </a:r>
          </a:p>
          <a:p>
            <a:pPr marL="800100" lvl="1" indent="-342900">
              <a:buAutoNum type="arabicPeriod"/>
            </a:pPr>
            <a:r>
              <a:rPr lang="de-DE">
                <a:ea typeface="+mj-lt"/>
                <a:cs typeface="+mj-lt"/>
              </a:rPr>
              <a:t>Das System muss fehlerfrei den Standortermitteln können.</a:t>
            </a:r>
            <a:endParaRPr lang="de-DE"/>
          </a:p>
          <a:p>
            <a:pPr marL="800100" lvl="1" indent="-342900">
              <a:buAutoNum type="arabicPeriod"/>
            </a:pPr>
            <a:r>
              <a:rPr lang="de-DE">
                <a:ea typeface="+mj-lt"/>
                <a:cs typeface="+mj-lt"/>
              </a:rPr>
              <a:t>Das System muss dem Nutzer die Möglichkeit bieten Account zu erstellen.</a:t>
            </a:r>
          </a:p>
          <a:p>
            <a:pPr marL="800100" lvl="1" indent="-342900">
              <a:buAutoNum type="arabicPeriod"/>
            </a:pPr>
            <a:r>
              <a:rPr lang="de-DE">
                <a:ea typeface="+mj-lt"/>
                <a:cs typeface="+mj-lt"/>
              </a:rPr>
              <a:t>Das System muss eine Liste von allen Nutzern in der Umgebung anzeigen, damit der Nutzer einen Überblick hat.</a:t>
            </a:r>
          </a:p>
          <a:p>
            <a:pPr marL="800100" lvl="1" indent="-342900">
              <a:buAutoNum type="arabicPeriod"/>
            </a:pPr>
            <a:r>
              <a:rPr lang="de-DE">
                <a:ea typeface="+mj-lt"/>
                <a:cs typeface="+mj-lt"/>
              </a:rPr>
              <a:t>Das System muss den Nutzer die Möglichkeit bieten Herausforderungen an der persönlichen Leistung zu definieren.</a:t>
            </a:r>
          </a:p>
          <a:p>
            <a:pPr marL="800100" lvl="1" indent="-342900">
              <a:buAutoNum type="arabicPeriod"/>
            </a:pPr>
            <a:r>
              <a:rPr lang="de-DE">
                <a:ea typeface="+mj-lt"/>
                <a:cs typeface="+mj-lt"/>
              </a:rPr>
              <a:t>Das System muss fehlerfrei die Statistik ausgeben können</a:t>
            </a:r>
          </a:p>
          <a:p>
            <a:pPr marL="800100" lvl="1" indent="-342900">
              <a:buAutoNum type="arabicPeriod"/>
            </a:pPr>
            <a:r>
              <a:rPr lang="de-DE">
                <a:ea typeface="+mj-lt"/>
                <a:cs typeface="+mj-lt"/>
              </a:rPr>
              <a:t>Das System muss die Statistik nach einer Herausforderung fehlerfrei vergleichen können, um einen Gewinner ermitteln zu können.</a:t>
            </a:r>
          </a:p>
          <a:p>
            <a:pPr marL="800100" lvl="1" indent="-342900">
              <a:buAutoNum type="arabicPeriod"/>
            </a:pPr>
            <a:r>
              <a:rPr lang="de-DE">
                <a:ea typeface="+mj-lt"/>
                <a:cs typeface="+mj-lt"/>
              </a:rPr>
              <a:t>Das System muss einen Gewinner ermitteln, damit die Punkte gutgeschrieben werden können</a:t>
            </a:r>
            <a:endParaRPr lang="de-DE"/>
          </a:p>
          <a:p>
            <a:pPr marL="800100" lvl="1" indent="-342900">
              <a:buAutoNum type="arabicPeriod"/>
            </a:pPr>
            <a:r>
              <a:rPr lang="de-DE">
                <a:ea typeface="+mj-lt"/>
                <a:cs typeface="+mj-lt"/>
              </a:rPr>
              <a:t>Das System wird den Nutzer die Möglichkeit bieten mit anderen Nutzer in Kontakt zu treten.</a:t>
            </a:r>
            <a:endParaRPr lang="de-DE"/>
          </a:p>
          <a:p>
            <a:pPr marL="800100" lvl="1" indent="-342900">
              <a:buAutoNum type="arabicPeriod"/>
            </a:pPr>
            <a:r>
              <a:rPr lang="de-DE">
                <a:ea typeface="+mj-lt"/>
                <a:cs typeface="+mj-lt"/>
              </a:rPr>
              <a:t>Das System wird die Möglichkeit bieten Trainingspartner in eine Freundesliste hinzuzufügen.</a:t>
            </a:r>
            <a:endParaRPr lang="de-DE"/>
          </a:p>
          <a:p>
            <a:pPr marL="800100" lvl="1" indent="-342900">
              <a:buAutoNum type="arabicPeriod"/>
            </a:pPr>
            <a:r>
              <a:rPr lang="de-DE">
                <a:ea typeface="+mj-lt"/>
                <a:cs typeface="+mj-lt"/>
              </a:rPr>
              <a:t>Das System wird den Nutzer die Möglichkeit bieten anderen Nutzern oder hinzugefügte Freunde herauszufordern.</a:t>
            </a:r>
            <a:endParaRPr lang="de-DE"/>
          </a:p>
          <a:p>
            <a:pPr marL="800100" lvl="1" indent="-342900">
              <a:buAutoNum type="arabicPeriod"/>
            </a:pPr>
            <a:r>
              <a:rPr lang="de-DE">
                <a:ea typeface="+mj-lt"/>
                <a:cs typeface="+mj-lt"/>
              </a:rPr>
              <a:t>Das System wird fehlerfrei bei der Sportlichen Aktivität die Werte ermitteln können.</a:t>
            </a:r>
            <a:endParaRPr lang="de-DE"/>
          </a:p>
          <a:p>
            <a:pPr marL="800100" lvl="1" indent="-342900">
              <a:buAutoNum type="arabicPeriod"/>
            </a:pPr>
            <a:r>
              <a:rPr lang="de-DE">
                <a:ea typeface="+mj-lt"/>
                <a:cs typeface="+mj-lt"/>
              </a:rPr>
              <a:t>Das System soll dem Nutzer die Möglichkeit bieten, verschiedenen Trainingspartner auszusuchen. Die Punkte müssen fehlerfrei auf das Konto des Benutzers hinzugefügt werden </a:t>
            </a:r>
            <a:endParaRPr lang="de-DE"/>
          </a:p>
        </p:txBody>
      </p:sp>
    </p:spTree>
    <p:extLst>
      <p:ext uri="{BB962C8B-B14F-4D97-AF65-F5344CB8AC3E}">
        <p14:creationId xmlns:p14="http://schemas.microsoft.com/office/powerpoint/2010/main" val="122658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9698-A5FA-49CA-973C-3410405A56E5}"/>
              </a:ext>
            </a:extLst>
          </p:cNvPr>
          <p:cNvSpPr>
            <a:spLocks noGrp="1"/>
          </p:cNvSpPr>
          <p:nvPr>
            <p:ph type="title"/>
          </p:nvPr>
        </p:nvSpPr>
        <p:spPr/>
        <p:txBody>
          <a:bodyPr/>
          <a:lstStyle/>
          <a:p>
            <a:r>
              <a:rPr lang="de-DE"/>
              <a:t>Anforderungen</a:t>
            </a:r>
          </a:p>
        </p:txBody>
      </p:sp>
      <p:sp>
        <p:nvSpPr>
          <p:cNvPr id="3" name="Content Placeholder 2">
            <a:extLst>
              <a:ext uri="{FF2B5EF4-FFF2-40B4-BE49-F238E27FC236}">
                <a16:creationId xmlns:a16="http://schemas.microsoft.com/office/drawing/2014/main" id="{F9E06C2B-EA51-4364-843E-78D8A580902A}"/>
              </a:ext>
            </a:extLst>
          </p:cNvPr>
          <p:cNvSpPr>
            <a:spLocks noGrp="1"/>
          </p:cNvSpPr>
          <p:nvPr>
            <p:ph idx="1"/>
          </p:nvPr>
        </p:nvSpPr>
        <p:spPr>
          <a:xfrm>
            <a:off x="646112" y="1371600"/>
            <a:ext cx="8946541" cy="1452281"/>
          </a:xfrm>
        </p:spPr>
        <p:txBody>
          <a:bodyPr vert="horz" lIns="91440" tIns="45720" rIns="91440" bIns="45720" rtlCol="0" anchor="t">
            <a:normAutofit lnSpcReduction="10000"/>
          </a:bodyPr>
          <a:lstStyle/>
          <a:p>
            <a:r>
              <a:rPr lang="de-DE"/>
              <a:t>Organisationale Anforderungen</a:t>
            </a:r>
          </a:p>
          <a:p>
            <a:pPr marL="800100" lvl="1" indent="-342900">
              <a:buAutoNum type="arabicPeriod"/>
            </a:pPr>
            <a:r>
              <a:rPr lang="de-DE">
                <a:ea typeface="+mj-lt"/>
                <a:cs typeface="+mj-lt"/>
              </a:rPr>
              <a:t>Das System wird zu einem späteren Zeitpunkt in Android, IOS Implementiert.</a:t>
            </a:r>
          </a:p>
          <a:p>
            <a:pPr marL="800100" lvl="1" indent="-342900">
              <a:buAutoNum type="arabicPeriod"/>
            </a:pPr>
            <a:r>
              <a:rPr lang="de-DE">
                <a:ea typeface="+mj-lt"/>
                <a:cs typeface="+mj-lt"/>
              </a:rPr>
              <a:t>Das System muss fehlerfrei sein, damit es nutzbar ist.</a:t>
            </a:r>
            <a:endParaRPr lang="de-DE"/>
          </a:p>
        </p:txBody>
      </p:sp>
    </p:spTree>
    <p:extLst>
      <p:ext uri="{BB962C8B-B14F-4D97-AF65-F5344CB8AC3E}">
        <p14:creationId xmlns:p14="http://schemas.microsoft.com/office/powerpoint/2010/main" val="93663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B7DA-45AB-4FAD-9116-84C5145A8F51}"/>
              </a:ext>
            </a:extLst>
          </p:cNvPr>
          <p:cNvSpPr>
            <a:spLocks noGrp="1"/>
          </p:cNvSpPr>
          <p:nvPr>
            <p:ph type="title"/>
          </p:nvPr>
        </p:nvSpPr>
        <p:spPr>
          <a:xfrm>
            <a:off x="646111" y="452718"/>
            <a:ext cx="4599641" cy="593707"/>
          </a:xfrm>
        </p:spPr>
        <p:txBody>
          <a:bodyPr/>
          <a:lstStyle/>
          <a:p>
            <a:r>
              <a:rPr lang="de-DE"/>
              <a:t>Anforderungen</a:t>
            </a:r>
          </a:p>
        </p:txBody>
      </p:sp>
      <p:sp>
        <p:nvSpPr>
          <p:cNvPr id="3" name="Content Placeholder 2">
            <a:extLst>
              <a:ext uri="{FF2B5EF4-FFF2-40B4-BE49-F238E27FC236}">
                <a16:creationId xmlns:a16="http://schemas.microsoft.com/office/drawing/2014/main" id="{2617C838-B451-4CDD-9F18-635DA656AC42}"/>
              </a:ext>
            </a:extLst>
          </p:cNvPr>
          <p:cNvSpPr>
            <a:spLocks noGrp="1"/>
          </p:cNvSpPr>
          <p:nvPr>
            <p:ph idx="1"/>
          </p:nvPr>
        </p:nvSpPr>
        <p:spPr>
          <a:xfrm>
            <a:off x="681971" y="1353671"/>
            <a:ext cx="8946541" cy="4195481"/>
          </a:xfrm>
        </p:spPr>
        <p:txBody>
          <a:bodyPr vert="horz" lIns="91440" tIns="45720" rIns="91440" bIns="45720" rtlCol="0" anchor="t">
            <a:normAutofit lnSpcReduction="10000"/>
          </a:bodyPr>
          <a:lstStyle/>
          <a:p>
            <a:r>
              <a:rPr lang="de-DE"/>
              <a:t>Qualitative Anforderungen.</a:t>
            </a:r>
          </a:p>
          <a:p>
            <a:pPr lvl="1">
              <a:buAutoNum type="arabicPeriod"/>
            </a:pPr>
            <a:r>
              <a:rPr lang="de-DE">
                <a:ea typeface="+mj-lt"/>
                <a:cs typeface="+mj-lt"/>
              </a:rPr>
              <a:t>Das System muss vertrauenswürdig mit Umgang der personenbezogenen Informationen Umgehen. </a:t>
            </a:r>
            <a:endParaRPr lang="de-DE"/>
          </a:p>
          <a:p>
            <a:pPr marL="800100" lvl="1" indent="-342900">
              <a:buAutoNum type="arabicPeriod"/>
            </a:pPr>
            <a:r>
              <a:rPr lang="de-DE">
                <a:ea typeface="+mj-lt"/>
                <a:cs typeface="+mj-lt"/>
              </a:rPr>
              <a:t>Das System muss eine schnelle Ermittlung der gemessenen Daten vergleichen können, um den Gewinner zu ermitteln.</a:t>
            </a:r>
          </a:p>
          <a:p>
            <a:pPr marL="800100" lvl="1" indent="-342900">
              <a:buAutoNum type="arabicPeriod"/>
            </a:pPr>
            <a:r>
              <a:rPr lang="de-DE">
                <a:ea typeface="+mj-lt"/>
                <a:cs typeface="+mj-lt"/>
              </a:rPr>
              <a:t>Das System muss die Werte alle speichern können.</a:t>
            </a:r>
          </a:p>
          <a:p>
            <a:pPr marL="800100" lvl="1" indent="-342900">
              <a:buAutoNum type="arabicPeriod"/>
            </a:pPr>
            <a:r>
              <a:rPr lang="de-DE">
                <a:ea typeface="+mj-lt"/>
                <a:cs typeface="+mj-lt"/>
              </a:rPr>
              <a:t>Das System soll die Möglichkeit bieten gewünschte Informationen anzupassen.</a:t>
            </a:r>
            <a:endParaRPr lang="en-US">
              <a:ea typeface="+mj-lt"/>
              <a:cs typeface="+mj-lt"/>
            </a:endParaRPr>
          </a:p>
          <a:p>
            <a:pPr marL="800100" lvl="1" indent="-342900">
              <a:buAutoNum type="arabicPeriod"/>
            </a:pPr>
            <a:r>
              <a:rPr lang="de-DE">
                <a:ea typeface="+mj-lt"/>
                <a:cs typeface="+mj-lt"/>
              </a:rPr>
              <a:t>Das System wird eine angemessene Gestaltung und einen fehlerfreien Abruf beinhalten. </a:t>
            </a:r>
          </a:p>
          <a:p>
            <a:pPr lvl="1">
              <a:buAutoNum type="arabicPeriod"/>
            </a:pPr>
            <a:r>
              <a:rPr lang="de-DE">
                <a:ea typeface="+mj-lt"/>
                <a:cs typeface="+mj-lt"/>
              </a:rPr>
              <a:t>Das System wird eine fehlerfreie GPS Ortung durchführen können.</a:t>
            </a:r>
            <a:endParaRPr lang="de-DE"/>
          </a:p>
          <a:p>
            <a:pPr lvl="1">
              <a:buAutoNum type="arabicPeriod"/>
            </a:pPr>
            <a:r>
              <a:rPr lang="de-DE">
                <a:ea typeface="+mj-lt"/>
                <a:cs typeface="+mj-lt"/>
              </a:rPr>
              <a:t>Das System wird die Werte beim Sport Live messen können.</a:t>
            </a:r>
            <a:endParaRPr lang="de-DE"/>
          </a:p>
          <a:p>
            <a:pPr marL="457200" lvl="1" indent="0">
              <a:buNone/>
            </a:pPr>
            <a:endParaRPr lang="de-DE"/>
          </a:p>
          <a:p>
            <a:pPr lvl="1">
              <a:buAutoNum type="arabicPeriod"/>
            </a:pPr>
            <a:endParaRPr lang="de-DE"/>
          </a:p>
        </p:txBody>
      </p:sp>
    </p:spTree>
    <p:extLst>
      <p:ext uri="{BB962C8B-B14F-4D97-AF65-F5344CB8AC3E}">
        <p14:creationId xmlns:p14="http://schemas.microsoft.com/office/powerpoint/2010/main" val="91419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2F6C-9059-4394-BB4E-8C45D380F7B6}"/>
              </a:ext>
            </a:extLst>
          </p:cNvPr>
          <p:cNvSpPr>
            <a:spLocks noGrp="1"/>
          </p:cNvSpPr>
          <p:nvPr>
            <p:ph type="title"/>
          </p:nvPr>
        </p:nvSpPr>
        <p:spPr>
          <a:xfrm>
            <a:off x="646111" y="452718"/>
            <a:ext cx="4196229" cy="737142"/>
          </a:xfrm>
        </p:spPr>
        <p:txBody>
          <a:bodyPr/>
          <a:lstStyle/>
          <a:p>
            <a:r>
              <a:rPr lang="de-DE"/>
              <a:t>Anforderungen</a:t>
            </a:r>
          </a:p>
        </p:txBody>
      </p:sp>
      <p:sp>
        <p:nvSpPr>
          <p:cNvPr id="3" name="Content Placeholder 2">
            <a:extLst>
              <a:ext uri="{FF2B5EF4-FFF2-40B4-BE49-F238E27FC236}">
                <a16:creationId xmlns:a16="http://schemas.microsoft.com/office/drawing/2014/main" id="{D948554F-B4E5-43C7-BCEE-F050FBE01E51}"/>
              </a:ext>
            </a:extLst>
          </p:cNvPr>
          <p:cNvSpPr>
            <a:spLocks noGrp="1"/>
          </p:cNvSpPr>
          <p:nvPr>
            <p:ph idx="1"/>
          </p:nvPr>
        </p:nvSpPr>
        <p:spPr>
          <a:xfrm>
            <a:off x="646112" y="1479177"/>
            <a:ext cx="8946541" cy="4195481"/>
          </a:xfrm>
        </p:spPr>
        <p:txBody>
          <a:bodyPr vert="horz" lIns="91440" tIns="45720" rIns="91440" bIns="45720" rtlCol="0" anchor="t">
            <a:normAutofit/>
          </a:bodyPr>
          <a:lstStyle/>
          <a:p>
            <a:r>
              <a:rPr lang="de-DE"/>
              <a:t>Technische Anforderungen</a:t>
            </a:r>
          </a:p>
          <a:p>
            <a:pPr marL="800100" lvl="1" indent="-342900">
              <a:buAutoNum type="arabicPeriod"/>
            </a:pPr>
            <a:r>
              <a:rPr lang="de-DE">
                <a:ea typeface="+mj-lt"/>
                <a:cs typeface="+mj-lt"/>
              </a:rPr>
              <a:t>Das System muss eine Datenbank besitzen</a:t>
            </a:r>
            <a:endParaRPr lang="de-DE"/>
          </a:p>
          <a:p>
            <a:pPr marL="800100" lvl="1" indent="-342900">
              <a:buAutoNum type="arabicPeriod"/>
            </a:pPr>
            <a:r>
              <a:rPr lang="de-DE">
                <a:ea typeface="+mj-lt"/>
                <a:cs typeface="+mj-lt"/>
              </a:rPr>
              <a:t>Das System muss eine sichere Kommunikation zwsichen den einzelnen Bestandteilen haben.</a:t>
            </a:r>
            <a:endParaRPr lang="de-DE"/>
          </a:p>
          <a:p>
            <a:pPr marL="800100" lvl="1" indent="-342900">
              <a:buAutoNum type="arabicPeriod"/>
            </a:pPr>
            <a:r>
              <a:rPr lang="de-DE">
                <a:ea typeface="+mj-lt"/>
                <a:cs typeface="+mj-lt"/>
              </a:rPr>
              <a:t>Das System muss eine sichere Kommunikation zwischen Dienstnutzer und Dienstgeber anbieten.</a:t>
            </a:r>
          </a:p>
          <a:p>
            <a:pPr marL="800100" lvl="1" indent="-342900">
              <a:buAutoNum type="arabicPeriod"/>
            </a:pPr>
            <a:r>
              <a:rPr lang="de-DE"/>
              <a:t>Das System soll anpassbar sein (modular aufgebaut sein), um den Anforderungen in der Zukunft gerecht zu werden.</a:t>
            </a:r>
          </a:p>
        </p:txBody>
      </p:sp>
    </p:spTree>
    <p:extLst>
      <p:ext uri="{BB962C8B-B14F-4D97-AF65-F5344CB8AC3E}">
        <p14:creationId xmlns:p14="http://schemas.microsoft.com/office/powerpoint/2010/main" val="376245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6111" y="452718"/>
            <a:ext cx="9404723" cy="662343"/>
          </a:xfrm>
        </p:spPr>
        <p:txBody>
          <a:bodyPr rtlCol="0"/>
          <a:lstStyle/>
          <a:p>
            <a:r>
              <a:rPr lang="de-DE"/>
              <a:t>Alleinstellungsmerkmal</a:t>
            </a:r>
          </a:p>
        </p:txBody>
      </p:sp>
      <p:sp>
        <p:nvSpPr>
          <p:cNvPr id="4" name="Inhaltsplatzhalter 3">
            <a:extLst>
              <a:ext uri="{FF2B5EF4-FFF2-40B4-BE49-F238E27FC236}">
                <a16:creationId xmlns:a16="http://schemas.microsoft.com/office/drawing/2014/main" id="{4AC9C81C-BEB0-4230-A3AA-41FE254E106F}"/>
              </a:ext>
            </a:extLst>
          </p:cNvPr>
          <p:cNvSpPr>
            <a:spLocks noGrp="1"/>
          </p:cNvSpPr>
          <p:nvPr>
            <p:ph idx="1"/>
          </p:nvPr>
        </p:nvSpPr>
        <p:spPr>
          <a:xfrm>
            <a:off x="643237" y="1334050"/>
            <a:ext cx="9406617" cy="4856840"/>
          </a:xfrm>
        </p:spPr>
        <p:txBody>
          <a:bodyPr vert="horz" lIns="91440" tIns="45720" rIns="91440" bIns="45720" rtlCol="0" anchor="t">
            <a:normAutofit/>
          </a:bodyPr>
          <a:lstStyle/>
          <a:p>
            <a:r>
              <a:rPr lang="de-DE" dirty="0">
                <a:ea typeface="+mj-lt"/>
                <a:cs typeface="+mj-lt"/>
              </a:rPr>
              <a:t>Das Alleinstellungsmerkmal des Systems „Fitness </a:t>
            </a:r>
            <a:r>
              <a:rPr lang="de-DE" dirty="0" err="1">
                <a:ea typeface="+mj-lt"/>
                <a:cs typeface="+mj-lt"/>
              </a:rPr>
              <a:t>with</a:t>
            </a:r>
            <a:r>
              <a:rPr lang="de-DE" dirty="0">
                <a:ea typeface="+mj-lt"/>
                <a:cs typeface="+mj-lt"/>
              </a:rPr>
              <a:t> Friends“ gegenüber der Konkurrenz ist, dass ich als „Fitness </a:t>
            </a:r>
            <a:r>
              <a:rPr lang="de-DE" dirty="0" err="1">
                <a:ea typeface="+mj-lt"/>
                <a:cs typeface="+mj-lt"/>
              </a:rPr>
              <a:t>with</a:t>
            </a:r>
            <a:r>
              <a:rPr lang="de-DE" dirty="0">
                <a:ea typeface="+mj-lt"/>
                <a:cs typeface="+mj-lt"/>
              </a:rPr>
              <a:t> Friends“ den Nutzer ein System bieten möchte, welches Benutzerfreundlich ist. </a:t>
            </a:r>
          </a:p>
          <a:p>
            <a:r>
              <a:rPr lang="de-DE" dirty="0">
                <a:ea typeface="+mj-lt"/>
                <a:cs typeface="+mj-lt"/>
              </a:rPr>
              <a:t>Mit der Funktion Trainingspartner suchen, möchte ich unserer Zielgruppe dazu verleiten mehr Sport mit unterschiedlichen Nutzern in der Umgebung zu machen. Die Funktion soll beeinflussen, dass man sich mit neuen Leuten beim Sport messen kann um somit an seine eigenen Persönlichen Grenzen stoßen kann.</a:t>
            </a:r>
            <a:endParaRPr lang="de-DE" dirty="0"/>
          </a:p>
          <a:p>
            <a:r>
              <a:rPr lang="de-DE" dirty="0">
                <a:ea typeface="+mj-lt"/>
                <a:cs typeface="+mj-lt"/>
              </a:rPr>
              <a:t>Mit der Wettbewerbsfunktionalität möchte ich bezwecken, dass sich die Nutzer nicht nur jedes Mal zum Sportverabreden um neue Leute kennen zu lernen, sondern das soll sie dazu verleiten sich mit der Konkurrenz zu Messen um sich gegenseitig Herauszufordern um somit nach der Zeit sich immer selbst verbessern </a:t>
            </a:r>
            <a:endParaRPr lang="de-DE"/>
          </a:p>
          <a:p>
            <a:pPr marL="0" indent="0">
              <a:buNone/>
            </a:pPr>
            <a:endParaRPr lang="de-DE">
              <a:cs typeface="Calibri"/>
            </a:endParaRPr>
          </a:p>
        </p:txBody>
      </p:sp>
    </p:spTree>
    <p:extLst>
      <p:ext uri="{BB962C8B-B14F-4D97-AF65-F5344CB8AC3E}">
        <p14:creationId xmlns:p14="http://schemas.microsoft.com/office/powerpoint/2010/main" val="151348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735-C37B-4B78-8339-E86F3C74A2D5}"/>
              </a:ext>
            </a:extLst>
          </p:cNvPr>
          <p:cNvSpPr>
            <a:spLocks noGrp="1"/>
          </p:cNvSpPr>
          <p:nvPr>
            <p:ph type="title"/>
          </p:nvPr>
        </p:nvSpPr>
        <p:spPr>
          <a:xfrm>
            <a:off x="646111" y="452718"/>
            <a:ext cx="9404723" cy="839814"/>
          </a:xfrm>
        </p:spPr>
        <p:txBody>
          <a:bodyPr/>
          <a:lstStyle/>
          <a:p>
            <a:r>
              <a:rPr lang="de-DE"/>
              <a:t>Proof of Concept</a:t>
            </a:r>
          </a:p>
        </p:txBody>
      </p:sp>
      <p:sp>
        <p:nvSpPr>
          <p:cNvPr id="3" name="Content Placeholder 2">
            <a:extLst>
              <a:ext uri="{FF2B5EF4-FFF2-40B4-BE49-F238E27FC236}">
                <a16:creationId xmlns:a16="http://schemas.microsoft.com/office/drawing/2014/main" id="{24B3F4DF-FCCA-492A-81E3-1CD8F5B8CC0A}"/>
              </a:ext>
            </a:extLst>
          </p:cNvPr>
          <p:cNvSpPr>
            <a:spLocks noGrp="1"/>
          </p:cNvSpPr>
          <p:nvPr>
            <p:ph idx="1"/>
          </p:nvPr>
        </p:nvSpPr>
        <p:spPr>
          <a:xfrm>
            <a:off x="726691" y="1308042"/>
            <a:ext cx="8946541" cy="4443773"/>
          </a:xfrm>
        </p:spPr>
        <p:txBody>
          <a:bodyPr vert="horz" lIns="91440" tIns="45720" rIns="91440" bIns="45720" rtlCol="0" anchor="t">
            <a:normAutofit fontScale="92500" lnSpcReduction="10000"/>
          </a:bodyPr>
          <a:lstStyle/>
          <a:p>
            <a:r>
              <a:rPr lang="en-US"/>
              <a:t>1.Standortermittlung</a:t>
            </a:r>
            <a:endParaRPr lang="de-DE"/>
          </a:p>
          <a:p>
            <a:pPr lvl="1"/>
            <a:r>
              <a:rPr lang="de-DE">
                <a:ea typeface="+mj-lt"/>
                <a:cs typeface="+mj-lt"/>
              </a:rPr>
              <a:t>Um nicht allein zu trainieren bietet mein System die Möglichkeit sich nach Trainingspartner in der Umgebung zu erkundigen. </a:t>
            </a:r>
            <a:br>
              <a:rPr lang="de-DE">
                <a:ea typeface="+mj-lt"/>
                <a:cs typeface="+mj-lt"/>
              </a:rPr>
            </a:br>
            <a:r>
              <a:rPr lang="de-DE">
                <a:ea typeface="+mj-lt"/>
                <a:cs typeface="+mj-lt"/>
              </a:rPr>
              <a:t>Es muss getestet werden, ob der aktuelle Standort des Endgerätes abgefragt werden kann.</a:t>
            </a:r>
            <a:endParaRPr lang="de-DE"/>
          </a:p>
          <a:p>
            <a:r>
              <a:rPr lang="de-DE"/>
              <a:t>Exit Kriterien (Erfolg):</a:t>
            </a:r>
          </a:p>
          <a:p>
            <a:pPr lvl="1"/>
            <a:r>
              <a:rPr lang="de-DE">
                <a:ea typeface="+mj-lt"/>
                <a:cs typeface="+mj-lt"/>
              </a:rPr>
              <a:t>Aktueller Standort wird angezeigt </a:t>
            </a:r>
            <a:endParaRPr lang="de-DE"/>
          </a:p>
          <a:p>
            <a:pPr lvl="1"/>
            <a:r>
              <a:rPr lang="de-DE">
                <a:ea typeface="+mj-lt"/>
                <a:cs typeface="+mj-lt"/>
              </a:rPr>
              <a:t>Trainings Partnern in der Umgebung werden übermittelt</a:t>
            </a:r>
          </a:p>
          <a:p>
            <a:r>
              <a:rPr lang="de-DE"/>
              <a:t>Fail Kriterien:</a:t>
            </a:r>
          </a:p>
          <a:p>
            <a:pPr lvl="1"/>
            <a:r>
              <a:rPr lang="de-DE"/>
              <a:t>Koordinaten können nicht übermittelt werden.</a:t>
            </a:r>
          </a:p>
          <a:p>
            <a:r>
              <a:rPr lang="de-DE">
                <a:ea typeface="+mj-lt"/>
                <a:cs typeface="+mj-lt"/>
              </a:rPr>
              <a:t>Fallback</a:t>
            </a:r>
            <a:r>
              <a:rPr lang="de-DE"/>
              <a:t>:</a:t>
            </a:r>
          </a:p>
          <a:p>
            <a:pPr lvl="1"/>
            <a:r>
              <a:rPr lang="de-DE">
                <a:ea typeface="+mj-lt"/>
                <a:cs typeface="+mj-lt"/>
              </a:rPr>
              <a:t>Wenn keine Standortbestimmung möglich ist, wird der Nutzer nach seinem Standort gefragt.</a:t>
            </a:r>
            <a:endParaRPr lang="de-DE"/>
          </a:p>
          <a:p>
            <a:endParaRPr lang="de-DE"/>
          </a:p>
        </p:txBody>
      </p:sp>
    </p:spTree>
    <p:extLst>
      <p:ext uri="{BB962C8B-B14F-4D97-AF65-F5344CB8AC3E}">
        <p14:creationId xmlns:p14="http://schemas.microsoft.com/office/powerpoint/2010/main" val="2969220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1381</Words>
  <Application>Microsoft Office PowerPoint</Application>
  <PresentationFormat>Breitbild</PresentationFormat>
  <Paragraphs>279</Paragraphs>
  <Slides>32</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32</vt:i4>
      </vt:variant>
    </vt:vector>
  </HeadingPairs>
  <TitlesOfParts>
    <vt:vector size="37" baseType="lpstr">
      <vt:lpstr>Arial</vt:lpstr>
      <vt:lpstr>Calibri</vt:lpstr>
      <vt:lpstr>Century Gothic</vt:lpstr>
      <vt:lpstr>Wingdings 3</vt:lpstr>
      <vt:lpstr>Ion</vt:lpstr>
      <vt:lpstr>FitnesswithFriends</vt:lpstr>
      <vt:lpstr>Inhaltsverzeichnis</vt:lpstr>
      <vt:lpstr>Anforderungen</vt:lpstr>
      <vt:lpstr>Anforderungen</vt:lpstr>
      <vt:lpstr>Anforderungen</vt:lpstr>
      <vt:lpstr>Anforderungen</vt:lpstr>
      <vt:lpstr>Anforderungen</vt:lpstr>
      <vt:lpstr>Alleinstellungsmerkmal</vt:lpstr>
      <vt:lpstr>Proof of Concept</vt:lpstr>
      <vt:lpstr>Proof of Concept </vt:lpstr>
      <vt:lpstr>Proof of Concept</vt:lpstr>
      <vt:lpstr>Proof of Concept</vt:lpstr>
      <vt:lpstr>Proof of Concept</vt:lpstr>
      <vt:lpstr>Proof of Concept</vt:lpstr>
      <vt:lpstr>Risiken</vt:lpstr>
      <vt:lpstr>Evaluation </vt:lpstr>
      <vt:lpstr>PowerPoint-Präsentation</vt:lpstr>
      <vt:lpstr>User interface Prototype</vt:lpstr>
      <vt:lpstr>User interface Prototype </vt:lpstr>
      <vt:lpstr>Verhaltensmodellierung</vt:lpstr>
      <vt:lpstr>Rest-tabelle </vt:lpstr>
      <vt:lpstr>PowerPoint-Präsentation</vt:lpstr>
      <vt:lpstr>Fazit</vt:lpstr>
      <vt:lpstr>Fazit</vt:lpstr>
      <vt:lpstr>Fazit</vt:lpstr>
      <vt:lpstr>Prozessassessement</vt:lpstr>
      <vt:lpstr>Prozessassessement</vt:lpstr>
      <vt:lpstr>Prozessassessement</vt:lpstr>
      <vt:lpstr>Prozessassessement</vt:lpstr>
      <vt:lpstr>Prozessassessement</vt:lpstr>
      <vt:lpstr>Architekturdiagramm</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Petr Barborik</dc:creator>
  <cp:lastModifiedBy>danyal Rafieisamany</cp:lastModifiedBy>
  <cp:revision>12</cp:revision>
  <dcterms:created xsi:type="dcterms:W3CDTF">2013-07-31T16:00:46Z</dcterms:created>
  <dcterms:modified xsi:type="dcterms:W3CDTF">2019-07-08T07:41:03Z</dcterms:modified>
</cp:coreProperties>
</file>