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DB0E-1DBE-DD43-9A58-11A0B205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E312A-9423-ED49-8F6F-2CA566A94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0CC1-13CA-5641-B313-83A2224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67C5-3CED-2C49-B811-905BE649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6A78-3436-6A48-92CE-648D2A37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1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A371-2D82-8648-BFBB-324EB6F3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5F5F3-0566-D54F-99B3-DBFEE2821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9D8B-4F49-734C-B5BE-5795BAE8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75DF-CA08-C64C-A3A2-3F59BB16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F222-5181-D241-B448-450A8CFD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DD018-E3EC-774D-9D4A-CDB46BE6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C9B87-92E9-3744-9CCB-61D1AFC8F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C04B-642C-514A-8B52-40DE6754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2F51-15B0-6C45-BA57-4F38D99E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6E61-5FD8-234B-ABD3-E097991A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E8A8-7A88-1944-ABA3-EE35AFB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22AF-9296-4040-8A50-88370999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6207-F010-184A-A170-FA29927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9E29-27E7-A14E-90D4-183F2428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8FEF1-4043-C445-BEFE-2CE643D7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6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0760-8A0A-244A-A3F0-5B699D1F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CF82-E560-A048-AE75-D18C0F26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97E1-61B5-984F-B47E-569CDA83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F067-A876-7147-B12C-BDCFDCA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3BA5-0253-724F-A703-F127B4C7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4677-0617-354C-86FA-E70D7004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A07F-8A96-5E4A-8BCC-35D3C33F3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C4F1-B502-6D47-A2FE-79CBAB6D0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2FB8B-DBBF-5D45-B731-CA1CD467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83B8E-3DED-184A-88D7-9392703A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950BE-6391-C44B-AD5B-5FA1A8AA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6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0E95-6417-E741-BEF3-779B3B5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F123-B776-1D4C-BFAD-D28376CF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7EE33-91DB-A14F-9E77-9A3680CB0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3AE5A-0662-5442-AF2D-9D9AFA37A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5B59E-D0EE-C14D-B091-190D443C7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EDF6-2770-064E-B2F2-0B923EC3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B2752-4354-4F49-B08B-18D03119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76B8D-7591-1743-91C8-2067709C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7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AA44-54A3-8A43-BD4C-C91844D6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04784-9803-6D40-958E-39AB6B94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065F7-20A1-E948-853E-0C634D16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901C0-8E22-734C-9496-9719EB6A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0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25DF-66AD-B64C-A663-393A3E41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6E84D-D971-ED42-B890-F89402E6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7F259-ED59-C444-B332-86736659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4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000A-5D4F-1D49-9F7C-E2FD7CCC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D493-96F8-A141-8738-8C36678F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72D4-7D7B-4E4A-9CA9-FAEC18DE6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6BA10-6F8F-2B48-AB85-01F79096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18B34-45E1-2F43-B4B4-4FA8C446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0F8D5-F0D9-1E4D-B7FD-3F7E7229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E53B-0837-0F4D-A7D9-B75BA4C9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BDCFA-521F-BE4C-91C9-80A62F0F2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E150F-E1EC-A34B-8275-90246D9A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934A0-9B6A-4D47-B2DA-C3EF719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4F70A-3220-B24D-9251-526A335A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66D3-2ECE-7C4A-9393-4681D030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0463A-8C5B-1E43-8E7C-2C48B918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1E10-3FA8-A748-8972-5595895F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35D0D-72E4-8343-B0FB-4BF2392A6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06BD-AF3F-CA4F-AE00-00DC2CAF5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FCC5-B185-AA49-BD20-23B645316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F688-0B2E-7D4F-9356-41A366FE0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uk-UA" sz="3200" b="1" dirty="0"/>
              <a:t>Застосування</a:t>
            </a:r>
            <a:br>
              <a:rPr lang="en-US" sz="3200" b="1" dirty="0"/>
            </a:br>
            <a:r>
              <a:rPr lang="uk-UA" sz="3200" b="1" dirty="0"/>
              <a:t>методу </a:t>
            </a:r>
            <a:r>
              <a:rPr lang="uk-UA" sz="3200" b="1" dirty="0" err="1"/>
              <a:t>Крігінга</a:t>
            </a:r>
            <a:r>
              <a:rPr lang="uk-UA" sz="3200" b="1" dirty="0"/>
              <a:t> </a:t>
            </a:r>
            <a:br>
              <a:rPr lang="en-US" sz="3200" b="1" dirty="0"/>
            </a:br>
            <a:r>
              <a:rPr lang="uk-UA" sz="3200" b="1" dirty="0"/>
              <a:t>для побудови сурогатних моделей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EC93D-FC02-7340-9261-F4A44D044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11744"/>
            <a:ext cx="6831673" cy="875869"/>
          </a:xfrm>
        </p:spPr>
        <p:txBody>
          <a:bodyPr>
            <a:normAutofit/>
          </a:bodyPr>
          <a:lstStyle/>
          <a:p>
            <a:pPr algn="r"/>
            <a:r>
              <a:rPr lang="uk-UA" sz="1800" dirty="0"/>
              <a:t>робота </a:t>
            </a:r>
            <a:r>
              <a:rPr lang="uk-UA" sz="1800" dirty="0" err="1"/>
              <a:t>Лабенського</a:t>
            </a:r>
            <a:r>
              <a:rPr lang="uk-UA" sz="1800" dirty="0"/>
              <a:t> Данила</a:t>
            </a:r>
          </a:p>
          <a:p>
            <a:pPr algn="r"/>
            <a:r>
              <a:rPr lang="uk-UA" sz="1800" dirty="0"/>
              <a:t>студента групи ПМп-32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856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A1A5A-D900-CB4E-A260-26A02F847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9876"/>
                <a:ext cx="10515600" cy="5517087"/>
              </a:xfrm>
            </p:spPr>
            <p:txBody>
              <a:bodyPr/>
              <a:lstStyle/>
              <a:p>
                <a:r>
                  <a:rPr lang="uk-UA" dirty="0"/>
                  <a:t>Виконуючи для нової матриці процедури, аналогічні попереднім, отримаємо наступний вираз для оцінки значення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uk-UA" i="1"/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1" i="1"/>
                            <m:t>𝐱</m:t>
                          </m:r>
                        </m:e>
                      </m:d>
                      <m:r>
                        <a:rPr lang="en-US" i="1"/>
                        <m:t>=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uk-UA" i="1"/>
                            <m:t>𝜇</m:t>
                          </m:r>
                        </m:e>
                      </m:acc>
                      <m:r>
                        <a:rPr lang="uk-UA" i="1"/>
                        <m:t>+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uk-UA" i="1"/>
                            <m:t>𝜓</m:t>
                          </m:r>
                        </m:e>
                        <m:sup>
                          <m:r>
                            <a:rPr lang="uk-UA" i="1"/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uk-UA" b="1" i="1"/>
                            <m:t>𝚿</m:t>
                          </m:r>
                        </m:e>
                        <m:sup>
                          <m:r>
                            <a:rPr lang="uk-UA" i="1"/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uk-UA" b="1" i="1"/>
                            <m:t>𝐲</m:t>
                          </m:r>
                          <m:r>
                            <a:rPr lang="uk-UA" b="1" i="1"/>
                            <m:t>−</m:t>
                          </m:r>
                          <m:r>
                            <a:rPr lang="uk-UA" b="1" i="1"/>
                            <m:t>𝟏</m:t>
                          </m:r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uk-UA" i="1"/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uk-UA" i="1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A1A5A-D900-CB4E-A260-26A02F847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9876"/>
                <a:ext cx="10515600" cy="5517087"/>
              </a:xfrm>
              <a:blipFill>
                <a:blip r:embed="rId2"/>
                <a:stretch>
                  <a:fillRect l="-965" t="-1839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90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F50D-BCCC-C644-8A56-89E891BF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/>
              <a:t>Функція </a:t>
            </a:r>
            <a:r>
              <a:rPr lang="uk-UA" dirty="0" err="1"/>
              <a:t>Браніна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31AD-BF39-E546-AD89-D602D0811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1646-8BCE-A449-ACE8-218FA04DA3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9696" y="1025442"/>
            <a:ext cx="5731510" cy="11626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2AE7E3-F2C6-A144-857A-328918560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2043"/>
              </p:ext>
            </p:extLst>
          </p:nvPr>
        </p:nvGraphicFramePr>
        <p:xfrm>
          <a:off x="6257880" y="737371"/>
          <a:ext cx="5757545" cy="157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1896979735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344080535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6743031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922991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nTrain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nTest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RMSE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29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2.532411e+01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1.944342e-01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412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2.773542e+00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3.760100e-02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08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1.734680e-03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3.527605e-06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857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5.474167e-04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9.840761e-07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28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7.502462e-04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1.919211e-06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9437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D8D917D-967A-9040-8018-ACF1F05F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316117"/>
            <a:ext cx="9105900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DF60E8-DC3D-B54D-B03A-5ECD1786A448}"/>
              </a:ext>
            </a:extLst>
          </p:cNvPr>
          <p:cNvSpPr txBox="1"/>
          <p:nvPr/>
        </p:nvSpPr>
        <p:spPr>
          <a:xfrm>
            <a:off x="2743201" y="6036770"/>
            <a:ext cx="26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/>
              <a:t>Крігінг</a:t>
            </a:r>
            <a:r>
              <a:rPr lang="uk-UA" dirty="0"/>
              <a:t> для </a:t>
            </a:r>
            <a:r>
              <a:rPr lang="en-US" i="1" dirty="0"/>
              <a:t>n=20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37BF6-499E-C84E-AFFB-4572EA859D42}"/>
              </a:ext>
            </a:extLst>
          </p:cNvPr>
          <p:cNvSpPr txBox="1"/>
          <p:nvPr/>
        </p:nvSpPr>
        <p:spPr>
          <a:xfrm>
            <a:off x="7280191" y="6031341"/>
            <a:ext cx="26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Функція </a:t>
            </a:r>
            <a:r>
              <a:rPr lang="uk-UA" i="1" dirty="0" err="1"/>
              <a:t>Браніна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250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5AC1-0744-ED42-AF49-2656590E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325563"/>
          </a:xfrm>
        </p:spPr>
        <p:txBody>
          <a:bodyPr/>
          <a:lstStyle/>
          <a:p>
            <a:r>
              <a:rPr lang="uk-UA" dirty="0"/>
              <a:t>Модель хижак-жертва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A0ED7-AD01-8D4E-893B-08A0347B59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946" y="1825625"/>
            <a:ext cx="83661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7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79BA-39F6-194B-96B9-364803F1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для моделі хижак-жертва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E8D6F0-7527-B64C-AF38-9A7350C16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163774"/>
              </p:ext>
            </p:extLst>
          </p:nvPr>
        </p:nvGraphicFramePr>
        <p:xfrm>
          <a:off x="2821811" y="2028878"/>
          <a:ext cx="5757545" cy="157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3754671558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784719691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361718624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899012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nTrain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nTest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RMSE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02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1.222480e-01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1.268602e-01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004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4.124557e-02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9.701197e-03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170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1.105292e-02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1.940622e-03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23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3.443630e-03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6.315950e-04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658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1.616825e-03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2.359096e-04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41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72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68AD-2D27-A44C-9980-810570BEF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7B0E-50D2-FC4E-BBF4-FDFC9BBAE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77A6-1756-774E-9DC3-F66E8D1E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/>
              <a:t>Сурогатні моделі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D993-97A9-E84D-ADFE-93C96DA5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Спосіб наближення складної моделі простою</a:t>
            </a:r>
          </a:p>
          <a:p>
            <a:endParaRPr lang="uk-UA" sz="2400" dirty="0"/>
          </a:p>
          <a:p>
            <a:r>
              <a:rPr lang="uk-UA" sz="2400" dirty="0"/>
              <a:t>Застосовні в усіх галузях інженерії та виробничого проектування</a:t>
            </a:r>
          </a:p>
          <a:p>
            <a:endParaRPr lang="uk-UA" sz="2400" dirty="0"/>
          </a:p>
          <a:p>
            <a:r>
              <a:rPr lang="uk-UA" sz="2400" dirty="0"/>
              <a:t>Елегантне рішення прикладної проблеми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15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9676D3-0518-AD42-9928-33A2E42F3C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6" y="0"/>
            <a:ext cx="6484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A933-FAC4-B644-B34C-057831BE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90" y="137037"/>
            <a:ext cx="9601200" cy="1485900"/>
          </a:xfrm>
        </p:spPr>
        <p:txBody>
          <a:bodyPr/>
          <a:lstStyle/>
          <a:p>
            <a:r>
              <a:rPr lang="ru-RU" dirty="0" err="1"/>
              <a:t>Вибір</a:t>
            </a:r>
            <a:r>
              <a:rPr lang="ru-RU" dirty="0"/>
              <a:t> плану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експериментів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FD80-656D-FE43-99FE-9EB4D1B2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Рівномірне розбиття</a:t>
            </a:r>
          </a:p>
          <a:p>
            <a:r>
              <a:rPr lang="uk-UA" dirty="0"/>
              <a:t>Латинський гіперкуб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7F907-F2D5-864F-B015-94B90ECA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90" y="1769075"/>
            <a:ext cx="5067300" cy="4021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C4E81-7E31-1E45-BE3F-833042DE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480" y="1769075"/>
            <a:ext cx="4542310" cy="4098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8CD49-2E24-A140-8848-E5FC8006E06E}"/>
              </a:ext>
            </a:extLst>
          </p:cNvPr>
          <p:cNvSpPr txBox="1"/>
          <p:nvPr/>
        </p:nvSpPr>
        <p:spPr>
          <a:xfrm>
            <a:off x="2804983" y="6082784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Рівномірне розбиття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D35BA-3417-6B46-B5D4-639282F4D456}"/>
              </a:ext>
            </a:extLst>
          </p:cNvPr>
          <p:cNvSpPr txBox="1"/>
          <p:nvPr/>
        </p:nvSpPr>
        <p:spPr>
          <a:xfrm>
            <a:off x="8040130" y="6082784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Латинський гіперкуб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2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282D-387D-8042-8F13-2931732F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Побудова сурогатної моделі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87820-417A-534F-B007-7AD901D3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453816" cy="4015946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/>
                        </m:ctrlPr>
                      </m:d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uk-UA" i="1"/>
                                  <m:t>𝑥</m:t>
                                </m:r>
                              </m:e>
                              <m:sup>
                                <m:r>
                                  <a:rPr lang="uk-UA" i="1"/>
                                  <m:t>(1)</m:t>
                                </m:r>
                              </m:sup>
                            </m:sSup>
                            <m:r>
                              <a:rPr lang="uk-UA" i="1"/>
                              <m:t>,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uk-UA" i="1"/>
                                  <m:t>𝑦</m:t>
                                </m:r>
                              </m:e>
                              <m:sup>
                                <m:r>
                                  <a:rPr lang="uk-UA" i="1"/>
                                  <m:t>(1)</m:t>
                                </m:r>
                              </m:sup>
                            </m:sSup>
                          </m:e>
                        </m:d>
                        <m:r>
                          <a:rPr lang="uk-UA" i="1"/>
                          <m:t>,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uk-UA" i="1"/>
                                  <m:t>𝑥</m:t>
                                </m:r>
                              </m:e>
                              <m:sup>
                                <m:r>
                                  <a:rPr lang="uk-UA" i="1"/>
                                  <m:t>(2)</m:t>
                                </m:r>
                              </m:sup>
                            </m:sSup>
                            <m:r>
                              <a:rPr lang="uk-UA" i="1"/>
                              <m:t>,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uk-UA" i="1"/>
                                  <m:t>𝑦</m:t>
                                </m:r>
                              </m:e>
                              <m:sup>
                                <m:r>
                                  <a:rPr lang="uk-UA" i="1"/>
                                  <m:t>(2)</m:t>
                                </m:r>
                              </m:sup>
                            </m:sSup>
                          </m:e>
                        </m:d>
                        <m:r>
                          <a:rPr lang="uk-UA" i="1"/>
                          <m:t>,…,(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uk-UA" i="1"/>
                              <m:t>𝑥</m:t>
                            </m:r>
                          </m:e>
                          <m:sup>
                            <m:r>
                              <a:rPr lang="uk-UA" i="1"/>
                              <m:t>(</m:t>
                            </m:r>
                            <m:r>
                              <a:rPr lang="uk-UA" i="1"/>
                              <m:t>𝑛</m:t>
                            </m:r>
                            <m:r>
                              <a:rPr lang="uk-UA" i="1"/>
                              <m:t>)</m:t>
                            </m:r>
                          </m:sup>
                        </m:sSup>
                        <m:r>
                          <a:rPr lang="uk-UA" i="1"/>
                          <m:t>,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uk-UA" i="1"/>
                              <m:t>𝑦</m:t>
                            </m:r>
                          </m:e>
                          <m:sup>
                            <m:r>
                              <a:rPr lang="uk-UA" i="1"/>
                              <m:t>(</m:t>
                            </m:r>
                            <m:r>
                              <a:rPr lang="uk-UA" i="1"/>
                              <m:t>𝑛</m:t>
                            </m:r>
                            <m:r>
                              <a:rPr lang="uk-UA" i="1"/>
                              <m:t>)</m:t>
                            </m:r>
                          </m:sup>
                        </m:sSup>
                        <m:r>
                          <a:rPr lang="uk-UA" i="1"/>
                          <m:t>)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uk-UA" dirty="0">
                    <a:effectLst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uk-UA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uk-UA" i="1"/>
                          <m:t>𝑓</m:t>
                        </m:r>
                      </m:e>
                    </m:acc>
                  </m:oMath>
                </a14:m>
                <a:r>
                  <a:rPr lang="uk-UA" dirty="0"/>
                  <a:t> </a:t>
                </a:r>
              </a:p>
              <a:p>
                <a:endParaRPr lang="uk-UA" dirty="0"/>
              </a:p>
              <a:p>
                <a:endParaRPr lang="uk-UA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𝑀𝐴𝐷</m:t>
                    </m:r>
                    <m:r>
                      <a:rPr lang="en-US" i="1"/>
                      <m:t>=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limLow>
                          <m:limLowPr>
                            <m:ctrlPr>
                              <a:rPr lang="en-US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max</m:t>
                            </m:r>
                          </m:e>
                          <m:lim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1,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/>
                              <m:t>−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/>
                                    </m:ctrlPr>
                                  </m:acc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𝑖</m:t>
                                </m:r>
                                <m:r>
                                  <a:rPr lang="en-US" i="1"/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uk-UA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/>
                      <m:t>𝑅𝑀𝑆𝐸</m:t>
                    </m:r>
                    <m:r>
                      <a:rPr lang="en-US" i="1"/>
                      <m:t>=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/>
                                </m:ctrlPr>
                              </m:naryPr>
                              <m:sub>
                                <m:r>
                                  <a:rPr lang="en-US" i="1"/>
                                  <m:t>𝑖</m:t>
                                </m:r>
                                <m:r>
                                  <a:rPr lang="en-US" i="1"/>
                                  <m:t>=0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𝑡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US" i="1"/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en-US" i="1"/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i="1"/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/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/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/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/>
                                          <m:t>(</m:t>
                                        </m:r>
                                        <m:r>
                                          <a:rPr lang="en-US" i="1"/>
                                          <m:t>𝑖</m:t>
                                        </m:r>
                                        <m:r>
                                          <a:rPr lang="en-US" i="1"/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/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𝑛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𝑟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/>
                                  <m:t>cov</m:t>
                                </m:r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b="1" i="1"/>
                                  <m:t>𝐲</m:t>
                                </m:r>
                                <m:r>
                                  <a:rPr lang="en-US" i="1"/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/>
                                    </m:ctrlPr>
                                  </m:accPr>
                                  <m:e>
                                    <m:r>
                                      <a:rPr lang="en-US" b="1" i="1"/>
                                      <m:t>𝐲</m:t>
                                    </m:r>
                                  </m:e>
                                </m:acc>
                                <m:r>
                                  <a:rPr lang="en-US" i="1"/>
                                  <m:t>)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/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var</m:t>
                                    </m:r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r>
                                          <a:rPr lang="en-US" b="1" i="1"/>
                                          <m:t>𝐲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var</m:t>
                                    </m:r>
                                    <m:r>
                                      <a:rPr lang="en-US" i="1"/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/>
                                        </m:ctrlPr>
                                      </m:accPr>
                                      <m:e>
                                        <m:r>
                                          <a:rPr lang="en-US" b="1" i="1"/>
                                          <m:t>𝐲</m:t>
                                        </m:r>
                                      </m:e>
                                    </m:acc>
                                    <m:r>
                                      <a:rPr lang="en-US" i="1"/>
                                      <m:t>)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𝑡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/>
                                    </m:ctrlPr>
                                  </m:naryPr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  <m:r>
                                      <a:rPr lang="en-US" i="1"/>
                                      <m:t>=0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𝑡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en-US" i="1"/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/>
                                          <m:t>(</m:t>
                                        </m:r>
                                        <m:r>
                                          <a:rPr lang="en-US" i="1"/>
                                          <m:t>𝑖</m:t>
                                        </m:r>
                                        <m:r>
                                          <a:rPr lang="en-US" i="1"/>
                                          <m:t>)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/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/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/>
                                          <m:t>(</m:t>
                                        </m:r>
                                        <m:r>
                                          <a:rPr lang="en-US" i="1"/>
                                          <m:t>𝑖</m:t>
                                        </m:r>
                                        <m:r>
                                          <a:rPr lang="en-US" i="1"/>
                                          <m:t>)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i="1"/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/>
                                    </m:ctrlPr>
                                  </m:naryPr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  <m:r>
                                      <a:rPr lang="en-US" i="1"/>
                                      <m:t>=0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𝑡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en-US" i="1"/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/>
                                          <m:t>(</m:t>
                                        </m:r>
                                        <m:r>
                                          <a:rPr lang="en-US" i="1"/>
                                          <m:t>𝑖</m:t>
                                        </m:r>
                                        <m:r>
                                          <a:rPr lang="en-US" i="1"/>
                                          <m:t>)</m:t>
                                        </m:r>
                                      </m:sup>
                                    </m:sSup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i="1"/>
                                        </m:ctrlPr>
                                      </m:naryPr>
                                      <m:sub>
                                        <m:r>
                                          <a:rPr lang="en-US" i="1"/>
                                          <m:t>𝑖</m:t>
                                        </m:r>
                                        <m:r>
                                          <a:rPr lang="en-US" i="1"/>
                                          <m:t>=0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𝑡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/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/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i="1"/>
                                              <m:t>(</m:t>
                                            </m:r>
                                            <m:r>
                                              <a:rPr lang="en-US" i="1"/>
                                              <m:t>𝑖</m:t>
                                            </m:r>
                                            <m:r>
                                              <a:rPr lang="en-US" i="1"/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num>
                              <m:den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𝑡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i="1"/>
                                        </m:ctrlPr>
                                      </m:naryPr>
                                      <m:sub>
                                        <m:r>
                                          <a:rPr lang="en-US" i="1"/>
                                          <m:t>𝑖</m:t>
                                        </m:r>
                                        <m:r>
                                          <a:rPr lang="en-US" i="1"/>
                                          <m:t>=0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𝑡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/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/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/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/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/>
                                              <m:t>(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en-US" i="1"/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i="1"/>
                                                  <m:t>𝑖</m:t>
                                                </m:r>
                                                <m:r>
                                                  <a:rPr lang="en-US" i="1"/>
                                                  <m:t>=0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/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/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/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/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/>
                                                          <m:t>𝑖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</m:nary>
                                            <m:r>
                                              <a:rPr lang="en-US" i="1"/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i="1"/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𝑡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i="1"/>
                                        </m:ctrlPr>
                                      </m:naryPr>
                                      <m:sub>
                                        <m:r>
                                          <a:rPr lang="en-US" i="1"/>
                                          <m:t>𝑖</m:t>
                                        </m:r>
                                        <m:r>
                                          <a:rPr lang="en-US" i="1"/>
                                          <m:t>=0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𝑡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/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/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/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/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/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/>
                                              <m:t>(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en-US" i="1"/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i="1"/>
                                                  <m:t>𝑖</m:t>
                                                </m:r>
                                                <m:r>
                                                  <a:rPr lang="en-US" i="1"/>
                                                  <m:t>=0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/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/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/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i="1"/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/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/>
                                                          <m:t>𝑖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</m:nary>
                                            <m:r>
                                              <a:rPr lang="en-US" i="1"/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i="1"/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87820-417A-534F-B007-7AD901D3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453816" cy="4015946"/>
              </a:xfrm>
              <a:blipFill>
                <a:blip r:embed="rId2"/>
                <a:stretch>
                  <a:fillRect l="-972" t="-2215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8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72E-1464-7E49-A28D-25DE909B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7"/>
            <a:ext cx="10515600" cy="1325563"/>
          </a:xfrm>
        </p:spPr>
        <p:txBody>
          <a:bodyPr/>
          <a:lstStyle/>
          <a:p>
            <a:r>
              <a:rPr lang="ru-RU" b="1" dirty="0" err="1"/>
              <a:t>Крігінг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0783E-A52D-C443-A54C-7DCF8ADC2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384"/>
                <a:ext cx="10515600" cy="4743579"/>
              </a:xfrm>
            </p:spPr>
            <p:txBody>
              <a:bodyPr/>
              <a:lstStyle/>
              <a:p>
                <a:r>
                  <a:rPr lang="uk-UA" dirty="0"/>
                  <a:t>Радіальна базисна функція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𝜓</m:t>
                          </m:r>
                        </m:e>
                        <m:sup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)</m:t>
                          </m:r>
                        </m:sup>
                      </m:sSup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/>
                                  </m:ctrlPr>
                                </m:naryPr>
                                <m:sub>
                                  <m:r>
                                    <a:rPr lang="en-US" i="1"/>
                                    <m:t>𝑗</m:t>
                                  </m:r>
                                  <m:r>
                                    <a:rPr lang="en-US" i="1"/>
                                    <m:t>=1</m:t>
                                  </m:r>
                                </m:sub>
                                <m:sup>
                                  <m:r>
                                    <a:rPr lang="en-US" i="1"/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/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/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𝑗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/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/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sup>
                      </m:sSup>
                      <m:r>
                        <a:rPr lang="en-US" i="1"/>
                        <m:t> </m:t>
                      </m:r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0783E-A52D-C443-A54C-7DCF8ADC2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384"/>
                <a:ext cx="10515600" cy="4743579"/>
              </a:xfrm>
              <a:blipFill>
                <a:blip r:embed="rId2"/>
                <a:stretch>
                  <a:fillRect l="-965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C5B42-5733-4945-9481-95A7D8498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7773"/>
                <a:ext cx="10515600" cy="5769190"/>
              </a:xfrm>
            </p:spPr>
            <p:txBody>
              <a:bodyPr>
                <a:normAutofit fontScale="92500"/>
              </a:bodyPr>
              <a:lstStyle/>
              <a:p>
                <a:r>
                  <a:rPr lang="uk-UA" dirty="0"/>
                  <a:t>Ідея методу </a:t>
                </a:r>
                <a:r>
                  <a:rPr lang="uk-UA" dirty="0" err="1"/>
                  <a:t>Крігінгу</a:t>
                </a:r>
                <a:r>
                  <a:rPr lang="uk-UA" dirty="0"/>
                  <a:t> полягає в тому, що ми розглядаємо отримані значення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uk-UA" i="1"/>
                          <m:t>𝑦</m:t>
                        </m:r>
                      </m:e>
                      <m:sup>
                        <m:r>
                          <a:rPr lang="uk-UA" i="1"/>
                          <m:t>(</m:t>
                        </m:r>
                        <m:r>
                          <a:rPr lang="uk-UA" i="1"/>
                          <m:t>𝑖</m:t>
                        </m:r>
                        <m:r>
                          <a:rPr lang="uk-UA" i="1"/>
                          <m:t>)</m:t>
                        </m:r>
                      </m:sup>
                    </m:sSup>
                  </m:oMath>
                </a14:m>
                <a:r>
                  <a:rPr lang="uk-UA" dirty="0"/>
                  <a:t> як значення, отримані внаслідок стохастичного (випадкового) процесу. Позначимо це набором випадкових векторів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𝐘</m:t>
                      </m:r>
                      <m:r>
                        <a:rPr lang="en-US" i="1"/>
                        <m:t>=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a:rPr lang="en-US" i="1"/>
                                  <m:t>𝑌</m:t>
                                </m:r>
                                <m:r>
                                  <a:rPr lang="en-US" i="1"/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/>
                                      <m:t>(1)</m:t>
                                    </m:r>
                                  </m:sup>
                                </m:sSup>
                                <m:r>
                                  <a:rPr lang="en-US" i="1"/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𝑌</m:t>
                                </m:r>
                                <m:r>
                                  <a:rPr lang="en-US" i="1"/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/>
                                      <m:t>(</m:t>
                                    </m:r>
                                    <m:r>
                                      <a:rPr lang="en-US" i="1"/>
                                      <m:t>𝑛</m:t>
                                    </m:r>
                                    <m:r>
                                      <a:rPr lang="en-US" i="1"/>
                                      <m:t>)</m:t>
                                    </m:r>
                                  </m:sup>
                                </m:sSup>
                                <m:r>
                                  <a:rPr lang="en-US" i="1"/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uk-UA" dirty="0"/>
                  <a:t>Випадкові змінні корелюються одна з одною через базисну функцію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/>
                        <m:t>cor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𝑌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p>
                                  <m:r>
                                    <a:rPr lang="en-US" i="1"/>
                                    <m:t>(</m:t>
                                  </m:r>
                                  <m:r>
                                    <a:rPr lang="en-US" i="1"/>
                                    <m:t>𝑖</m:t>
                                  </m:r>
                                  <m:r>
                                    <a:rPr lang="en-US" i="1"/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𝑌</m:t>
                          </m:r>
                          <m:r>
                            <a:rPr lang="en-US" i="1"/>
                            <m:t>(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p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𝑙</m:t>
                              </m:r>
                              <m:r>
                                <a:rPr lang="en-US" i="1"/>
                                <m:t>)</m:t>
                              </m:r>
                            </m:sup>
                          </m:sSup>
                          <m:r>
                            <a:rPr lang="en-US" i="1"/>
                            <m:t>)</m:t>
                          </m:r>
                        </m:e>
                      </m:d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/>
                                  </m:ctrlPr>
                                </m:naryPr>
                                <m:sub>
                                  <m:r>
                                    <a:rPr lang="en-US" i="1"/>
                                    <m:t>𝑗</m:t>
                                  </m:r>
                                  <m:r>
                                    <a:rPr lang="en-US" i="1"/>
                                    <m:t>=1</m:t>
                                  </m:r>
                                </m:sub>
                                <m:sup>
                                  <m:r>
                                    <a:rPr lang="en-US" i="1"/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/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/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𝑗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/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/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/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/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/>
                                                    <m:t>(</m:t>
                                                  </m:r>
                                                  <m:r>
                                                    <a:rPr lang="en-US" i="1"/>
                                                    <m:t>𝑙</m:t>
                                                  </m:r>
                                                  <m:r>
                                                    <a:rPr lang="en-US" i="1"/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uk-UA" dirty="0"/>
                  <a:t>Відповідно, ми можемо побудувати </a:t>
                </a:r>
                <a14:m>
                  <m:oMath xmlns:m="http://schemas.openxmlformats.org/officeDocument/2006/math">
                    <m:r>
                      <a:rPr lang="uk-UA" i="1"/>
                      <m:t>𝑛</m:t>
                    </m:r>
                    <m:r>
                      <a:rPr lang="uk-UA" i="1"/>
                      <m:t>×</m:t>
                    </m:r>
                    <m:r>
                      <a:rPr lang="uk-UA" i="1"/>
                      <m:t>𝑛</m:t>
                    </m:r>
                  </m:oMath>
                </a14:m>
                <a:r>
                  <a:rPr lang="uk-UA" dirty="0"/>
                  <a:t> матрицю кореляції для всіх вхідних даних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1" i="1"/>
                        <m:t>𝚿</m:t>
                      </m:r>
                      <m:r>
                        <a:rPr lang="uk-UA" i="1"/>
                        <m:t>=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/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/>
                                              <m:t>(1)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/>
                                      <m:t>,</m:t>
                                    </m:r>
                                    <m:r>
                                      <a:rPr lang="en-US" i="1"/>
                                      <m:t>𝑌</m:t>
                                    </m:r>
                                    <m:r>
                                      <a:rPr lang="en-US" i="1"/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en-US" i="1"/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/>
                                          <m:t>(1)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)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uk-UA" i="1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/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/>
                                              <m:t>(1)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/>
                                      <m:t>,</m:t>
                                    </m:r>
                                    <m:r>
                                      <a:rPr lang="en-US" i="1"/>
                                      <m:t>𝑌</m:t>
                                    </m:r>
                                    <m:r>
                                      <a:rPr lang="en-US" i="1"/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en-US" i="1"/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/>
                                          <m:t>(</m:t>
                                        </m:r>
                                        <m:r>
                                          <a:rPr lang="en-US" i="1"/>
                                          <m:t>𝑛</m:t>
                                        </m:r>
                                        <m:r>
                                          <a:rPr lang="en-US" i="1"/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)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uk-UA" i="1"/>
                                  <m:t>⋮</m:t>
                                </m:r>
                              </m:e>
                              <m:e>
                                <m:r>
                                  <a:rPr lang="uk-UA" i="1"/>
                                  <m:t>⋱</m:t>
                                </m:r>
                              </m:e>
                              <m:e>
                                <m:r>
                                  <a:rPr lang="uk-UA" i="1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/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/>
                                              <m:t>(</m:t>
                                            </m:r>
                                            <m:r>
                                              <a:rPr lang="en-US" i="1"/>
                                              <m:t>𝑛</m:t>
                                            </m:r>
                                            <m:r>
                                              <a:rPr lang="en-US" i="1"/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/>
                                      <m:t>,</m:t>
                                    </m:r>
                                    <m:r>
                                      <a:rPr lang="en-US" i="1"/>
                                      <m:t>𝑌</m:t>
                                    </m:r>
                                    <m:r>
                                      <a:rPr lang="en-US" i="1"/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en-US" i="1"/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/>
                                          <m:t>(1)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)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uk-UA" i="1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/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/>
                                              <m:t>(</m:t>
                                            </m:r>
                                            <m:r>
                                              <a:rPr lang="en-US" i="1"/>
                                              <m:t>𝑛</m:t>
                                            </m:r>
                                            <m:r>
                                              <a:rPr lang="en-US" i="1"/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/>
                                      <m:t>,</m:t>
                                    </m:r>
                                    <m:r>
                                      <a:rPr lang="en-US" i="1"/>
                                      <m:t>𝑌</m:t>
                                    </m:r>
                                    <m:r>
                                      <a:rPr lang="en-US" i="1"/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en-US" i="1"/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/>
                                          <m:t>(</m:t>
                                        </m:r>
                                        <m:r>
                                          <a:rPr lang="en-US" i="1"/>
                                          <m:t>𝑛</m:t>
                                        </m:r>
                                        <m:r>
                                          <a:rPr lang="en-US" i="1"/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)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C5B42-5733-4945-9481-95A7D8498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7773"/>
                <a:ext cx="10515600" cy="5769190"/>
              </a:xfrm>
              <a:blipFill>
                <a:blip r:embed="rId2"/>
                <a:stretch>
                  <a:fillRect l="-8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06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EE2EC-3C66-9C4F-B716-77B2C35BE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4843"/>
                <a:ext cx="10515600" cy="5732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uk-UA" dirty="0"/>
                  <a:t>Оскільки ми припускаємо що модель, побудована інтерполяцією </a:t>
                </a:r>
                <a:r>
                  <a:rPr lang="uk-UA" dirty="0" err="1"/>
                  <a:t>Крігінга</a:t>
                </a:r>
                <a:r>
                  <a:rPr lang="uk-UA" dirty="0"/>
                  <a:t>, не містить похибки </a:t>
                </a:r>
                <a14:m>
                  <m:oMath xmlns:m="http://schemas.openxmlformats.org/officeDocument/2006/math">
                    <m:r>
                      <a:rPr lang="en-US" i="1"/>
                      <m:t>𝜖</m:t>
                    </m:r>
                  </m:oMath>
                </a14:m>
                <a:r>
                  <a:rPr lang="uk-UA" dirty="0"/>
                  <a:t>, імовірність отримати дані </a:t>
                </a:r>
                <a:r>
                  <a:rPr lang="en-US" b="1" dirty="0"/>
                  <a:t>Y</a:t>
                </a:r>
                <a:r>
                  <a:rPr lang="uk-UA" dirty="0"/>
                  <a:t> можна записати наступним чином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𝐿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b="1" i="1"/>
                                <m:t>𝐘</m:t>
                              </m:r>
                            </m:e>
                            <m:sup>
                              <m:r>
                                <a:rPr lang="en-US" i="1"/>
                                <m:t>(1)</m:t>
                              </m:r>
                            </m:sup>
                          </m:sSup>
                          <m:r>
                            <a:rPr lang="en-US" i="1"/>
                            <m:t>,…,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b="1" i="1"/>
                                <m:t>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𝜇</m:t>
                              </m:r>
                            </m:e>
                          </m:d>
                          <m:r>
                            <a:rPr lang="en-US" i="1"/>
                            <m:t>,</m:t>
                          </m:r>
                          <m:r>
                            <a:rPr lang="uk-UA" i="1"/>
                            <m:t>𝜎</m:t>
                          </m:r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(2</m:t>
                              </m:r>
                              <m:r>
                                <a:rPr lang="en-US" i="1"/>
                                <m:t>𝜋</m:t>
                              </m:r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uk-UA" i="1"/>
                                    <m:t>𝜎</m:t>
                                  </m:r>
                                </m:e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p>
                              <m:r>
                                <a:rPr lang="en-US" i="1"/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𝑛</m:t>
                                  </m:r>
                                </m:num>
                                <m:den>
                                  <m:r>
                                    <a:rPr lang="en-US" i="1"/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𝑒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/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i="1"/>
                                          </m:ctrlPr>
                                        </m:sSupPr>
                                        <m:e>
                                          <m:r>
                                            <a:rPr lang="en-US" b="1" i="1"/>
                                            <m:t>𝐘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/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/>
                                        <m:t>−</m:t>
                                      </m:r>
                                      <m:r>
                                        <a:rPr lang="en-US" i="1"/>
                                        <m:t>𝜇</m:t>
                                      </m:r>
                                      <m:r>
                                        <a:rPr lang="en-US" i="1"/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/>
                                <m:t>2</m:t>
                              </m:r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uk-UA" i="1"/>
                                    <m:t>𝜎</m:t>
                                  </m:r>
                                </m:e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uk-UA" dirty="0"/>
              </a:p>
              <a:p>
                <a:r>
                  <a:rPr lang="uk-UA" dirty="0"/>
                  <a:t>Провівши певні обчислення, отримуємо наступну найбільшу </a:t>
                </a:r>
                <a:r>
                  <a:rPr lang="uk-UA" dirty="0" err="1"/>
                  <a:t>вірогідность</a:t>
                </a:r>
                <a:r>
                  <a:rPr lang="uk-UA" dirty="0"/>
                  <a:t> для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uk-UA" i="1"/>
                          <m:t>𝜎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uk-UA" i="1"/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b="1" i="1"/>
                                    <m:t>𝐲</m:t>
                                  </m:r>
                                  <m:r>
                                    <a:rPr lang="en-US" i="1"/>
                                    <m:t>−</m:t>
                                  </m:r>
                                  <m:r>
                                    <a:rPr lang="en-US" b="1" i="1"/>
                                    <m:t>𝟏</m:t>
                                  </m:r>
                                  <m:r>
                                    <a:rPr lang="en-US" i="1"/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Ψ</m:t>
                              </m:r>
                            </m:e>
                            <m:sup>
                              <m:r>
                                <a:rPr lang="en-US" i="1"/>
                                <m:t>−1</m:t>
                              </m:r>
                            </m:sup>
                          </m:sSup>
                          <m:r>
                            <a:rPr lang="en-US" b="1"/>
                            <m:t>(</m:t>
                          </m:r>
                          <m:r>
                            <a:rPr lang="en-US" b="1" i="1"/>
                            <m:t>𝐲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b="1" i="1"/>
                            <m:t>𝟏</m:t>
                          </m:r>
                          <m:r>
                            <a:rPr lang="en-US" i="1"/>
                            <m:t>𝜇</m:t>
                          </m:r>
                          <m:r>
                            <a:rPr lang="en-US" i="1"/>
                            <m:t>)</m:t>
                          </m:r>
                        </m:num>
                        <m:den>
                          <m:r>
                            <a:rPr lang="en-US" i="1"/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uk-UA" dirty="0"/>
                  <a:t>Тепер ми можемо підставити отримані значення і отримати </a:t>
                </a:r>
                <a:r>
                  <a:rPr lang="uk-UA" i="1" dirty="0"/>
                  <a:t>функцію концентрованої логарифмічної вірогідності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/>
                            <m:t>ln</m:t>
                          </m:r>
                        </m:fName>
                        <m:e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𝐿</m:t>
                          </m:r>
                          <m:r>
                            <a:rPr lang="ru-RU" i="1"/>
                            <m:t>)≈</m:t>
                          </m:r>
                        </m:e>
                      </m:func>
                      <m:r>
                        <a:rPr lang="ru-RU" i="1"/>
                        <m:t>−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ru-RU" i="1"/>
                            <m:t>𝑛</m:t>
                          </m:r>
                        </m:num>
                        <m:den>
                          <m:r>
                            <a:rPr lang="ru-RU" i="1"/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/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/>
                                      </m:ctrlPr>
                                    </m:accPr>
                                    <m:e>
                                      <m:r>
                                        <a:rPr lang="uk-UA" i="1"/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ru-RU" i="1"/>
                            <m:t>−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ru-RU" i="1"/>
                                <m:t>1</m:t>
                              </m:r>
                            </m:num>
                            <m:den>
                              <m:r>
                                <a:rPr lang="ru-RU" i="1"/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/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Ψ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uk-UA" dirty="0"/>
                  <a:t>Значення цієї функції залежить від шуканих нами </a:t>
                </a:r>
                <a14:m>
                  <m:oMath xmlns:m="http://schemas.openxmlformats.org/officeDocument/2006/math">
                    <m:r>
                      <a:rPr lang="uk-UA" b="1" i="1"/>
                      <m:t>𝜽</m:t>
                    </m:r>
                  </m:oMath>
                </a14:m>
                <a:r>
                  <a:rPr lang="uk-UA" dirty="0"/>
                  <a:t> і </a:t>
                </a:r>
                <a14:m>
                  <m:oMath xmlns:m="http://schemas.openxmlformats.org/officeDocument/2006/math">
                    <m:r>
                      <a:rPr lang="uk-UA" b="1" i="1"/>
                      <m:t>𝒑</m:t>
                    </m:r>
                    <m:r>
                      <a:rPr lang="uk-UA" b="1" i="1"/>
                      <m:t>.</m:t>
                    </m:r>
                  </m:oMath>
                </a14:m>
                <a:r>
                  <a:rPr lang="uk-UA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EE2EC-3C66-9C4F-B716-77B2C35BE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4843"/>
                <a:ext cx="10515600" cy="5732120"/>
              </a:xfrm>
              <a:blipFill>
                <a:blip r:embed="rId2"/>
                <a:stretch>
                  <a:fillRect l="-965" t="-2212" r="-241"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53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795B-AD82-6A45-8954-1BE7C441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Передбачення</a:t>
            </a:r>
            <a:r>
              <a:rPr lang="ru-RU" b="1" dirty="0"/>
              <a:t> </a:t>
            </a:r>
            <a:r>
              <a:rPr lang="ru-RU" b="1" dirty="0" err="1"/>
              <a:t>значень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ru-RU" b="1" dirty="0" err="1"/>
              <a:t>Крігінгом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A4546-F2DC-6B45-B1CE-93D1BF7B0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uk-UA" dirty="0"/>
                  <a:t>Кожне нове значення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uk-UA" i="1"/>
                          <m:t>𝑦</m:t>
                        </m:r>
                      </m:e>
                    </m:acc>
                  </m:oMath>
                </a14:m>
                <a:r>
                  <a:rPr lang="uk-UA" dirty="0"/>
                  <a:t>, передбачене моделлю </a:t>
                </a:r>
                <a:r>
                  <a:rPr lang="uk-UA" dirty="0" err="1"/>
                  <a:t>Крігінгу</a:t>
                </a:r>
                <a:r>
                  <a:rPr lang="uk-UA" dirty="0"/>
                  <a:t>, повинне сходитися з уже обчисленими для тренувального набору даних параметрами кореляції. Тому, ми додаємо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uk-UA" i="1"/>
                          <m:t>𝑦</m:t>
                        </m:r>
                      </m:e>
                    </m:acc>
                  </m:oMath>
                </a14:m>
                <a:r>
                  <a:rPr lang="uk-UA" dirty="0"/>
                  <a:t> до нового </a:t>
                </a:r>
                <a:r>
                  <a:rPr lang="uk-UA" dirty="0" err="1"/>
                  <a:t>вектора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/>
                        </m:ctrlPr>
                      </m:accPr>
                      <m:e>
                        <m:r>
                          <a:rPr lang="uk-UA" i="1"/>
                          <m:t>𝑦</m:t>
                        </m:r>
                      </m:e>
                    </m:acc>
                    <m:r>
                      <a:rPr lang="uk-UA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uk-UA" i="1"/>
                          <m:t>{</m:t>
                        </m:r>
                        <m:sSup>
                          <m:sSupPr>
                            <m:ctrlPr>
                              <a:rPr lang="en-US" b="1" i="1"/>
                            </m:ctrlPr>
                          </m:sSupPr>
                          <m:e>
                            <m:r>
                              <a:rPr lang="uk-UA" b="1" i="1"/>
                              <m:t>𝐲</m:t>
                            </m:r>
                          </m:e>
                          <m:sup>
                            <m:r>
                              <a:rPr lang="uk-UA" i="1"/>
                              <m:t>𝑇</m:t>
                            </m:r>
                          </m:sup>
                        </m:sSup>
                        <m:r>
                          <a:rPr lang="uk-UA" i="1"/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uk-UA" i="1"/>
                              <m:t>𝑦</m:t>
                            </m:r>
                          </m:e>
                        </m:acc>
                        <m:r>
                          <a:rPr lang="uk-UA" i="1"/>
                          <m:t>}</m:t>
                        </m:r>
                      </m:e>
                      <m:sup>
                        <m:r>
                          <a:rPr lang="uk-UA" i="1"/>
                          <m:t>𝑇</m:t>
                        </m:r>
                      </m:sup>
                    </m:sSup>
                    <m:r>
                      <a:rPr lang="uk-UA" i="1"/>
                      <m:t>, </m:t>
                    </m:r>
                  </m:oMath>
                </a14:m>
                <a:r>
                  <a:rPr lang="uk-UA" dirty="0"/>
                  <a:t>та означаємо новий вектор кореляцій між тренувальними даними та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uk-UA" i="1"/>
                          <m:t>𝑦</m:t>
                        </m:r>
                      </m:e>
                    </m:acc>
                    <m:r>
                      <a:rPr lang="en-US" i="1"/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𝜓</m:t>
                      </m:r>
                      <m:r>
                        <a:rPr lang="en-US" i="1"/>
                        <m:t>=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/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/>
                                              <m:t>(1)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/>
                                      <m:t>,</m:t>
                                    </m:r>
                                    <m:r>
                                      <a:rPr lang="en-US" i="1"/>
                                      <m:t>𝑌</m:t>
                                    </m:r>
                                    <m:r>
                                      <a:rPr lang="en-US" i="1"/>
                                      <m:t>(</m:t>
                                    </m:r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)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cor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/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/>
                                              <m:t>(</m:t>
                                            </m:r>
                                            <m:r>
                                              <a:rPr lang="en-US" i="1"/>
                                              <m:t>𝑛</m:t>
                                            </m:r>
                                            <m:r>
                                              <a:rPr lang="en-US" i="1"/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/>
                                      <m:t>,</m:t>
                                    </m:r>
                                    <m:r>
                                      <a:rPr lang="en-US" i="1"/>
                                      <m:t>𝑌</m:t>
                                    </m:r>
                                    <m:r>
                                      <a:rPr lang="en-US" i="1"/>
                                      <m:t>(</m:t>
                                    </m:r>
                                    <m:r>
                                      <a:rPr lang="en-US" i="1"/>
                                      <m:t>𝑥</m:t>
                                    </m:r>
                                    <m:r>
                                      <a:rPr lang="en-US" i="1"/>
                                      <m:t>)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1"/>
                        <m:t>=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US" i="1"/>
                                      <m:t>𝜓</m:t>
                                    </m:r>
                                  </m:e>
                                  <m:sup>
                                    <m:r>
                                      <a:rPr lang="en-US" i="1"/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US" i="1"/>
                                      <m:t>𝜓</m:t>
                                    </m:r>
                                  </m:e>
                                  <m:sup>
                                    <m:r>
                                      <a:rPr lang="en-US" i="1"/>
                                      <m:t>(</m:t>
                                    </m:r>
                                    <m:r>
                                      <a:rPr lang="en-US" i="1"/>
                                      <m:t>𝑛</m:t>
                                    </m:r>
                                    <m:r>
                                      <a:rPr lang="en-US" i="1"/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uk-UA" dirty="0"/>
                  <a:t>Тепер, сконструюємо доповнену матрицю кореляцій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/>
                          </m:ctrlPr>
                        </m:accPr>
                        <m:e>
                          <m:r>
                            <a:rPr lang="uk-UA" b="1" i="1"/>
                            <m:t>𝚿</m:t>
                          </m:r>
                        </m:e>
                      </m:acc>
                      <m:r>
                        <a:rPr lang="uk-UA" i="1"/>
                        <m:t>=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uk-UA"/>
                                  <m:t>Ψ</m:t>
                                </m:r>
                              </m:e>
                              <m:e>
                                <m:r>
                                  <a:rPr lang="en-US" i="1"/>
                                  <m:t>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𝜓</m:t>
                                </m:r>
                              </m:e>
                              <m:e>
                                <m:r>
                                  <a:rPr lang="uk-UA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A4546-F2DC-6B45-B1CE-93D1BF7B0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65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355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Застосування методу Крігінга  для побудови сурогатних моделей</vt:lpstr>
      <vt:lpstr>Сурогатні моделі</vt:lpstr>
      <vt:lpstr>PowerPoint Presentation</vt:lpstr>
      <vt:lpstr>Вибір плану проведення експериментів </vt:lpstr>
      <vt:lpstr>Побудова сурогатної моделі </vt:lpstr>
      <vt:lpstr>Крігінг </vt:lpstr>
      <vt:lpstr>PowerPoint Presentation</vt:lpstr>
      <vt:lpstr>PowerPoint Presentation</vt:lpstr>
      <vt:lpstr>Передбачення значень функції Крігінгом </vt:lpstr>
      <vt:lpstr>PowerPoint Presentation</vt:lpstr>
      <vt:lpstr>Функція Браніна</vt:lpstr>
      <vt:lpstr>Модель хижак-жертва</vt:lpstr>
      <vt:lpstr>Результати для моделі хижак-жертва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методу Крігінга  для побудови сурогатних моделей</dc:title>
  <dc:creator>Danylo Labenskyi</dc:creator>
  <cp:lastModifiedBy>Danylo Labenskyi</cp:lastModifiedBy>
  <cp:revision>19</cp:revision>
  <dcterms:created xsi:type="dcterms:W3CDTF">2019-05-31T03:19:08Z</dcterms:created>
  <dcterms:modified xsi:type="dcterms:W3CDTF">2019-05-31T06:54:09Z</dcterms:modified>
</cp:coreProperties>
</file>