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94"/>
  </p:normalViewPr>
  <p:slideViewPr>
    <p:cSldViewPr snapToGrid="0" snapToObjects="1">
      <p:cViewPr varScale="1">
        <p:scale>
          <a:sx n="136" d="100"/>
          <a:sy n="136" d="100"/>
        </p:scale>
        <p:origin x="216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4DB0E-1DBE-DD43-9A58-11A0B20580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6E312A-9423-ED49-8F6F-2CA566A946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200CC1-13CA-5641-B313-83A22241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5/31/19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D67C5-3CED-2C49-B811-905BE6491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06A78-3436-6A48-92CE-648D2A375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516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3A371-2D82-8648-BFBB-324EB6F39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35F5F3-0566-D54F-99B3-DBFEE2821F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C9D8B-4F49-734C-B5BE-5795BAE83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5/31/19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E75DF-CA08-C64C-A3A2-3F59BB16A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BF222-5181-D241-B448-450A8CFD6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692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2DD018-E3EC-774D-9D4A-CDB46BE679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5C9B87-92E9-3744-9CCB-61D1AFC8F2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25C04B-642C-514A-8B52-40DE67547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5/31/19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922F51-15B0-6C45-BA57-4F38D99E3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D56E61-5FD8-234B-ABD3-E097991A4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895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2E8A8-7A88-1944-ABA3-EE35AFB84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A22AF-9296-4040-8A50-88370999C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96207-F010-184A-A170-FA299275E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5/31/19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79E29-27E7-A14E-90D4-183F2428C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98FEF1-4043-C445-BEFE-2CE643D79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361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30760-8A0A-244A-A3F0-5B699D1F6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25CF82-E560-A048-AE75-D18C0F26A7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BF97E1-61B5-984F-B47E-569CDA831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5/31/19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5F067-A876-7147-B12C-BDCFDCA6D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23BA5-0253-724F-A703-F127B4C75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029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54677-0617-354C-86FA-E70D7004E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0A07F-8A96-5E4A-8BCC-35D3C33F3F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CCC4F1-B502-6D47-A2FE-79CBAB6D0C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92FB8B-DBBF-5D45-B731-CA1CD467D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5/31/19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B83B8E-3DED-184A-88D7-9392703AD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E950BE-6391-C44B-AD5B-5FA1A8AA2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569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30E95-6417-E741-BEF3-779B3B594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F4F123-B776-1D4C-BFAD-D28376CFB4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F7EE33-91DB-A14F-9E77-9A3680CB0E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93AE5A-0662-5442-AF2D-9D9AFA37AC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45B59E-D0EE-C14D-B091-190D443C77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C6EDF6-2770-064E-B2F2-0B923EC3F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5/31/19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8B2752-4354-4F49-B08B-18D031192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576B8D-7591-1743-91C8-2067709C9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079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5AA44-54A3-8A43-BD4C-C91844D61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204784-9803-6D40-958E-39AB6B94A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5/31/19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E065F7-20A1-E948-853E-0C634D167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8901C0-8E22-734C-9496-9719EB6A5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102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7925DF-66AD-B64C-A663-393A3E418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5/31/19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D6E84D-D971-ED42-B890-F89402E67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87F259-ED59-C444-B332-867366596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841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A000A-5D4F-1D49-9F7C-E2FD7CCC9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8D493-96F8-A141-8738-8C36678F0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9772D4-7D7B-4E4A-9CA9-FAEC18DE67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56BA10-6F8F-2B48-AB85-01F790964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5/31/19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F18B34-45E1-2F43-B4B4-4FA8C4469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0F8D5-F0D9-1E4D-B7FD-3F7E72296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689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6E53B-0837-0F4D-A7D9-B75BA4C99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DBDCFA-521F-BE4C-91C9-80A62F0F26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0E150F-E1EC-A34B-8275-90246D9A6C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3934A0-9B6A-4D47-B2DA-C3EF71949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5/31/19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74F70A-3220-B24D-9251-526A335AD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4666D3-2ECE-7C4A-9393-4681D0301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742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C0463A-8C5B-1E43-8E7C-2C48B918C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881E10-3FA8-A748-8972-5595895F0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F35D0D-72E4-8343-B0FB-4BF2392A69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5/31/19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006BD-AF3F-CA4F-AE00-00DC2CAF51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DFCC5-B185-AA49-BD20-23B6453168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889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4F688-0B2E-7D4F-9356-41A366FE08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uk-UA" sz="3200" b="1" dirty="0"/>
              <a:t>Застосування</a:t>
            </a:r>
            <a:br>
              <a:rPr lang="en-US" sz="3200" b="1" dirty="0"/>
            </a:br>
            <a:r>
              <a:rPr lang="uk-UA" sz="3200" b="1" dirty="0"/>
              <a:t>методу </a:t>
            </a:r>
            <a:r>
              <a:rPr lang="uk-UA" sz="3200" b="1" dirty="0" err="1"/>
              <a:t>Крігінга</a:t>
            </a:r>
            <a:r>
              <a:rPr lang="uk-UA" sz="3200" b="1" dirty="0"/>
              <a:t> </a:t>
            </a:r>
            <a:br>
              <a:rPr lang="en-US" sz="3200" b="1" dirty="0"/>
            </a:br>
            <a:r>
              <a:rPr lang="uk-UA" sz="3200" b="1" dirty="0"/>
              <a:t>для побудови сурогатних моделей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DEC93D-FC02-7340-9261-F4A44D0446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5" y="4411744"/>
            <a:ext cx="6831673" cy="875869"/>
          </a:xfrm>
        </p:spPr>
        <p:txBody>
          <a:bodyPr>
            <a:normAutofit/>
          </a:bodyPr>
          <a:lstStyle/>
          <a:p>
            <a:pPr algn="r"/>
            <a:r>
              <a:rPr lang="uk-UA" sz="1800" dirty="0"/>
              <a:t>робота </a:t>
            </a:r>
            <a:r>
              <a:rPr lang="uk-UA" sz="1800" dirty="0" err="1"/>
              <a:t>Лабенського</a:t>
            </a:r>
            <a:r>
              <a:rPr lang="uk-UA" sz="1800" dirty="0"/>
              <a:t> Данила</a:t>
            </a:r>
          </a:p>
          <a:p>
            <a:pPr algn="r"/>
            <a:r>
              <a:rPr lang="uk-UA" sz="1800" dirty="0"/>
              <a:t>студента групи ПМп-32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88568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EA1A5A-D900-CB4E-A260-26A02F847D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659876"/>
                <a:ext cx="10515600" cy="5517087"/>
              </a:xfrm>
            </p:spPr>
            <p:txBody>
              <a:bodyPr/>
              <a:lstStyle/>
              <a:p>
                <a:r>
                  <a:rPr lang="uk-UA" dirty="0"/>
                  <a:t>Виконуючи для нової матриці процедури, аналогічні попереднім, отримаємо наступний вираз для оцінки значення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uk-UA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/>
                  <a:t>:</a:t>
                </a:r>
              </a:p>
              <a:p>
                <a:endParaRPr lang="uk-UA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acc>
                      <m:r>
                        <a:rPr lang="uk-UA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p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uk-UA" b="1" i="1">
                              <a:latin typeface="Cambria Math" panose="02040503050406030204" pitchFamily="18" charset="0"/>
                            </a:rPr>
                            <m:t>𝚿</m:t>
                          </m:r>
                        </m:e>
                        <m:sup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uk-UA" b="1" i="1">
                              <a:latin typeface="Cambria Math" panose="02040503050406030204" pitchFamily="18" charset="0"/>
                            </a:rPr>
                            <m:t>𝐲</m:t>
                          </m:r>
                          <m:r>
                            <a:rPr lang="uk-UA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uk-UA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</m:d>
                      <m:r>
                        <a:rPr lang="uk-UA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EA1A5A-D900-CB4E-A260-26A02F847D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659876"/>
                <a:ext cx="10515600" cy="5517087"/>
              </a:xfrm>
              <a:blipFill>
                <a:blip r:embed="rId2"/>
                <a:stretch>
                  <a:fillRect l="-965" t="-1839" r="-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7907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8F50D-BCCC-C644-8A56-89E891BF9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uk-UA" dirty="0"/>
              <a:t>Функція </a:t>
            </a:r>
            <a:r>
              <a:rPr lang="uk-UA" dirty="0" err="1"/>
              <a:t>Браніна</a:t>
            </a:r>
            <a:endParaRPr lang="uk-U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F31AD-BF39-E546-AD89-D602D0811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851400"/>
          </a:xfrm>
        </p:spPr>
        <p:txBody>
          <a:bodyPr/>
          <a:lstStyle/>
          <a:p>
            <a:endParaRPr lang="uk-UA" dirty="0"/>
          </a:p>
          <a:p>
            <a:endParaRPr lang="uk-UA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3B1646-8BCE-A449-ACE8-218FA04DA31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09696" y="1025442"/>
            <a:ext cx="5731510" cy="1162685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E2AE7E3-F2C6-A144-857A-3289185605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22043"/>
              </p:ext>
            </p:extLst>
          </p:nvPr>
        </p:nvGraphicFramePr>
        <p:xfrm>
          <a:off x="6257880" y="737371"/>
          <a:ext cx="5757545" cy="15761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7425">
                  <a:extLst>
                    <a:ext uri="{9D8B030D-6E8A-4147-A177-3AD203B41FA5}">
                      <a16:colId xmlns:a16="http://schemas.microsoft.com/office/drawing/2014/main" val="1896979735"/>
                    </a:ext>
                  </a:extLst>
                </a:gridCol>
                <a:gridCol w="989965">
                  <a:extLst>
                    <a:ext uri="{9D8B030D-6E8A-4147-A177-3AD203B41FA5}">
                      <a16:colId xmlns:a16="http://schemas.microsoft.com/office/drawing/2014/main" val="344080535"/>
                    </a:ext>
                  </a:extLst>
                </a:gridCol>
                <a:gridCol w="1979930">
                  <a:extLst>
                    <a:ext uri="{9D8B030D-6E8A-4147-A177-3AD203B41FA5}">
                      <a16:colId xmlns:a16="http://schemas.microsoft.com/office/drawing/2014/main" val="267430310"/>
                    </a:ext>
                  </a:extLst>
                </a:gridCol>
                <a:gridCol w="1800225">
                  <a:extLst>
                    <a:ext uri="{9D8B030D-6E8A-4147-A177-3AD203B41FA5}">
                      <a16:colId xmlns:a16="http://schemas.microsoft.com/office/drawing/2014/main" val="39229918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nTrain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nTest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MAD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RMSE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982902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2.532411e+01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1.944342e-01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814122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2.773542e+00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3.760100e-02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110852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12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1.734680e-03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3.527605e-06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185723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5.474167e-04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9.840761e-07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31287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25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7.502462e-04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1.919211e-06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36943731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1D8D917D-967A-9040-8018-ACF1F05F5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3050" y="2316117"/>
            <a:ext cx="9105900" cy="37719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1DF60E8-DC3D-B54D-B03A-5ECD1786A448}"/>
              </a:ext>
            </a:extLst>
          </p:cNvPr>
          <p:cNvSpPr txBox="1"/>
          <p:nvPr/>
        </p:nvSpPr>
        <p:spPr>
          <a:xfrm>
            <a:off x="2743201" y="6036770"/>
            <a:ext cx="2631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err="1"/>
              <a:t>Крігінг</a:t>
            </a:r>
            <a:r>
              <a:rPr lang="uk-UA" dirty="0"/>
              <a:t> для </a:t>
            </a:r>
            <a:r>
              <a:rPr lang="en-US" i="1" dirty="0"/>
              <a:t>n=20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837BF6-499E-C84E-AFFB-4572EA859D42}"/>
              </a:ext>
            </a:extLst>
          </p:cNvPr>
          <p:cNvSpPr txBox="1"/>
          <p:nvPr/>
        </p:nvSpPr>
        <p:spPr>
          <a:xfrm>
            <a:off x="7280191" y="6031341"/>
            <a:ext cx="2631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i="1" dirty="0"/>
              <a:t>Функція </a:t>
            </a:r>
            <a:r>
              <a:rPr lang="uk-UA" i="1" dirty="0" err="1"/>
              <a:t>Браніна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812501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45AC1-0744-ED42-AF49-2656590E2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2768"/>
            <a:ext cx="10515600" cy="1325563"/>
          </a:xfrm>
        </p:spPr>
        <p:txBody>
          <a:bodyPr/>
          <a:lstStyle/>
          <a:p>
            <a:r>
              <a:rPr lang="uk-UA" dirty="0"/>
              <a:t>Модель хижак-жертва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05A0ED7-AD01-8D4E-893B-08A0347B59A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2946" y="1825625"/>
            <a:ext cx="836610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4756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C79BA-39F6-194B-96B9-364803F15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Результати для моделі хижак-жертва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4E8D6F0-7527-B64C-AF38-9A7350C161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0163774"/>
              </p:ext>
            </p:extLst>
          </p:nvPr>
        </p:nvGraphicFramePr>
        <p:xfrm>
          <a:off x="2821811" y="2028878"/>
          <a:ext cx="5757545" cy="15761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7425">
                  <a:extLst>
                    <a:ext uri="{9D8B030D-6E8A-4147-A177-3AD203B41FA5}">
                      <a16:colId xmlns:a16="http://schemas.microsoft.com/office/drawing/2014/main" val="3754671558"/>
                    </a:ext>
                  </a:extLst>
                </a:gridCol>
                <a:gridCol w="989965">
                  <a:extLst>
                    <a:ext uri="{9D8B030D-6E8A-4147-A177-3AD203B41FA5}">
                      <a16:colId xmlns:a16="http://schemas.microsoft.com/office/drawing/2014/main" val="2784719691"/>
                    </a:ext>
                  </a:extLst>
                </a:gridCol>
                <a:gridCol w="1979930">
                  <a:extLst>
                    <a:ext uri="{9D8B030D-6E8A-4147-A177-3AD203B41FA5}">
                      <a16:colId xmlns:a16="http://schemas.microsoft.com/office/drawing/2014/main" val="3617186245"/>
                    </a:ext>
                  </a:extLst>
                </a:gridCol>
                <a:gridCol w="1800225">
                  <a:extLst>
                    <a:ext uri="{9D8B030D-6E8A-4147-A177-3AD203B41FA5}">
                      <a16:colId xmlns:a16="http://schemas.microsoft.com/office/drawing/2014/main" val="38990121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nTrain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nTest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MAD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RMSE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810235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1.222480e-01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1.268602e-01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140045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4.124557e-02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9.701197e-03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621709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12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1.105292e-02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1.940622e-03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22339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3.443630e-03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6.315950e-04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01658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25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1.616825e-03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2.359096e-04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134117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77214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868AD-2D27-A44C-9980-810570BEFC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/>
              <a:t>Дякую за увагу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9B7B0E-50D2-FC4E-BBF4-FDFC9BBAE5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304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277A6-1756-774E-9DC3-F66E8D1EE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4800" dirty="0"/>
              <a:t>Сурогатні моделі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7D993-97A9-E84D-ADFE-93C96DA55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2400" dirty="0"/>
              <a:t>Спосіб наближення складної моделі простою</a:t>
            </a:r>
          </a:p>
          <a:p>
            <a:endParaRPr lang="uk-UA" sz="2400" dirty="0"/>
          </a:p>
          <a:p>
            <a:r>
              <a:rPr lang="uk-UA" sz="2400" dirty="0"/>
              <a:t>Застосовні в усіх галузях інженерії та виробничого проектування</a:t>
            </a:r>
          </a:p>
          <a:p>
            <a:endParaRPr lang="uk-UA" sz="2400" dirty="0"/>
          </a:p>
          <a:p>
            <a:r>
              <a:rPr lang="uk-UA" sz="2400" dirty="0"/>
              <a:t>Елегантне рішення прикладної проблеми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11155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F9676D3-0518-AD42-9928-33A2E42F3CC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896" y="0"/>
            <a:ext cx="64842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961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7A933-FAC4-B644-B34C-057831BE2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3190" y="137037"/>
            <a:ext cx="9601200" cy="1485900"/>
          </a:xfrm>
        </p:spPr>
        <p:txBody>
          <a:bodyPr/>
          <a:lstStyle/>
          <a:p>
            <a:r>
              <a:rPr lang="ru-RU" dirty="0" err="1"/>
              <a:t>Вибір</a:t>
            </a:r>
            <a:r>
              <a:rPr lang="ru-RU" dirty="0"/>
              <a:t> плану </a:t>
            </a:r>
            <a:r>
              <a:rPr lang="ru-RU" dirty="0" err="1"/>
              <a:t>проведення</a:t>
            </a:r>
            <a:r>
              <a:rPr lang="ru-RU" dirty="0"/>
              <a:t> </a:t>
            </a:r>
            <a:r>
              <a:rPr lang="ru-RU" dirty="0" err="1"/>
              <a:t>експериментів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BFD80-656D-FE43-99FE-9EB4D1B2B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Рівномірне розбиття</a:t>
            </a:r>
          </a:p>
          <a:p>
            <a:r>
              <a:rPr lang="uk-UA" dirty="0"/>
              <a:t>Латинський гіперкуб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47F907-F2D5-864F-B015-94B90ECA6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190" y="1769075"/>
            <a:ext cx="5067300" cy="40214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7DC4E81-7E31-1E45-BE3F-833042DE58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5480" y="1769075"/>
            <a:ext cx="4542310" cy="40983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9E8CD49-2E24-A140-8848-E5FC8006E06E}"/>
              </a:ext>
            </a:extLst>
          </p:cNvPr>
          <p:cNvSpPr txBox="1"/>
          <p:nvPr/>
        </p:nvSpPr>
        <p:spPr>
          <a:xfrm>
            <a:off x="2804983" y="6082784"/>
            <a:ext cx="269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Рівномірне розбиття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BD35BA-3417-6B46-B5D4-639282F4D456}"/>
              </a:ext>
            </a:extLst>
          </p:cNvPr>
          <p:cNvSpPr txBox="1"/>
          <p:nvPr/>
        </p:nvSpPr>
        <p:spPr>
          <a:xfrm>
            <a:off x="8040130" y="6082784"/>
            <a:ext cx="269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Латинський гіперкуб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521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0282D-387D-8042-8F13-2931732FF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/>
              <a:t>Побудова сурогатної моделі</a:t>
            </a:r>
            <a:r>
              <a:rPr 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E87820-417A-534F-B007-7AD901D395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0" y="2286000"/>
                <a:ext cx="10453816" cy="4015946"/>
              </a:xfrm>
            </p:spPr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uk-UA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uk-UA" i="1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sup>
                            </m:sSup>
                            <m:r>
                              <a:rPr lang="uk-UA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uk-UA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uk-UA" i="1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sup>
                            </m:sSup>
                          </m:e>
                        </m:d>
                        <m:r>
                          <a:rPr lang="uk-UA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uk-UA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uk-UA" i="1">
                                    <a:latin typeface="Cambria Math" panose="02040503050406030204" pitchFamily="18" charset="0"/>
                                  </a:rPr>
                                  <m:t>(2)</m:t>
                                </m:r>
                              </m:sup>
                            </m:sSup>
                            <m:r>
                              <a:rPr lang="uk-UA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uk-UA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uk-UA" i="1">
                                    <a:latin typeface="Cambria Math" panose="02040503050406030204" pitchFamily="18" charset="0"/>
                                  </a:rPr>
                                  <m:t>(2)</m:t>
                                </m:r>
                              </m:sup>
                            </m:sSup>
                          </m:e>
                        </m:d>
                        <m:r>
                          <a:rPr lang="uk-UA" i="1">
                            <a:latin typeface="Cambria Math" panose="02040503050406030204" pitchFamily="18" charset="0"/>
                          </a:rPr>
                          <m:t>,…,(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uk-UA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uk-UA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uk-UA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uk-UA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uk-UA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uk-UA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uk-UA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uk-UA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uk-UA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uk-UA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dirty="0">
                    <a:effectLst/>
                  </a:rPr>
                  <a:t> </a:t>
                </a:r>
                <a:r>
                  <a:rPr lang="uk-UA" dirty="0">
                    <a:effectLst/>
                  </a:rPr>
                  <a:t>         </a:t>
                </a:r>
                <a14:m>
                  <m:oMath xmlns:m="http://schemas.openxmlformats.org/officeDocument/2006/math">
                    <m:r>
                      <a:rPr lang="en-US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uk-UA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uk-UA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uk-UA" dirty="0"/>
                  <a:t> </a:t>
                </a:r>
              </a:p>
              <a:p>
                <a:endParaRPr lang="uk-UA" dirty="0"/>
              </a:p>
              <a:p>
                <a:endParaRPr lang="uk-UA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𝑀𝐴𝐷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ru-RU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acc>
                          </m:lim>
                        </m:limLow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en-US" dirty="0">
                    <a:effectLst/>
                  </a:rPr>
                  <a:t> </a:t>
                </a:r>
                <a:endParaRPr lang="uk-UA" dirty="0">
                  <a:effectLst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𝑅𝑀𝑆𝐸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sup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cov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𝐲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𝐲</m:t>
                                    </m:r>
                                  </m:e>
                                </m:acc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var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𝐲</m:t>
                                        </m:r>
                                      </m:e>
                                    </m:d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var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𝐲</m:t>
                                        </m:r>
                                      </m:e>
                                    </m:acc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rad>
                              </m:den>
                            </m:f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=0</m:t>
                                    </m:r>
                                  </m:sub>
                                  <m:sup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</m:e>
                                </m:nary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=0</m:t>
                                    </m:r>
                                  </m:sub>
                                  <m:sup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  <m:nary>
                                      <m:naryPr>
                                        <m:chr m:val="∑"/>
                                        <m:limLoc m:val="subSup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=0</m:t>
                                        </m:r>
                                      </m:sub>
                                      <m:sup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sup>
                                      <m:e>
                                        <m:sSup>
                                          <m:sSup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</m:acc>
                                          </m:e>
                                          <m:sup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sup>
                                        </m:sSup>
                                      </m:e>
                                    </m:nary>
                                  </m:e>
                                </m:nary>
                              </m:num>
                              <m:den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nary>
                                      <m:naryPr>
                                        <m:chr m:val="∑"/>
                                        <m:limLoc m:val="undOvr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=0</m:t>
                                        </m:r>
                                      </m:sub>
                                      <m:sup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sup>
                                      <m:e>
                                        <m:sSup>
                                          <m:sSup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p>
                                          <m:sSup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nary>
                                              <m:naryPr>
                                                <m:chr m:val="∑"/>
                                                <m:limLoc m:val="subSup"/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naryPr>
                                              <m:sub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=0</m:t>
                                                </m:r>
                                              </m:sub>
                                              <m:sup>
                                                <m:sSub>
                                                  <m:sSubPr>
                                                    <m:ctrlP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𝑛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𝑡</m:t>
                                                    </m:r>
                                                  </m:sub>
                                                </m:sSub>
                                              </m:sup>
                                              <m:e>
                                                <m:sSup>
                                                  <m:sSupPr>
                                                    <m:ctrlP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𝑦</m:t>
                                                    </m:r>
                                                  </m:e>
                                                  <m:sup>
                                                    <m:d>
                                                      <m:dPr>
                                                        <m:ctrlPr>
                                                          <a:rPr lang="en-US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r>
                                                          <a:rPr lang="en-US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𝑖</m:t>
                                                        </m:r>
                                                      </m:e>
                                                    </m:d>
                                                  </m:sup>
                                                </m:sSup>
                                              </m:e>
                                            </m:nary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e>
                                          <m:sup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nary>
                                  </m:e>
                                </m:d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nary>
                                      <m:naryPr>
                                        <m:chr m:val="∑"/>
                                        <m:limLoc m:val="undOvr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=0</m:t>
                                        </m:r>
                                      </m:sub>
                                      <m:sup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sup>
                                      <m:e>
                                        <m:sSup>
                                          <m:sSup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</m:acc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p>
                                          <m:sSup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nary>
                                              <m:naryPr>
                                                <m:chr m:val="∑"/>
                                                <m:limLoc m:val="subSup"/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naryPr>
                                              <m:sub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=0</m:t>
                                                </m:r>
                                              </m:sub>
                                              <m:sup>
                                                <m:sSub>
                                                  <m:sSubPr>
                                                    <m:ctrlP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𝑛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𝑡</m:t>
                                                    </m:r>
                                                  </m:sub>
                                                </m:sSub>
                                              </m:sup>
                                              <m:e>
                                                <m:sSup>
                                                  <m:sSupPr>
                                                    <m:ctrlP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acc>
                                                      <m:accPr>
                                                        <m:chr m:val="̂"/>
                                                        <m:ctrlPr>
                                                          <a:rPr lang="en-US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accPr>
                                                      <m:e>
                                                        <m:r>
                                                          <a:rPr lang="en-US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𝑦</m:t>
                                                        </m:r>
                                                      </m:e>
                                                    </m:acc>
                                                  </m:e>
                                                  <m:sup>
                                                    <m:d>
                                                      <m:dPr>
                                                        <m:ctrlPr>
                                                          <a:rPr lang="en-US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r>
                                                          <a:rPr lang="en-US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𝑖</m:t>
                                                        </m:r>
                                                      </m:e>
                                                    </m:d>
                                                  </m:sup>
                                                </m:sSup>
                                              </m:e>
                                            </m:nary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e>
                                          <m:sup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nary>
                                  </m:e>
                                </m:d>
                              </m:den>
                            </m:f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uk-U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E87820-417A-534F-B007-7AD901D395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2286000"/>
                <a:ext cx="10453816" cy="4015946"/>
              </a:xfrm>
              <a:blipFill>
                <a:blip r:embed="rId2"/>
                <a:stretch>
                  <a:fillRect l="-972" t="-2215" b="-139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3881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6E72E-1464-7E49-A28D-25DE909B7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1557"/>
            <a:ext cx="10515600" cy="1325563"/>
          </a:xfrm>
        </p:spPr>
        <p:txBody>
          <a:bodyPr/>
          <a:lstStyle/>
          <a:p>
            <a:r>
              <a:rPr lang="ru-RU" b="1" dirty="0" err="1"/>
              <a:t>Крігінг</a:t>
            </a:r>
            <a:r>
              <a:rPr 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C0783E-A52D-C443-A54C-7DCF8ADC21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33384"/>
                <a:ext cx="10515600" cy="4743579"/>
              </a:xfrm>
            </p:spPr>
            <p:txBody>
              <a:bodyPr/>
              <a:lstStyle/>
              <a:p>
                <a:r>
                  <a:rPr lang="uk-UA" dirty="0"/>
                  <a:t>Радіальна базисна функція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e>
                                              </m:d>
                                            </m:sup>
                                          </m:sSub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sup>
                                  </m:sSup>
                                </m:e>
                              </m:nary>
                            </m:e>
                          </m:d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uk-UA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C0783E-A52D-C443-A54C-7DCF8ADC21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33384"/>
                <a:ext cx="10515600" cy="4743579"/>
              </a:xfrm>
              <a:blipFill>
                <a:blip r:embed="rId2"/>
                <a:stretch>
                  <a:fillRect l="-965" t="-21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5607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2C5B42-5733-4945-9481-95A7D84987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07773"/>
                <a:ext cx="10515600" cy="5769190"/>
              </a:xfrm>
            </p:spPr>
            <p:txBody>
              <a:bodyPr>
                <a:normAutofit fontScale="92500"/>
              </a:bodyPr>
              <a:lstStyle/>
              <a:p>
                <a:r>
                  <a:rPr lang="uk-UA" dirty="0"/>
                  <a:t>Ідея методу </a:t>
                </a:r>
                <a:r>
                  <a:rPr lang="uk-UA" dirty="0" err="1"/>
                  <a:t>Крігінгу</a:t>
                </a:r>
                <a:r>
                  <a:rPr lang="uk-UA" dirty="0"/>
                  <a:t> полягає в тому, що ми розглядаємо отримані значення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uk-UA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uk-UA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uk-UA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uk-UA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uk-UA" dirty="0"/>
                  <a:t> як значення, отримані внаслідок стохастичного (випадкового) процесу. Позначимо це набором випадкових векторів 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uk-UA" dirty="0"/>
                  <a:t>Випадкові змінні корелюються одна з одною через базисну функцію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cor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e>
                                              </m:d>
                                            </m:sup>
                                          </m:sSub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(</m:t>
                                                  </m:r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𝑙</m:t>
                                                  </m:r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)</m:t>
                                                  </m:r>
                                                </m:sup>
                                              </m:sSup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sup>
                                  </m:sSup>
                                </m:e>
                              </m:nary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  <a:p>
                <a:r>
                  <a:rPr lang="uk-UA" dirty="0"/>
                  <a:t>Відповідно, ми можемо побудувати </a:t>
                </a:r>
                <a14:m>
                  <m:oMath xmlns:m="http://schemas.openxmlformats.org/officeDocument/2006/math">
                    <m:r>
                      <a:rPr lang="uk-UA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uk-UA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uk-UA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uk-UA" dirty="0"/>
                  <a:t> матрицю кореляції для всіх вхідних даних</a:t>
                </a:r>
                <a:r>
                  <a:rPr lang="ru-RU" dirty="0"/>
                  <a:t>: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uk-UA" b="1" i="1">
                          <a:latin typeface="Cambria Math" panose="02040503050406030204" pitchFamily="18" charset="0"/>
                        </a:rPr>
                        <m:t>𝚿</m:t>
                      </m:r>
                      <m:r>
                        <a:rPr lang="uk-UA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cor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(1)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(1)</m:t>
                                        </m:r>
                                      </m:sup>
                                    </m:s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uk-UA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cor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(1)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uk-UA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uk-UA" i="1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uk-UA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cor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(1)</m:t>
                                        </m:r>
                                      </m:sup>
                                    </m:s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uk-UA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cor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2C5B42-5733-4945-9481-95A7D84987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07773"/>
                <a:ext cx="10515600" cy="5769190"/>
              </a:xfrm>
              <a:blipFill>
                <a:blip r:embed="rId2"/>
                <a:stretch>
                  <a:fillRect l="-844" t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2068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6EE2EC-3C66-9C4F-B716-77B2C35BEA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44843"/>
                <a:ext cx="10515600" cy="573212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uk-UA" dirty="0"/>
                  <a:t>Оскільки ми припускаємо що модель, побудована інтерполяцією </a:t>
                </a:r>
                <a:r>
                  <a:rPr lang="uk-UA" dirty="0" err="1"/>
                  <a:t>Крігінга</a:t>
                </a:r>
                <a:r>
                  <a:rPr lang="uk-UA" dirty="0"/>
                  <a:t>, не містить похибки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uk-UA" dirty="0"/>
                  <a:t>, імовірність отримати дані </a:t>
                </a:r>
                <a:r>
                  <a:rPr lang="en-US" b="1" dirty="0"/>
                  <a:t>Y</a:t>
                </a:r>
                <a:r>
                  <a:rPr lang="uk-UA" dirty="0"/>
                  <a:t> можна записати наступним чином</a:t>
                </a:r>
                <a:r>
                  <a:rPr lang="ru-RU" dirty="0"/>
                  <a:t>: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𝐘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𝐘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sup>
                          </m:sSup>
                          <m:d>
                            <m:dPr>
                              <m:begChr m:val="|"/>
                              <m:endChr m:val="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uk-UA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f>
                                <m:fPr>
                                  <m:type m:val="li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limLoc m:val="undOvr"/>
                                  <m:subHide m:val="on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𝐘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uk-UA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  <a:endParaRPr lang="uk-UA" dirty="0"/>
              </a:p>
              <a:p>
                <a:r>
                  <a:rPr lang="uk-UA" dirty="0"/>
                  <a:t>Провівши певні обчислення, отримуємо наступну найбільшу </a:t>
                </a:r>
                <a:r>
                  <a:rPr lang="uk-UA" dirty="0" err="1"/>
                  <a:t>вірогідность</a:t>
                </a:r>
                <a:r>
                  <a:rPr lang="uk-UA" dirty="0"/>
                  <a:t> для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uk-UA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𝐲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Ψ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𝐲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uk-UA" dirty="0"/>
                  <a:t>Тепер ми можемо підставити отримані значення і отримати </a:t>
                </a:r>
                <a:r>
                  <a:rPr lang="uk-UA" i="1" dirty="0"/>
                  <a:t>функцію концентрованої логарифмічної вірогідності</a:t>
                </a:r>
                <a:r>
                  <a:rPr lang="ru-RU" dirty="0"/>
                  <a:t>: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ru-RU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)≈</m:t>
                          </m:r>
                        </m:e>
                      </m:func>
                      <m:r>
                        <a:rPr lang="ru-RU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ru-RU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uk-UA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ru-RU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Ψ</m:t>
                                  </m:r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  <a:p>
                <a:r>
                  <a:rPr lang="uk-UA" dirty="0"/>
                  <a:t>Значення цієї функції залежить від шуканих нами </a:t>
                </a:r>
                <a14:m>
                  <m:oMath xmlns:m="http://schemas.openxmlformats.org/officeDocument/2006/math">
                    <m:r>
                      <a:rPr lang="uk-UA" b="1" i="1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uk-UA" dirty="0"/>
                  <a:t> і </a:t>
                </a:r>
                <a14:m>
                  <m:oMath xmlns:m="http://schemas.openxmlformats.org/officeDocument/2006/math">
                    <m:r>
                      <a:rPr lang="uk-UA" b="1" i="1">
                        <a:latin typeface="Cambria Math" panose="02040503050406030204" pitchFamily="18" charset="0"/>
                      </a:rPr>
                      <m:t>𝒑</m:t>
                    </m:r>
                    <m:r>
                      <a:rPr lang="uk-UA" b="1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uk-UA" dirty="0"/>
                  <a:t> 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6EE2EC-3C66-9C4F-B716-77B2C35BEA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44843"/>
                <a:ext cx="10515600" cy="5732120"/>
              </a:xfrm>
              <a:blipFill>
                <a:blip r:embed="rId2"/>
                <a:stretch>
                  <a:fillRect l="-965" t="-2212" r="-241" b="-13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4530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4795B-AD82-6A45-8954-1BE7C4414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/>
              <a:t>Передбачення</a:t>
            </a:r>
            <a:r>
              <a:rPr lang="ru-RU" b="1" dirty="0"/>
              <a:t> </a:t>
            </a:r>
            <a:r>
              <a:rPr lang="ru-RU" b="1" dirty="0" err="1"/>
              <a:t>значень</a:t>
            </a:r>
            <a:r>
              <a:rPr lang="ru-RU" b="1" dirty="0"/>
              <a:t> </a:t>
            </a:r>
            <a:r>
              <a:rPr lang="ru-RU" b="1" dirty="0" err="1"/>
              <a:t>функції</a:t>
            </a:r>
            <a:r>
              <a:rPr lang="ru-RU" b="1" dirty="0"/>
              <a:t> </a:t>
            </a:r>
            <a:r>
              <a:rPr lang="ru-RU" b="1" dirty="0" err="1"/>
              <a:t>Крігінгом</a:t>
            </a:r>
            <a:r>
              <a:rPr lang="en-US" dirty="0">
                <a:effectLst/>
              </a:rPr>
              <a:t>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6A4546-F2DC-6B45-B1CE-93D1BF7B0F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uk-UA" dirty="0"/>
                  <a:t>Кожне нове значення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uk-UA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uk-UA" dirty="0"/>
                  <a:t>, передбачене моделлю </a:t>
                </a:r>
                <a:r>
                  <a:rPr lang="uk-UA" dirty="0" err="1"/>
                  <a:t>Крігінгу</a:t>
                </a:r>
                <a:r>
                  <a:rPr lang="uk-UA" dirty="0"/>
                  <a:t>, повинне сходитися з уже обчисленими для тренувального набору даних параметрами кореляції. Тому, ми додаємо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uk-UA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uk-UA" dirty="0"/>
                  <a:t> до нового </a:t>
                </a:r>
                <a:r>
                  <a:rPr lang="uk-UA" dirty="0" err="1"/>
                  <a:t>вектора</a:t>
                </a:r>
                <a:r>
                  <a:rPr lang="uk-UA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uk-UA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uk-UA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uk-UA" i="1">
                            <a:latin typeface="Cambria Math" panose="02040503050406030204" pitchFamily="18" charset="0"/>
                          </a:rPr>
                          <m:t>{</m:t>
                        </m:r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uk-UA" b="1" i="1">
                                <a:latin typeface="Cambria Math" panose="02040503050406030204" pitchFamily="18" charset="0"/>
                              </a:rPr>
                              <m:t>𝐲</m:t>
                            </m:r>
                          </m:e>
                          <m:sup>
                            <m:r>
                              <a:rPr lang="uk-UA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uk-UA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uk-UA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uk-UA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uk-UA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uk-UA" i="1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uk-UA" dirty="0"/>
                  <a:t>та означаємо новий вектор кореляцій між тренувальними даними та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uk-UA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cor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(1)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cor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uk-UA" dirty="0"/>
                  <a:t>Тепер, сконструюємо доповнену матрицю кореляцій</a:t>
                </a:r>
                <a:r>
                  <a:rPr lang="ru-RU" dirty="0"/>
                  <a:t>: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uk-UA" b="1" i="1">
                              <a:latin typeface="Cambria Math" panose="02040503050406030204" pitchFamily="18" charset="0"/>
                            </a:rPr>
                            <m:t>𝚿</m:t>
                          </m:r>
                        </m:e>
                      </m:acc>
                      <m:r>
                        <a:rPr lang="uk-UA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uk-UA">
                                    <a:latin typeface="Cambria Math" panose="02040503050406030204" pitchFamily="18" charset="0"/>
                                  </a:rPr>
                                  <m:t>Ψ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e>
                              <m:e>
                                <m:r>
                                  <a:rPr lang="uk-UA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6A4546-F2DC-6B45-B1CE-93D1BF7B0F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965" t="-2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39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1733</TotalTime>
  <Words>355</Words>
  <Application>Microsoft Macintosh PowerPoint</Application>
  <PresentationFormat>Widescreen</PresentationFormat>
  <Paragraphs>100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Times New Roman</vt:lpstr>
      <vt:lpstr>Office Theme</vt:lpstr>
      <vt:lpstr>Застосування методу Крігінга  для побудови сурогатних моделей</vt:lpstr>
      <vt:lpstr>Сурогатні моделі</vt:lpstr>
      <vt:lpstr>PowerPoint Presentation</vt:lpstr>
      <vt:lpstr>Вибір плану проведення експериментів </vt:lpstr>
      <vt:lpstr>Побудова сурогатної моделі </vt:lpstr>
      <vt:lpstr>Крігінг </vt:lpstr>
      <vt:lpstr>PowerPoint Presentation</vt:lpstr>
      <vt:lpstr>PowerPoint Presentation</vt:lpstr>
      <vt:lpstr>Передбачення значень функції Крігінгом </vt:lpstr>
      <vt:lpstr>PowerPoint Presentation</vt:lpstr>
      <vt:lpstr>Функція Браніна</vt:lpstr>
      <vt:lpstr>Модель хижак-жертва</vt:lpstr>
      <vt:lpstr>Результати для моделі хижак-жертва</vt:lpstr>
      <vt:lpstr>Дякую за увагу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Застосування методу Крігінга  для побудови сурогатних моделей</dc:title>
  <dc:creator>Danylo Labenskyi</dc:creator>
  <cp:lastModifiedBy>Danylo Labenskyi</cp:lastModifiedBy>
  <cp:revision>19</cp:revision>
  <dcterms:created xsi:type="dcterms:W3CDTF">2019-05-31T03:19:08Z</dcterms:created>
  <dcterms:modified xsi:type="dcterms:W3CDTF">2019-06-01T08:56:50Z</dcterms:modified>
</cp:coreProperties>
</file>