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3200"/>
  <p:notesSz cx="6858000" cy="9144000"/>
  <p:embeddedFontLst>
    <p:embeddedFont>
      <p:font typeface="Play"/>
      <p:regular r:id="rId13"/>
      <p:bold r:id="rId14"/>
    </p:embeddedFon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j9TXH2k27bu5fwtNCQuBH3/9Cw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font" Target="fonts/Play-bold.fntdata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088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"Good afternoon, everyone. My name is Daniel Lee and Today, I’ll be presenting on </a:t>
            </a:r>
            <a:r>
              <a:rPr b="1" lang="en-US">
                <a:solidFill>
                  <a:schemeClr val="dk1"/>
                </a:solidFill>
              </a:rPr>
              <a:t>Retrieval Augmented Generation (RAG) with LangChain</a:t>
            </a:r>
            <a:r>
              <a:rPr lang="en-US">
                <a:solidFill>
                  <a:schemeClr val="dk1"/>
                </a:solidFill>
              </a:rPr>
              <a:t> and how it enhances language models by integrating external knowledge. Let’s dive in!"</a:t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088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0fb940a81_0_447:notes"/>
          <p:cNvSpPr/>
          <p:nvPr>
            <p:ph idx="2" type="sldImg"/>
          </p:nvPr>
        </p:nvSpPr>
        <p:spPr>
          <a:xfrm>
            <a:off x="380875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0fb940a81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</a:t>
            </a:r>
            <a:r>
              <a:rPr lang="en-US"/>
              <a:t>etrieval augmented generation or commonly known as RAG is a powerful technique that improves AI models by integrating external data sources.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It allows models to generate more accurate, contextually relevant responses.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Unlike traditional models that rely only on pre-trained data, RAG enables real-time information retrieval to keep responses updated and relevant."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0fb940a81_1_42:notes"/>
          <p:cNvSpPr/>
          <p:nvPr>
            <p:ph idx="2" type="sldImg"/>
          </p:nvPr>
        </p:nvSpPr>
        <p:spPr>
          <a:xfrm>
            <a:off x="380875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0fb940a8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"To implement RAG using LangChain, we follow these key steps: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Install Dependencies</a:t>
            </a:r>
            <a:r>
              <a:rPr lang="en-US">
                <a:solidFill>
                  <a:schemeClr val="dk1"/>
                </a:solidFill>
              </a:rPr>
              <a:t> – Install the necessary libraries.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Load Data</a:t>
            </a:r>
            <a:r>
              <a:rPr lang="en-US">
                <a:solidFill>
                  <a:schemeClr val="dk1"/>
                </a:solidFill>
              </a:rPr>
              <a:t> – Use loaders to fetch content from different sources.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Process Data</a:t>
            </a:r>
            <a:r>
              <a:rPr lang="en-US">
                <a:solidFill>
                  <a:schemeClr val="dk1"/>
                </a:solidFill>
              </a:rPr>
              <a:t> – Split large documents into manageable chunks.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Index Data</a:t>
            </a:r>
            <a:r>
              <a:rPr lang="en-US">
                <a:solidFill>
                  <a:schemeClr val="dk1"/>
                </a:solidFill>
              </a:rPr>
              <a:t> – Store the processed data in a vector database.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Build the RAG Chain</a:t>
            </a:r>
            <a:r>
              <a:rPr lang="en-US">
                <a:solidFill>
                  <a:schemeClr val="dk1"/>
                </a:solidFill>
              </a:rPr>
              <a:t> – Retrieve relevant data and generate AI-powered responses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0fb940a81_2_17:notes"/>
          <p:cNvSpPr/>
          <p:nvPr>
            <p:ph idx="2" type="sldImg"/>
          </p:nvPr>
        </p:nvSpPr>
        <p:spPr>
          <a:xfrm>
            <a:off x="380875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0fb940a8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"The data we used for analysis comes from </a:t>
            </a:r>
            <a:r>
              <a:rPr b="1" lang="en-US">
                <a:solidFill>
                  <a:schemeClr val="dk1"/>
                </a:solidFill>
              </a:rPr>
              <a:t>Lilian Weng’s blog post, 'Agent-based Approach in AI'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The post explores AI agents that autonomously perform tasks.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It discusses various agent types, including reinforcement learning agents and multi-agent systems.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This knowledge is key to understanding how AI agents interact and make decisions in different environments."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0fb940a81_0_454:notes"/>
          <p:cNvSpPr/>
          <p:nvPr>
            <p:ph idx="2" type="sldImg"/>
          </p:nvPr>
        </p:nvSpPr>
        <p:spPr>
          <a:xfrm>
            <a:off x="380875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0fb940a81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"There are two major components of a RAG system: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Indexing</a:t>
            </a:r>
            <a:r>
              <a:rPr lang="en-US">
                <a:solidFill>
                  <a:schemeClr val="dk1"/>
                </a:solidFill>
              </a:rPr>
              <a:t> – This involves data ingestion, text splitting, and storing data in a retrievable format.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Retrieval &amp; Generation</a:t>
            </a:r>
            <a:r>
              <a:rPr lang="en-US">
                <a:solidFill>
                  <a:schemeClr val="dk1"/>
                </a:solidFill>
              </a:rPr>
              <a:t> – This ensures that relevant data is retrieved efficiently and used to generate meaningful responses."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Indexing in RAG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Data Ingestion:</a:t>
            </a:r>
            <a:r>
              <a:rPr lang="en-US">
                <a:solidFill>
                  <a:schemeClr val="dk1"/>
                </a:solidFill>
              </a:rPr>
              <a:t> Use Document Loaders to import data.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Text Splitting:</a:t>
            </a:r>
            <a:r>
              <a:rPr lang="en-US">
                <a:solidFill>
                  <a:schemeClr val="dk1"/>
                </a:solidFill>
              </a:rPr>
              <a:t> Use Text Splitters to divide large documents.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Storage:</a:t>
            </a:r>
            <a:r>
              <a:rPr lang="en-US">
                <a:solidFill>
                  <a:schemeClr val="dk1"/>
                </a:solidFill>
              </a:rPr>
              <a:t> Save chunks in a Vector Store for efficient retrieval.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Retrieval &amp; Generation Process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Query Processing:</a:t>
            </a:r>
            <a:r>
              <a:rPr lang="en-US">
                <a:solidFill>
                  <a:schemeClr val="dk1"/>
                </a:solidFill>
              </a:rPr>
              <a:t> Retrieve relevant information from the Vector Store.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Response Generation:</a:t>
            </a:r>
            <a:r>
              <a:rPr lang="en-US">
                <a:solidFill>
                  <a:schemeClr val="dk1"/>
                </a:solidFill>
              </a:rPr>
              <a:t> Use a language model to generate responses.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Ensures accurate, enriched responses using external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0fb940a81_2_32:notes"/>
          <p:cNvSpPr/>
          <p:nvPr>
            <p:ph idx="2" type="sldImg"/>
          </p:nvPr>
        </p:nvSpPr>
        <p:spPr>
          <a:xfrm>
            <a:off x="380875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0fb940a81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"The data retrieved through RAG has several key applications: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AI Agents:</a:t>
            </a:r>
            <a:r>
              <a:rPr lang="en-US">
                <a:solidFill>
                  <a:schemeClr val="dk1"/>
                </a:solidFill>
              </a:rPr>
              <a:t> It enhances AI agents by giving them access to up-to-date knowledge.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Reinforcement Learning:</a:t>
            </a:r>
            <a:r>
              <a:rPr lang="en-US">
                <a:solidFill>
                  <a:schemeClr val="dk1"/>
                </a:solidFill>
              </a:rPr>
              <a:t> It optimizes agent learning by providing useful external context.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Multi-agent Systems:</a:t>
            </a:r>
            <a:r>
              <a:rPr lang="en-US">
                <a:solidFill>
                  <a:schemeClr val="dk1"/>
                </a:solidFill>
              </a:rPr>
              <a:t> It improves coordination among agents by sharing relevant information."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0fb940a81_2_26:notes"/>
          <p:cNvSpPr/>
          <p:nvPr>
            <p:ph idx="2" type="sldImg"/>
          </p:nvPr>
        </p:nvSpPr>
        <p:spPr>
          <a:xfrm>
            <a:off x="380875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0fb940a81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 SUMMARY: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Recap of RAG in LangChain: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RAG Generation enhances language models by integrating external data, allowing for more contextually relevant and accurate responses.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LangChain provides an easy-to-use framework for building RAG applications with tools for data ingestion, text splitting, vector storage, and response generation.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Key Takeaways: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RAG allows language models to go beyond static training data by pulling in real-time information.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The ability to access and retrieve external knowledge greatly enhances applications like chatbots, virtual assistants, and search engines.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LangChain offers an accessible and modular solution to build and scale RAG-based systems.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"Thank you for your time! I’d be happy to answer any questions."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330fb940a81_0_390"/>
          <p:cNvCxnSpPr/>
          <p:nvPr/>
        </p:nvCxnSpPr>
        <p:spPr>
          <a:xfrm>
            <a:off x="0" y="3997533"/>
            <a:ext cx="12193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330fb940a81_0_390"/>
          <p:cNvSpPr txBox="1"/>
          <p:nvPr>
            <p:ph type="ctrTitle"/>
          </p:nvPr>
        </p:nvSpPr>
        <p:spPr>
          <a:xfrm>
            <a:off x="680667" y="1676400"/>
            <a:ext cx="108318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g330fb940a81_0_390"/>
          <p:cNvSpPr txBox="1"/>
          <p:nvPr>
            <p:ph idx="1" type="subTitle"/>
          </p:nvPr>
        </p:nvSpPr>
        <p:spPr>
          <a:xfrm>
            <a:off x="680667" y="4243083"/>
            <a:ext cx="1083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330fb940a81_0_390"/>
          <p:cNvSpPr txBox="1"/>
          <p:nvPr>
            <p:ph idx="12" type="sldNum"/>
          </p:nvPr>
        </p:nvSpPr>
        <p:spPr>
          <a:xfrm>
            <a:off x="11297722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30fb940a81_0_429"/>
          <p:cNvSpPr/>
          <p:nvPr/>
        </p:nvSpPr>
        <p:spPr>
          <a:xfrm>
            <a:off x="0" y="6727600"/>
            <a:ext cx="121932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330fb940a81_0_429"/>
          <p:cNvSpPr txBox="1"/>
          <p:nvPr>
            <p:ph hasCustomPrompt="1" type="title"/>
          </p:nvPr>
        </p:nvSpPr>
        <p:spPr>
          <a:xfrm>
            <a:off x="415641" y="1321967"/>
            <a:ext cx="113619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g330fb940a81_0_429"/>
          <p:cNvSpPr txBox="1"/>
          <p:nvPr>
            <p:ph idx="1" type="body"/>
          </p:nvPr>
        </p:nvSpPr>
        <p:spPr>
          <a:xfrm>
            <a:off x="415641" y="4095067"/>
            <a:ext cx="113619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330fb940a81_0_429"/>
          <p:cNvSpPr txBox="1"/>
          <p:nvPr>
            <p:ph idx="12" type="sldNum"/>
          </p:nvPr>
        </p:nvSpPr>
        <p:spPr>
          <a:xfrm>
            <a:off x="11297722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0fb940a81_0_434"/>
          <p:cNvSpPr txBox="1"/>
          <p:nvPr>
            <p:ph idx="12" type="sldNum"/>
          </p:nvPr>
        </p:nvSpPr>
        <p:spPr>
          <a:xfrm>
            <a:off x="11297722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0fb940a81_0_436"/>
          <p:cNvSpPr txBox="1"/>
          <p:nvPr>
            <p:ph type="title"/>
          </p:nvPr>
        </p:nvSpPr>
        <p:spPr>
          <a:xfrm>
            <a:off x="609660" y="274638"/>
            <a:ext cx="1097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g330fb940a81_0_436"/>
          <p:cNvSpPr txBox="1"/>
          <p:nvPr>
            <p:ph idx="1" type="body"/>
          </p:nvPr>
        </p:nvSpPr>
        <p:spPr>
          <a:xfrm>
            <a:off x="609660" y="1600200"/>
            <a:ext cx="10974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330fb940a81_0_436"/>
          <p:cNvSpPr txBox="1"/>
          <p:nvPr>
            <p:ph idx="10" type="dt"/>
          </p:nvPr>
        </p:nvSpPr>
        <p:spPr>
          <a:xfrm>
            <a:off x="609660" y="6356350"/>
            <a:ext cx="284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330fb940a81_0_436"/>
          <p:cNvSpPr txBox="1"/>
          <p:nvPr>
            <p:ph idx="11" type="ftr"/>
          </p:nvPr>
        </p:nvSpPr>
        <p:spPr>
          <a:xfrm>
            <a:off x="4166010" y="6356350"/>
            <a:ext cx="386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330fb940a81_0_436"/>
          <p:cNvSpPr txBox="1"/>
          <p:nvPr>
            <p:ph idx="12" type="sldNum"/>
          </p:nvPr>
        </p:nvSpPr>
        <p:spPr>
          <a:xfrm>
            <a:off x="8738460" y="6356350"/>
            <a:ext cx="284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g330fb940a81_0_395"/>
          <p:cNvCxnSpPr/>
          <p:nvPr/>
        </p:nvCxnSpPr>
        <p:spPr>
          <a:xfrm>
            <a:off x="0" y="3997533"/>
            <a:ext cx="12193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g330fb940a81_0_395"/>
          <p:cNvSpPr txBox="1"/>
          <p:nvPr>
            <p:ph type="title"/>
          </p:nvPr>
        </p:nvSpPr>
        <p:spPr>
          <a:xfrm>
            <a:off x="680667" y="2743200"/>
            <a:ext cx="108318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330fb940a81_0_395"/>
          <p:cNvSpPr txBox="1"/>
          <p:nvPr>
            <p:ph idx="12" type="sldNum"/>
          </p:nvPr>
        </p:nvSpPr>
        <p:spPr>
          <a:xfrm>
            <a:off x="11297722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30fb940a81_0_399"/>
          <p:cNvSpPr/>
          <p:nvPr/>
        </p:nvSpPr>
        <p:spPr>
          <a:xfrm>
            <a:off x="0" y="6727600"/>
            <a:ext cx="121932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g330fb940a81_0_399"/>
          <p:cNvSpPr txBox="1"/>
          <p:nvPr>
            <p:ph type="title"/>
          </p:nvPr>
        </p:nvSpPr>
        <p:spPr>
          <a:xfrm>
            <a:off x="415641" y="593367"/>
            <a:ext cx="11361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g330fb940a81_0_399"/>
          <p:cNvSpPr txBox="1"/>
          <p:nvPr>
            <p:ph idx="1" type="body"/>
          </p:nvPr>
        </p:nvSpPr>
        <p:spPr>
          <a:xfrm>
            <a:off x="415641" y="1536633"/>
            <a:ext cx="11361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g330fb940a81_0_399"/>
          <p:cNvSpPr txBox="1"/>
          <p:nvPr>
            <p:ph idx="12" type="sldNum"/>
          </p:nvPr>
        </p:nvSpPr>
        <p:spPr>
          <a:xfrm>
            <a:off x="11297722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30fb940a81_0_404"/>
          <p:cNvSpPr txBox="1"/>
          <p:nvPr>
            <p:ph type="title"/>
          </p:nvPr>
        </p:nvSpPr>
        <p:spPr>
          <a:xfrm>
            <a:off x="415641" y="593367"/>
            <a:ext cx="11361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g330fb940a81_0_404"/>
          <p:cNvSpPr txBox="1"/>
          <p:nvPr>
            <p:ph idx="1" type="body"/>
          </p:nvPr>
        </p:nvSpPr>
        <p:spPr>
          <a:xfrm>
            <a:off x="415641" y="1536633"/>
            <a:ext cx="5333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g330fb940a81_0_404"/>
          <p:cNvSpPr txBox="1"/>
          <p:nvPr>
            <p:ph idx="2" type="body"/>
          </p:nvPr>
        </p:nvSpPr>
        <p:spPr>
          <a:xfrm>
            <a:off x="6443834" y="1536633"/>
            <a:ext cx="5333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330fb940a81_0_404"/>
          <p:cNvSpPr txBox="1"/>
          <p:nvPr>
            <p:ph idx="12" type="sldNum"/>
          </p:nvPr>
        </p:nvSpPr>
        <p:spPr>
          <a:xfrm>
            <a:off x="11297722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30fb940a81_0_409"/>
          <p:cNvSpPr txBox="1"/>
          <p:nvPr>
            <p:ph type="title"/>
          </p:nvPr>
        </p:nvSpPr>
        <p:spPr>
          <a:xfrm>
            <a:off x="415641" y="593367"/>
            <a:ext cx="11361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330fb940a81_0_409"/>
          <p:cNvSpPr txBox="1"/>
          <p:nvPr>
            <p:ph idx="12" type="sldNum"/>
          </p:nvPr>
        </p:nvSpPr>
        <p:spPr>
          <a:xfrm>
            <a:off x="11297722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30fb940a81_0_412"/>
          <p:cNvSpPr txBox="1"/>
          <p:nvPr>
            <p:ph type="title"/>
          </p:nvPr>
        </p:nvSpPr>
        <p:spPr>
          <a:xfrm>
            <a:off x="415641" y="740800"/>
            <a:ext cx="37443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g330fb940a81_0_412"/>
          <p:cNvSpPr txBox="1"/>
          <p:nvPr>
            <p:ph idx="1" type="body"/>
          </p:nvPr>
        </p:nvSpPr>
        <p:spPr>
          <a:xfrm>
            <a:off x="415641" y="1852800"/>
            <a:ext cx="37443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330fb940a81_0_412"/>
          <p:cNvSpPr txBox="1"/>
          <p:nvPr>
            <p:ph idx="12" type="sldNum"/>
          </p:nvPr>
        </p:nvSpPr>
        <p:spPr>
          <a:xfrm>
            <a:off x="11297722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30fb940a81_0_416"/>
          <p:cNvSpPr txBox="1"/>
          <p:nvPr>
            <p:ph type="title"/>
          </p:nvPr>
        </p:nvSpPr>
        <p:spPr>
          <a:xfrm>
            <a:off x="653731" y="701800"/>
            <a:ext cx="7730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g330fb940a81_0_416"/>
          <p:cNvSpPr txBox="1"/>
          <p:nvPr>
            <p:ph idx="12" type="sldNum"/>
          </p:nvPr>
        </p:nvSpPr>
        <p:spPr>
          <a:xfrm>
            <a:off x="11297722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30fb940a81_0_419"/>
          <p:cNvSpPr/>
          <p:nvPr/>
        </p:nvSpPr>
        <p:spPr>
          <a:xfrm>
            <a:off x="6096600" y="100"/>
            <a:ext cx="60966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g330fb940a81_0_419"/>
          <p:cNvCxnSpPr/>
          <p:nvPr/>
        </p:nvCxnSpPr>
        <p:spPr>
          <a:xfrm>
            <a:off x="6706893" y="5994000"/>
            <a:ext cx="624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330fb940a81_0_419"/>
          <p:cNvSpPr txBox="1"/>
          <p:nvPr>
            <p:ph type="title"/>
          </p:nvPr>
        </p:nvSpPr>
        <p:spPr>
          <a:xfrm>
            <a:off x="354035" y="1607767"/>
            <a:ext cx="53940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330fb940a81_0_419"/>
          <p:cNvSpPr txBox="1"/>
          <p:nvPr>
            <p:ph idx="1" type="subTitle"/>
          </p:nvPr>
        </p:nvSpPr>
        <p:spPr>
          <a:xfrm>
            <a:off x="354035" y="3692001"/>
            <a:ext cx="53940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330fb940a81_0_419"/>
          <p:cNvSpPr txBox="1"/>
          <p:nvPr>
            <p:ph idx="2" type="body"/>
          </p:nvPr>
        </p:nvSpPr>
        <p:spPr>
          <a:xfrm>
            <a:off x="6586648" y="965600"/>
            <a:ext cx="51165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g330fb940a81_0_419"/>
          <p:cNvSpPr txBox="1"/>
          <p:nvPr>
            <p:ph idx="12" type="sldNum"/>
          </p:nvPr>
        </p:nvSpPr>
        <p:spPr>
          <a:xfrm>
            <a:off x="11297722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30fb940a81_0_426"/>
          <p:cNvSpPr txBox="1"/>
          <p:nvPr>
            <p:ph idx="1" type="body"/>
          </p:nvPr>
        </p:nvSpPr>
        <p:spPr>
          <a:xfrm>
            <a:off x="415641" y="5649100"/>
            <a:ext cx="79992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g330fb940a81_0_426"/>
          <p:cNvSpPr txBox="1"/>
          <p:nvPr>
            <p:ph idx="12" type="sldNum"/>
          </p:nvPr>
        </p:nvSpPr>
        <p:spPr>
          <a:xfrm>
            <a:off x="11297722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30fb940a81_0_386"/>
          <p:cNvSpPr txBox="1"/>
          <p:nvPr>
            <p:ph type="title"/>
          </p:nvPr>
        </p:nvSpPr>
        <p:spPr>
          <a:xfrm>
            <a:off x="415641" y="593367"/>
            <a:ext cx="11361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g330fb940a81_0_386"/>
          <p:cNvSpPr txBox="1"/>
          <p:nvPr>
            <p:ph idx="1" type="body"/>
          </p:nvPr>
        </p:nvSpPr>
        <p:spPr>
          <a:xfrm>
            <a:off x="415641" y="1536633"/>
            <a:ext cx="11361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330fb940a81_0_386"/>
          <p:cNvSpPr txBox="1"/>
          <p:nvPr>
            <p:ph idx="12" type="sldNum"/>
          </p:nvPr>
        </p:nvSpPr>
        <p:spPr>
          <a:xfrm>
            <a:off x="11297722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680667" y="1676400"/>
            <a:ext cx="108318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Play"/>
                <a:ea typeface="Play"/>
                <a:cs typeface="Play"/>
                <a:sym typeface="Play"/>
              </a:rPr>
              <a:t> Retrieval Augmented Generation (RAG) with LangChain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680667" y="4243083"/>
            <a:ext cx="108318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Enhancing Language Models with External Knowledge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0fb940a81_0_447"/>
          <p:cNvSpPr txBox="1"/>
          <p:nvPr>
            <p:ph type="title"/>
          </p:nvPr>
        </p:nvSpPr>
        <p:spPr>
          <a:xfrm>
            <a:off x="415641" y="593367"/>
            <a:ext cx="11361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2" name="Google Shape;72;g330fb940a81_0_447"/>
          <p:cNvSpPr txBox="1"/>
          <p:nvPr>
            <p:ph idx="1" type="body"/>
          </p:nvPr>
        </p:nvSpPr>
        <p:spPr>
          <a:xfrm>
            <a:off x="415641" y="1536633"/>
            <a:ext cx="11361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✔"/>
            </a:pPr>
            <a:r>
              <a:rPr lang="en-US" sz="2000"/>
              <a:t>RAG enhances language models by integrating external knowledge.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SzPts val="2000"/>
              <a:buChar char="✔"/>
            </a:pPr>
            <a:r>
              <a:rPr lang="en-US" sz="2000"/>
              <a:t>Helps models generate more accurate and contextually relevant responses.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SzPts val="2000"/>
              <a:buChar char="✔"/>
            </a:pPr>
            <a:r>
              <a:rPr lang="en-US" sz="2000"/>
              <a:t>Addresses limitations of static training data by allowing real-time information retrieval.</a:t>
            </a:r>
            <a:endParaRPr sz="2000"/>
          </a:p>
        </p:txBody>
      </p:sp>
      <p:pic>
        <p:nvPicPr>
          <p:cNvPr id="73" name="Google Shape;73;g330fb940a81_0_4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4500" y="442751"/>
            <a:ext cx="29718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0fb940a81_1_42"/>
          <p:cNvSpPr txBox="1"/>
          <p:nvPr>
            <p:ph type="title"/>
          </p:nvPr>
        </p:nvSpPr>
        <p:spPr>
          <a:xfrm>
            <a:off x="415641" y="593367"/>
            <a:ext cx="11361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Implementing RAG with LangChain</a:t>
            </a:r>
            <a:endParaRPr/>
          </a:p>
        </p:txBody>
      </p:sp>
      <p:sp>
        <p:nvSpPr>
          <p:cNvPr id="79" name="Google Shape;79;g330fb940a81_1_42"/>
          <p:cNvSpPr txBox="1"/>
          <p:nvPr>
            <p:ph idx="1" type="body"/>
          </p:nvPr>
        </p:nvSpPr>
        <p:spPr>
          <a:xfrm>
            <a:off x="415641" y="1536633"/>
            <a:ext cx="11361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Install Dependencies</a:t>
            </a:r>
            <a:endParaRPr b="1"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Load Data:</a:t>
            </a:r>
            <a:r>
              <a:rPr lang="en-US" sz="2500"/>
              <a:t> Use Loader to fetch content.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Process Data: </a:t>
            </a:r>
            <a:r>
              <a:rPr lang="en-US" sz="2500"/>
              <a:t>Use Splitter function.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Index Data: </a:t>
            </a:r>
            <a:r>
              <a:rPr lang="en-US" sz="2500"/>
              <a:t>Store document chunks in a Vector Store.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Build RAG Chain:</a:t>
            </a:r>
            <a:r>
              <a:rPr lang="en-US" sz="2500"/>
              <a:t> Retrieve relevant data &amp; generate responses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0fb940a81_2_17"/>
          <p:cNvSpPr txBox="1"/>
          <p:nvPr>
            <p:ph type="title"/>
          </p:nvPr>
        </p:nvSpPr>
        <p:spPr>
          <a:xfrm>
            <a:off x="415641" y="593367"/>
            <a:ext cx="11361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Source: Agent-based Approach in AI</a:t>
            </a:r>
            <a:endParaRPr/>
          </a:p>
        </p:txBody>
      </p:sp>
      <p:sp>
        <p:nvSpPr>
          <p:cNvPr id="85" name="Google Shape;85;g330fb940a81_2_17"/>
          <p:cNvSpPr txBox="1"/>
          <p:nvPr>
            <p:ph idx="1" type="body"/>
          </p:nvPr>
        </p:nvSpPr>
        <p:spPr>
          <a:xfrm>
            <a:off x="415641" y="1536633"/>
            <a:ext cx="11361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Data:</a:t>
            </a:r>
            <a:r>
              <a:rPr lang="en-US" sz="2000"/>
              <a:t> Lilian Weng's post titled "Agent-based Approach in AI." converted to text file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Main Concepts: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Introduction to the idea of AI agents that autonomously perform tasks.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Focus on different types of agents in reinforcement learning, multi-agent systems, and robotics.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-US" sz="2000"/>
              <a:t>Discusses how agent systems can integrate into various real-world applications.</a:t>
            </a:r>
            <a:endParaRPr sz="2000"/>
          </a:p>
        </p:txBody>
      </p:sp>
      <p:pic>
        <p:nvPicPr>
          <p:cNvPr id="86" name="Google Shape;86;g330fb940a81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200" y="4403451"/>
            <a:ext cx="4713977" cy="186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0fb940a81_0_454"/>
          <p:cNvSpPr txBox="1"/>
          <p:nvPr>
            <p:ph type="title"/>
          </p:nvPr>
        </p:nvSpPr>
        <p:spPr>
          <a:xfrm>
            <a:off x="415641" y="593367"/>
            <a:ext cx="11361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Key Components of a RAG Application</a:t>
            </a:r>
            <a:endParaRPr/>
          </a:p>
        </p:txBody>
      </p:sp>
      <p:sp>
        <p:nvSpPr>
          <p:cNvPr id="92" name="Google Shape;92;g330fb940a81_0_454"/>
          <p:cNvSpPr txBox="1"/>
          <p:nvPr>
            <p:ph idx="1" type="body"/>
          </p:nvPr>
        </p:nvSpPr>
        <p:spPr>
          <a:xfrm>
            <a:off x="415641" y="1536633"/>
            <a:ext cx="11361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/>
              <a:t>Indexing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AutoNum type="alphaLcPeriod"/>
            </a:pPr>
            <a:r>
              <a:rPr lang="en-US" sz="2000"/>
              <a:t>Data Ingestion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AutoNum type="alphaLcPeriod"/>
            </a:pPr>
            <a:r>
              <a:rPr lang="en-US" sz="2000"/>
              <a:t>Text Splitting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AutoNum type="alphaLcPeriod"/>
            </a:pPr>
            <a:r>
              <a:rPr lang="en-US" sz="2000"/>
              <a:t>Storage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AutoNum type="arabicPeriod"/>
            </a:pPr>
            <a:r>
              <a:rPr lang="en-US" sz="2000"/>
              <a:t>Retrieval &amp; Generation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AutoNum type="alphaLcPeriod"/>
            </a:pPr>
            <a:r>
              <a:rPr lang="en-US" sz="2000"/>
              <a:t>Query Processing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2000"/>
              <a:buFont typeface="Proxima Nova"/>
              <a:buAutoNum type="alphaLcPeriod"/>
            </a:pPr>
            <a:r>
              <a:rPr lang="en-US" sz="2000"/>
              <a:t>Response Generation</a:t>
            </a:r>
            <a:endParaRPr sz="2000"/>
          </a:p>
        </p:txBody>
      </p:sp>
      <p:pic>
        <p:nvPicPr>
          <p:cNvPr id="93" name="Google Shape;93;g330fb940a81_0_4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199" y="1911850"/>
            <a:ext cx="5912699" cy="30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0fb940a81_2_32"/>
          <p:cNvSpPr txBox="1"/>
          <p:nvPr>
            <p:ph type="title"/>
          </p:nvPr>
        </p:nvSpPr>
        <p:spPr>
          <a:xfrm>
            <a:off x="415641" y="593367"/>
            <a:ext cx="11361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of the Data Analysis</a:t>
            </a:r>
            <a:endParaRPr/>
          </a:p>
        </p:txBody>
      </p:sp>
      <p:sp>
        <p:nvSpPr>
          <p:cNvPr id="99" name="Google Shape;99;g330fb940a81_2_32"/>
          <p:cNvSpPr txBox="1"/>
          <p:nvPr>
            <p:ph idx="1" type="body"/>
          </p:nvPr>
        </p:nvSpPr>
        <p:spPr>
          <a:xfrm>
            <a:off x="415641" y="1536633"/>
            <a:ext cx="11361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AI Agents:</a:t>
            </a:r>
            <a:r>
              <a:rPr lang="en-US" sz="2500"/>
              <a:t> Enhance agent-based models by providing up-to-date information and context for decision-making.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Reinforcement Learning: </a:t>
            </a:r>
            <a:r>
              <a:rPr lang="en-US" sz="2500"/>
              <a:t>Use retrieved knowledge to optimize agent learning and reward systems.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2500"/>
              <a:buChar char="●"/>
            </a:pPr>
            <a:r>
              <a:rPr b="1" lang="en-US" sz="2500"/>
              <a:t>Multi-agent Systems: </a:t>
            </a:r>
            <a:r>
              <a:rPr lang="en-US" sz="2500"/>
              <a:t>Enable agents to collaborate or compete by sharing external knowledge, improving system efficiency.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0fb940a81_2_26"/>
          <p:cNvSpPr txBox="1"/>
          <p:nvPr>
            <p:ph type="title"/>
          </p:nvPr>
        </p:nvSpPr>
        <p:spPr>
          <a:xfrm>
            <a:off x="415641" y="593367"/>
            <a:ext cx="11361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05" name="Google Shape;105;g330fb940a81_2_26"/>
          <p:cNvSpPr txBox="1"/>
          <p:nvPr>
            <p:ph idx="1" type="body"/>
          </p:nvPr>
        </p:nvSpPr>
        <p:spPr>
          <a:xfrm>
            <a:off x="415641" y="1536633"/>
            <a:ext cx="11361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RAG in LangChain: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Enhances language models with real-time, relevant information from external data.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Simplifies building RAG applications with tools for data ingestion, retrieval, and response generation.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Key Takeaways: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RAG improves the accuracy and context of AI responses.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LangChain provides a modular, scalable solution for RAG-based systems.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