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Play"/>
      <p:regular r:id="rId15"/>
      <p:bold r:id="rId16"/>
    </p:embeddedFont>
    <p:embeddedFont>
      <p:font typeface="Proxima Nova"/>
      <p:regular r:id="rId17"/>
      <p:bold r:id="rId18"/>
      <p:italic r:id="rId19"/>
      <p:boldItalic r:id="rId20"/>
    </p:embeddedFont>
    <p:embeddedFont>
      <p:font typeface="Robo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BHa8DGF1MOJmcS9LdIB6iLZE7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C22A5D-EFE2-4DFD-B848-E230A8569266}">
  <a:tblStyle styleId="{13C22A5D-EFE2-4DFD-B848-E230A856926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regular.fntdata"/><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font" Target="fonts/Play-bold.fntdata"/><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CA"/>
              <a:t>Hello everyone, my name is Daniel Lee, and today I’m excited to present the Weather Chatbot, an AI-powered chatbot designed to provide real-time weather updates efficiently. Let’s dive into the details!</a:t>
            </a:r>
            <a:endParaRPr/>
          </a:p>
          <a:p>
            <a:pPr indent="0" lvl="0" marL="0" rtl="0" algn="l">
              <a:lnSpc>
                <a:spcPct val="100000"/>
              </a:lnSpc>
              <a:spcBef>
                <a:spcPts val="1200"/>
              </a:spcBef>
              <a:spcAft>
                <a:spcPts val="0"/>
              </a:spcAft>
              <a:buSzPts val="1400"/>
              <a:buNone/>
            </a:pPr>
            <a:r>
              <a:t/>
            </a:r>
            <a:endParaRPr/>
          </a:p>
        </p:txBody>
      </p:sp>
      <p:sp>
        <p:nvSpPr>
          <p:cNvPr id="69" name="Google Shape;6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716939a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31716939aa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CA"/>
              <a:t>The problem we aim to solve is the difficulty in accessing accurate and timely weather updates. Many existing services are either slow, unreliable, or lack a user-friendly interface. Our solution? A chatbot powered by CrewAI that delivers real-time weather forecasts using Tomorrow.io API, making weather information accessible and efficient</a:t>
            </a:r>
            <a:endParaRPr/>
          </a:p>
        </p:txBody>
      </p:sp>
      <p:sp>
        <p:nvSpPr>
          <p:cNvPr id="76" name="Google Shape;76;g31716939aa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7ded25751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17ded25751_2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CA"/>
              <a:t>So, what makes this chatbot stand out? It provides real-time weather updates for any location, giving users details like temperature, humidity, and weather conditions. It also offers a 3-day forecast, extreme weather alerts.</a:t>
            </a:r>
            <a:endParaRPr/>
          </a:p>
          <a:p>
            <a:pPr indent="0" lvl="0" marL="0" marR="381000" rtl="0" algn="l">
              <a:lnSpc>
                <a:spcPct val="115000"/>
              </a:lnSpc>
              <a:spcBef>
                <a:spcPts val="1200"/>
              </a:spcBef>
              <a:spcAft>
                <a:spcPts val="1200"/>
              </a:spcAft>
              <a:buSzPts val="1400"/>
              <a:buNone/>
            </a:pPr>
            <a:r>
              <a:t/>
            </a:r>
            <a:endParaRPr/>
          </a:p>
        </p:txBody>
      </p:sp>
      <p:sp>
        <p:nvSpPr>
          <p:cNvPr id="83" name="Google Shape;83;g317ded25751_2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afe5a560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33afe5a560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CA"/>
              <a:t>Under the hood, the chatbot is built using Python 3.8+. It leverages CrewAI for multi-agent automation, LangChain for efficient tool handling, OpenAI for natural language understanding, and the Tomorrow.io API to fetch accurate weather data.</a:t>
            </a:r>
            <a:endParaRPr/>
          </a:p>
          <a:p>
            <a:pPr indent="0" lvl="0" marL="0" marR="381000" rtl="0" algn="l">
              <a:lnSpc>
                <a:spcPct val="115000"/>
              </a:lnSpc>
              <a:spcBef>
                <a:spcPts val="1200"/>
              </a:spcBef>
              <a:spcAft>
                <a:spcPts val="1200"/>
              </a:spcAft>
              <a:buSzPts val="1400"/>
              <a:buNone/>
            </a:pPr>
            <a:r>
              <a:t/>
            </a:r>
            <a:endParaRPr/>
          </a:p>
        </p:txBody>
      </p:sp>
      <p:sp>
        <p:nvSpPr>
          <p:cNvPr id="91" name="Google Shape;91;g33afe5a560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fabcec4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31fabcec42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CA" sz="1100"/>
              <a:t>Now, let’s take a look at how the project is structured. The main application, </a:t>
            </a:r>
            <a:r>
              <a:rPr lang="en-CA" sz="1100">
                <a:solidFill>
                  <a:srgbClr val="188038"/>
                </a:solidFill>
                <a:latin typeface="Roboto Mono"/>
                <a:ea typeface="Roboto Mono"/>
                <a:cs typeface="Roboto Mono"/>
                <a:sym typeface="Roboto Mono"/>
              </a:rPr>
              <a:t>main.py</a:t>
            </a:r>
            <a:r>
              <a:rPr lang="en-CA" sz="1100"/>
              <a:t>, acts as the entry point, orchestrating the chatbot’s workflow. The </a:t>
            </a:r>
            <a:r>
              <a:rPr lang="en-CA" sz="1100">
                <a:solidFill>
                  <a:srgbClr val="188038"/>
                </a:solidFill>
                <a:latin typeface="Roboto Mono"/>
                <a:ea typeface="Roboto Mono"/>
                <a:cs typeface="Roboto Mono"/>
                <a:sym typeface="Roboto Mono"/>
              </a:rPr>
              <a:t>agents/</a:t>
            </a:r>
            <a:r>
              <a:rPr lang="en-CA" sz="1100"/>
              <a:t> directory defines different AI agents that handle tasks like user interaction and weather retrieval. Configuration settings are stored in </a:t>
            </a:r>
            <a:r>
              <a:rPr lang="en-CA" sz="1100">
                <a:solidFill>
                  <a:srgbClr val="188038"/>
                </a:solidFill>
                <a:latin typeface="Roboto Mono"/>
                <a:ea typeface="Roboto Mono"/>
                <a:cs typeface="Roboto Mono"/>
                <a:sym typeface="Roboto Mono"/>
              </a:rPr>
              <a:t>config/</a:t>
            </a:r>
            <a:r>
              <a:rPr lang="en-CA" sz="1100"/>
              <a:t>, while </a:t>
            </a:r>
            <a:r>
              <a:rPr lang="en-CA" sz="1100">
                <a:solidFill>
                  <a:srgbClr val="188038"/>
                </a:solidFill>
                <a:latin typeface="Roboto Mono"/>
                <a:ea typeface="Roboto Mono"/>
                <a:cs typeface="Roboto Mono"/>
                <a:sym typeface="Roboto Mono"/>
              </a:rPr>
              <a:t>tasks/</a:t>
            </a:r>
            <a:r>
              <a:rPr lang="en-CA" sz="1100"/>
              <a:t> outline the chatbot’s functions. The </a:t>
            </a:r>
            <a:r>
              <a:rPr lang="en-CA" sz="1100">
                <a:solidFill>
                  <a:srgbClr val="188038"/>
                </a:solidFill>
                <a:latin typeface="Roboto Mono"/>
                <a:ea typeface="Roboto Mono"/>
                <a:cs typeface="Roboto Mono"/>
                <a:sym typeface="Roboto Mono"/>
              </a:rPr>
              <a:t>tools/</a:t>
            </a:r>
            <a:r>
              <a:rPr lang="en-CA" sz="1100"/>
              <a:t> directory contains utility functions, and </a:t>
            </a:r>
            <a:r>
              <a:rPr lang="en-CA" sz="1100">
                <a:solidFill>
                  <a:srgbClr val="188038"/>
                </a:solidFill>
                <a:latin typeface="Roboto Mono"/>
                <a:ea typeface="Roboto Mono"/>
                <a:cs typeface="Roboto Mono"/>
                <a:sym typeface="Roboto Mono"/>
              </a:rPr>
              <a:t>requirements.txt</a:t>
            </a:r>
            <a:r>
              <a:rPr lang="en-CA" sz="1100"/>
              <a:t> lists all necessary dependencies. This structure ensures the chatbot remains scalable and easy to maintain.</a:t>
            </a:r>
            <a:endParaRPr/>
          </a:p>
        </p:txBody>
      </p:sp>
      <p:sp>
        <p:nvSpPr>
          <p:cNvPr id="99" name="Google Shape;99;g31fabcec42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afe5a560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33afe5a5605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CA"/>
              <a:t>Here’s how it all comes together. First, the user enters the city they would like to know the weather of. The AI agents then analyze and assign the request to the appropriate handler. The chatbot fetches data from the Tomorrow.io API, processes it, and formats it into a user-friendly response. Finally, the chatbot delivers the weather report in real time</a:t>
            </a:r>
            <a:endParaRPr/>
          </a:p>
          <a:p>
            <a:pPr indent="0" lvl="0" marL="0" marR="381000" rtl="0" algn="l">
              <a:lnSpc>
                <a:spcPct val="115000"/>
              </a:lnSpc>
              <a:spcBef>
                <a:spcPts val="1200"/>
              </a:spcBef>
              <a:spcAft>
                <a:spcPts val="1200"/>
              </a:spcAft>
              <a:buSzPts val="1400"/>
              <a:buNone/>
            </a:pPr>
            <a:r>
              <a:t/>
            </a:r>
            <a:endParaRPr/>
          </a:p>
        </p:txBody>
      </p:sp>
      <p:sp>
        <p:nvSpPr>
          <p:cNvPr id="106" name="Google Shape;106;g33afe5a5605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afe5a560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33afe5a5605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CA"/>
              <a:t>Why use CrewAI for this project? The system is modular and scalable, meaning new features can be added easily. It automates multi-agent coordination, making the chatbot efficient. The use of Tomorrow.io API ensures accurate and up-to-date weather reports, and overall, the chatbot is designed to be easy to maintain and improve</a:t>
            </a:r>
            <a:endParaRPr/>
          </a:p>
        </p:txBody>
      </p:sp>
      <p:sp>
        <p:nvSpPr>
          <p:cNvPr id="113" name="Google Shape;113;g33afe5a5605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afe5a5605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3afe5a5605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CA"/>
              <a:t>While the chatbot is already powerful, we see room for improvements. We plan to expand support for additional weather APIs to increase data reliability. Enhancing natural language understanding will make the chatbot more intuitive. Adding voice interaction will provide a hands-free experience, and developing a mobile or web app version will make access even more convenient.</a:t>
            </a:r>
            <a:endParaRPr/>
          </a:p>
        </p:txBody>
      </p:sp>
      <p:sp>
        <p:nvSpPr>
          <p:cNvPr id="121" name="Google Shape;121;g33afe5a5605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7ded25751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17ded25751_2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CA"/>
              <a:t>In summary, the Weather Chatbot simplifies how users get weather updates by leveraging AI-driven automation. It provides reliable, real-time data while being scalable for future enhancements. This project demonstrates the power of multi-agent systems in handling real-world applications like weather forecasting. Thank you for your time! I’d be happy to take any questions."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129" name="Google Shape;129;g317ded25751_2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g317ded25751_2_14"/>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15" name="Google Shape;15;g317ded25751_2_14"/>
          <p:cNvSpPr txBox="1"/>
          <p:nvPr>
            <p:ph type="ctrTitle"/>
          </p:nvPr>
        </p:nvSpPr>
        <p:spPr>
          <a:xfrm>
            <a:off x="680600" y="1676400"/>
            <a:ext cx="10830900" cy="21180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16" name="Google Shape;16;g317ded25751_2_14"/>
          <p:cNvSpPr txBox="1"/>
          <p:nvPr>
            <p:ph idx="1" type="subTitle"/>
          </p:nvPr>
        </p:nvSpPr>
        <p:spPr>
          <a:xfrm>
            <a:off x="680600" y="4243083"/>
            <a:ext cx="10830900" cy="840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3200"/>
              <a:buNone/>
              <a:defRPr sz="3200">
                <a:solidFill>
                  <a:schemeClr val="lt1"/>
                </a:solidFill>
              </a:defRPr>
            </a:lvl1pPr>
            <a:lvl2pPr lvl="1" algn="l">
              <a:lnSpc>
                <a:spcPct val="100000"/>
              </a:lnSpc>
              <a:spcBef>
                <a:spcPts val="0"/>
              </a:spcBef>
              <a:spcAft>
                <a:spcPts val="0"/>
              </a:spcAft>
              <a:buClr>
                <a:schemeClr val="lt1"/>
              </a:buClr>
              <a:buSzPts val="3200"/>
              <a:buNone/>
              <a:defRPr sz="3200">
                <a:solidFill>
                  <a:schemeClr val="lt1"/>
                </a:solidFill>
              </a:defRPr>
            </a:lvl2pPr>
            <a:lvl3pPr lvl="2" algn="l">
              <a:lnSpc>
                <a:spcPct val="100000"/>
              </a:lnSpc>
              <a:spcBef>
                <a:spcPts val="0"/>
              </a:spcBef>
              <a:spcAft>
                <a:spcPts val="0"/>
              </a:spcAft>
              <a:buClr>
                <a:schemeClr val="lt1"/>
              </a:buClr>
              <a:buSzPts val="3200"/>
              <a:buNone/>
              <a:defRPr sz="3200">
                <a:solidFill>
                  <a:schemeClr val="lt1"/>
                </a:solidFill>
              </a:defRPr>
            </a:lvl3pPr>
            <a:lvl4pPr lvl="3" algn="l">
              <a:lnSpc>
                <a:spcPct val="100000"/>
              </a:lnSpc>
              <a:spcBef>
                <a:spcPts val="0"/>
              </a:spcBef>
              <a:spcAft>
                <a:spcPts val="0"/>
              </a:spcAft>
              <a:buClr>
                <a:schemeClr val="lt1"/>
              </a:buClr>
              <a:buSzPts val="3200"/>
              <a:buNone/>
              <a:defRPr sz="3200">
                <a:solidFill>
                  <a:schemeClr val="lt1"/>
                </a:solidFill>
              </a:defRPr>
            </a:lvl4pPr>
            <a:lvl5pPr lvl="4" algn="l">
              <a:lnSpc>
                <a:spcPct val="100000"/>
              </a:lnSpc>
              <a:spcBef>
                <a:spcPts val="0"/>
              </a:spcBef>
              <a:spcAft>
                <a:spcPts val="0"/>
              </a:spcAft>
              <a:buClr>
                <a:schemeClr val="lt1"/>
              </a:buClr>
              <a:buSzPts val="3200"/>
              <a:buNone/>
              <a:defRPr sz="3200">
                <a:solidFill>
                  <a:schemeClr val="lt1"/>
                </a:solidFill>
              </a:defRPr>
            </a:lvl5pPr>
            <a:lvl6pPr lvl="5" algn="l">
              <a:lnSpc>
                <a:spcPct val="100000"/>
              </a:lnSpc>
              <a:spcBef>
                <a:spcPts val="0"/>
              </a:spcBef>
              <a:spcAft>
                <a:spcPts val="0"/>
              </a:spcAft>
              <a:buClr>
                <a:schemeClr val="lt1"/>
              </a:buClr>
              <a:buSzPts val="3200"/>
              <a:buNone/>
              <a:defRPr sz="3200">
                <a:solidFill>
                  <a:schemeClr val="lt1"/>
                </a:solidFill>
              </a:defRPr>
            </a:lvl6pPr>
            <a:lvl7pPr lvl="6" algn="l">
              <a:lnSpc>
                <a:spcPct val="100000"/>
              </a:lnSpc>
              <a:spcBef>
                <a:spcPts val="0"/>
              </a:spcBef>
              <a:spcAft>
                <a:spcPts val="0"/>
              </a:spcAft>
              <a:buClr>
                <a:schemeClr val="lt1"/>
              </a:buClr>
              <a:buSzPts val="3200"/>
              <a:buNone/>
              <a:defRPr sz="3200">
                <a:solidFill>
                  <a:schemeClr val="lt1"/>
                </a:solidFill>
              </a:defRPr>
            </a:lvl7pPr>
            <a:lvl8pPr lvl="7" algn="l">
              <a:lnSpc>
                <a:spcPct val="100000"/>
              </a:lnSpc>
              <a:spcBef>
                <a:spcPts val="0"/>
              </a:spcBef>
              <a:spcAft>
                <a:spcPts val="0"/>
              </a:spcAft>
              <a:buClr>
                <a:schemeClr val="lt1"/>
              </a:buClr>
              <a:buSzPts val="3200"/>
              <a:buNone/>
              <a:defRPr sz="3200">
                <a:solidFill>
                  <a:schemeClr val="lt1"/>
                </a:solidFill>
              </a:defRPr>
            </a:lvl8pPr>
            <a:lvl9pPr lvl="8" algn="l">
              <a:lnSpc>
                <a:spcPct val="100000"/>
              </a:lnSpc>
              <a:spcBef>
                <a:spcPts val="0"/>
              </a:spcBef>
              <a:spcAft>
                <a:spcPts val="0"/>
              </a:spcAft>
              <a:buClr>
                <a:schemeClr val="lt1"/>
              </a:buClr>
              <a:buSzPts val="3200"/>
              <a:buNone/>
              <a:defRPr sz="3200">
                <a:solidFill>
                  <a:schemeClr val="lt1"/>
                </a:solidFill>
              </a:defRPr>
            </a:lvl9pPr>
          </a:lstStyle>
          <a:p/>
        </p:txBody>
      </p:sp>
      <p:sp>
        <p:nvSpPr>
          <p:cNvPr id="17" name="Google Shape;17;g317ded25751_2_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317ded25751_2_5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317ded25751_2_53"/>
          <p:cNvSpPr txBox="1"/>
          <p:nvPr>
            <p:ph hasCustomPrompt="1" type="title"/>
          </p:nvPr>
        </p:nvSpPr>
        <p:spPr>
          <a:xfrm>
            <a:off x="415600" y="1321967"/>
            <a:ext cx="11360700" cy="25572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8700"/>
              <a:buNone/>
              <a:defRPr b="1" sz="18700"/>
            </a:lvl1pPr>
            <a:lvl2pPr lvl="1" algn="ctr">
              <a:lnSpc>
                <a:spcPct val="100000"/>
              </a:lnSpc>
              <a:spcBef>
                <a:spcPts val="0"/>
              </a:spcBef>
              <a:spcAft>
                <a:spcPts val="0"/>
              </a:spcAft>
              <a:buSzPts val="18700"/>
              <a:buNone/>
              <a:defRPr b="1" sz="18700"/>
            </a:lvl2pPr>
            <a:lvl3pPr lvl="2" algn="ctr">
              <a:lnSpc>
                <a:spcPct val="100000"/>
              </a:lnSpc>
              <a:spcBef>
                <a:spcPts val="0"/>
              </a:spcBef>
              <a:spcAft>
                <a:spcPts val="0"/>
              </a:spcAft>
              <a:buSzPts val="18700"/>
              <a:buNone/>
              <a:defRPr b="1" sz="18700"/>
            </a:lvl3pPr>
            <a:lvl4pPr lvl="3" algn="ctr">
              <a:lnSpc>
                <a:spcPct val="100000"/>
              </a:lnSpc>
              <a:spcBef>
                <a:spcPts val="0"/>
              </a:spcBef>
              <a:spcAft>
                <a:spcPts val="0"/>
              </a:spcAft>
              <a:buSzPts val="18700"/>
              <a:buNone/>
              <a:defRPr b="1" sz="18700"/>
            </a:lvl4pPr>
            <a:lvl5pPr lvl="4" algn="ctr">
              <a:lnSpc>
                <a:spcPct val="100000"/>
              </a:lnSpc>
              <a:spcBef>
                <a:spcPts val="0"/>
              </a:spcBef>
              <a:spcAft>
                <a:spcPts val="0"/>
              </a:spcAft>
              <a:buSzPts val="18700"/>
              <a:buNone/>
              <a:defRPr b="1" sz="18700"/>
            </a:lvl5pPr>
            <a:lvl6pPr lvl="5" algn="ctr">
              <a:lnSpc>
                <a:spcPct val="100000"/>
              </a:lnSpc>
              <a:spcBef>
                <a:spcPts val="0"/>
              </a:spcBef>
              <a:spcAft>
                <a:spcPts val="0"/>
              </a:spcAft>
              <a:buSzPts val="18700"/>
              <a:buNone/>
              <a:defRPr b="1" sz="18700"/>
            </a:lvl6pPr>
            <a:lvl7pPr lvl="6" algn="ctr">
              <a:lnSpc>
                <a:spcPct val="100000"/>
              </a:lnSpc>
              <a:spcBef>
                <a:spcPts val="0"/>
              </a:spcBef>
              <a:spcAft>
                <a:spcPts val="0"/>
              </a:spcAft>
              <a:buSzPts val="18700"/>
              <a:buNone/>
              <a:defRPr b="1" sz="18700"/>
            </a:lvl7pPr>
            <a:lvl8pPr lvl="7" algn="ctr">
              <a:lnSpc>
                <a:spcPct val="100000"/>
              </a:lnSpc>
              <a:spcBef>
                <a:spcPts val="0"/>
              </a:spcBef>
              <a:spcAft>
                <a:spcPts val="0"/>
              </a:spcAft>
              <a:buSzPts val="18700"/>
              <a:buNone/>
              <a:defRPr b="1" sz="18700"/>
            </a:lvl8pPr>
            <a:lvl9pPr lvl="8" algn="ctr">
              <a:lnSpc>
                <a:spcPct val="100000"/>
              </a:lnSpc>
              <a:spcBef>
                <a:spcPts val="0"/>
              </a:spcBef>
              <a:spcAft>
                <a:spcPts val="0"/>
              </a:spcAft>
              <a:buSzPts val="18700"/>
              <a:buNone/>
              <a:defRPr b="1" sz="18700"/>
            </a:lvl9pPr>
          </a:lstStyle>
          <a:p>
            <a:r>
              <a:t>xx%</a:t>
            </a:r>
          </a:p>
        </p:txBody>
      </p:sp>
      <p:sp>
        <p:nvSpPr>
          <p:cNvPr id="55" name="Google Shape;55;g317ded25751_2_53"/>
          <p:cNvSpPr txBox="1"/>
          <p:nvPr>
            <p:ph idx="1" type="body"/>
          </p:nvPr>
        </p:nvSpPr>
        <p:spPr>
          <a:xfrm>
            <a:off x="415600" y="4095067"/>
            <a:ext cx="11360700" cy="12024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56" name="Google Shape;56;g317ded25751_2_5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317ded25751_2_5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pic>
        <p:nvPicPr>
          <p:cNvPr descr="Celestia-R1---OverlayContentHD.png" id="60" name="Google Shape;60;g317ded25751_2_6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61" name="Google Shape;61;g317ded25751_2_60"/>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2" name="Google Shape;62;g317ded25751_2_60"/>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1000"/>
              </a:spcBef>
              <a:spcAft>
                <a:spcPts val="0"/>
              </a:spcAft>
              <a:buSzPts val="1800"/>
              <a:buChar char="○"/>
              <a:defRPr/>
            </a:lvl2pPr>
            <a:lvl3pPr indent="-342900" lvl="2" marL="1371600" algn="l">
              <a:lnSpc>
                <a:spcPct val="115000"/>
              </a:lnSpc>
              <a:spcBef>
                <a:spcPts val="1000"/>
              </a:spcBef>
              <a:spcAft>
                <a:spcPts val="0"/>
              </a:spcAft>
              <a:buSzPts val="1800"/>
              <a:buChar char="■"/>
              <a:defRPr/>
            </a:lvl3pPr>
            <a:lvl4pPr indent="-342900" lvl="3" marL="1828800" algn="l">
              <a:lnSpc>
                <a:spcPct val="115000"/>
              </a:lnSpc>
              <a:spcBef>
                <a:spcPts val="1000"/>
              </a:spcBef>
              <a:spcAft>
                <a:spcPts val="0"/>
              </a:spcAft>
              <a:buSzPts val="1800"/>
              <a:buChar char="●"/>
              <a:defRPr/>
            </a:lvl4pPr>
            <a:lvl5pPr indent="-342900" lvl="4" marL="2286000" algn="l">
              <a:lnSpc>
                <a:spcPct val="115000"/>
              </a:lnSpc>
              <a:spcBef>
                <a:spcPts val="1000"/>
              </a:spcBef>
              <a:spcAft>
                <a:spcPts val="0"/>
              </a:spcAft>
              <a:buSzPts val="1800"/>
              <a:buChar char="○"/>
              <a:defRPr/>
            </a:lvl5pPr>
            <a:lvl6pPr indent="-342900" lvl="5" marL="2743200" algn="l">
              <a:lnSpc>
                <a:spcPct val="115000"/>
              </a:lnSpc>
              <a:spcBef>
                <a:spcPts val="1000"/>
              </a:spcBef>
              <a:spcAft>
                <a:spcPts val="0"/>
              </a:spcAft>
              <a:buSzPts val="1800"/>
              <a:buChar char="■"/>
              <a:defRPr/>
            </a:lvl6pPr>
            <a:lvl7pPr indent="-342900" lvl="6" marL="3200400" algn="l">
              <a:lnSpc>
                <a:spcPct val="115000"/>
              </a:lnSpc>
              <a:spcBef>
                <a:spcPts val="1000"/>
              </a:spcBef>
              <a:spcAft>
                <a:spcPts val="0"/>
              </a:spcAft>
              <a:buSzPts val="1800"/>
              <a:buChar char="●"/>
              <a:defRPr/>
            </a:lvl7pPr>
            <a:lvl8pPr indent="-342900" lvl="7" marL="3657600" algn="l">
              <a:lnSpc>
                <a:spcPct val="115000"/>
              </a:lnSpc>
              <a:spcBef>
                <a:spcPts val="1000"/>
              </a:spcBef>
              <a:spcAft>
                <a:spcPts val="0"/>
              </a:spcAft>
              <a:buSzPts val="1800"/>
              <a:buChar char="○"/>
              <a:defRPr/>
            </a:lvl8pPr>
            <a:lvl9pPr indent="-342900" lvl="8" marL="4114800" algn="l">
              <a:lnSpc>
                <a:spcPct val="115000"/>
              </a:lnSpc>
              <a:spcBef>
                <a:spcPts val="1000"/>
              </a:spcBef>
              <a:spcAft>
                <a:spcPts val="1000"/>
              </a:spcAft>
              <a:buSzPts val="1800"/>
              <a:buChar char="■"/>
              <a:defRPr/>
            </a:lvl9pPr>
          </a:lstStyle>
          <a:p/>
        </p:txBody>
      </p:sp>
      <p:sp>
        <p:nvSpPr>
          <p:cNvPr id="63" name="Google Shape;63;g317ded25751_2_60"/>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317ded25751_2_60"/>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g317ded25751_2_60"/>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317ded25751_2_2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317ded25751_2_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 name="Google Shape;21;g317ded25751_2_2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2" name="Google Shape;22;g317ded25751_2_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cxnSp>
        <p:nvCxnSpPr>
          <p:cNvPr id="24" name="Google Shape;24;g317ded25751_2_19"/>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25" name="Google Shape;25;g317ded25751_2_19"/>
          <p:cNvSpPr txBox="1"/>
          <p:nvPr>
            <p:ph type="title"/>
          </p:nvPr>
        </p:nvSpPr>
        <p:spPr>
          <a:xfrm>
            <a:off x="680600" y="2743200"/>
            <a:ext cx="10830900" cy="10383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6" name="Google Shape;26;g317ded25751_2_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317ded25751_2_2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g317ded25751_2_28"/>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0" name="Google Shape;30;g317ded25751_2_28"/>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 name="Google Shape;31;g317ded25751_2_2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317ded25751_2_3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4" name="Google Shape;34;g317ded25751_2_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317ded25751_2_3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7" name="Google Shape;37;g317ded25751_2_3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8" name="Google Shape;38;g317ded25751_2_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9" name="Shape 39"/>
        <p:cNvGrpSpPr/>
        <p:nvPr/>
      </p:nvGrpSpPr>
      <p:grpSpPr>
        <a:xfrm>
          <a:off x="0" y="0"/>
          <a:ext cx="0" cy="0"/>
          <a:chOff x="0" y="0"/>
          <a:chExt cx="0" cy="0"/>
        </a:xfrm>
      </p:grpSpPr>
      <p:sp>
        <p:nvSpPr>
          <p:cNvPr id="40" name="Google Shape;40;g317ded25751_2_40"/>
          <p:cNvSpPr txBox="1"/>
          <p:nvPr>
            <p:ph type="title"/>
          </p:nvPr>
        </p:nvSpPr>
        <p:spPr>
          <a:xfrm>
            <a:off x="653667" y="701800"/>
            <a:ext cx="77301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1" name="Google Shape;41;g317ded25751_2_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317ded25751_2_43"/>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g317ded25751_2_43"/>
          <p:cNvCxnSpPr/>
          <p:nvPr/>
        </p:nvCxnSpPr>
        <p:spPr>
          <a:xfrm>
            <a:off x="6706233" y="5994000"/>
            <a:ext cx="624300" cy="0"/>
          </a:xfrm>
          <a:prstGeom prst="straightConnector1">
            <a:avLst/>
          </a:prstGeom>
          <a:noFill/>
          <a:ln cap="flat" cmpd="sng" w="19050">
            <a:solidFill>
              <a:schemeClr val="lt2"/>
            </a:solidFill>
            <a:prstDash val="solid"/>
            <a:round/>
            <a:headEnd len="sm" w="sm" type="none"/>
            <a:tailEnd len="sm" w="sm" type="none"/>
          </a:ln>
        </p:spPr>
      </p:cxnSp>
      <p:sp>
        <p:nvSpPr>
          <p:cNvPr id="45" name="Google Shape;45;g317ded25751_2_43"/>
          <p:cNvSpPr txBox="1"/>
          <p:nvPr>
            <p:ph type="title"/>
          </p:nvPr>
        </p:nvSpPr>
        <p:spPr>
          <a:xfrm>
            <a:off x="354000" y="1607767"/>
            <a:ext cx="5393700" cy="20127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6" name="Google Shape;46;g317ded25751_2_43"/>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7" name="Google Shape;47;g317ded25751_2_43"/>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48" name="Google Shape;48;g317ded25751_2_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317ded25751_2_50"/>
          <p:cNvSpPr txBox="1"/>
          <p:nvPr>
            <p:ph idx="1" type="body"/>
          </p:nvPr>
        </p:nvSpPr>
        <p:spPr>
          <a:xfrm>
            <a:off x="415600" y="5649100"/>
            <a:ext cx="7998300" cy="7983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800"/>
              <a:buNone/>
              <a:defRPr sz="2800"/>
            </a:lvl1pPr>
          </a:lstStyle>
          <a:p/>
        </p:txBody>
      </p:sp>
      <p:sp>
        <p:nvSpPr>
          <p:cNvPr id="51" name="Google Shape;51;g317ded25751_2_5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9" name="Shape 9"/>
        <p:cNvGrpSpPr/>
        <p:nvPr/>
      </p:nvGrpSpPr>
      <p:grpSpPr>
        <a:xfrm>
          <a:off x="0" y="0"/>
          <a:ext cx="0" cy="0"/>
          <a:chOff x="0" y="0"/>
          <a:chExt cx="0" cy="0"/>
        </a:xfrm>
      </p:grpSpPr>
      <p:sp>
        <p:nvSpPr>
          <p:cNvPr id="10" name="Google Shape;10;g317ded25751_2_1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9pPr>
          </a:lstStyle>
          <a:p/>
        </p:txBody>
      </p:sp>
      <p:sp>
        <p:nvSpPr>
          <p:cNvPr id="11" name="Google Shape;11;g317ded25751_2_1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accent3"/>
              </a:buClr>
              <a:buSzPts val="2400"/>
              <a:buFont typeface="Proxima Nova"/>
              <a:buChar char="●"/>
              <a:defRPr b="0" i="0" sz="2400" u="none" cap="none" strike="noStrike">
                <a:solidFill>
                  <a:schemeClr val="accent3"/>
                </a:solidFill>
                <a:latin typeface="Proxima Nova"/>
                <a:ea typeface="Proxima Nova"/>
                <a:cs typeface="Proxima Nova"/>
                <a:sym typeface="Proxima Nova"/>
              </a:defRPr>
            </a:lvl1pPr>
            <a:lvl2pPr indent="-349250" lvl="1" marL="9144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2pPr>
            <a:lvl3pPr indent="-349250" lvl="2" marL="13716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3pPr>
            <a:lvl4pPr indent="-349250" lvl="3" marL="18288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4pPr>
            <a:lvl5pPr indent="-349250" lvl="4" marL="22860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5pPr>
            <a:lvl6pPr indent="-349250" lvl="5" marL="27432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6pPr>
            <a:lvl7pPr indent="-349250" lvl="6" marL="32004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7pPr>
            <a:lvl8pPr indent="-349250" lvl="7" marL="36576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8pPr>
            <a:lvl9pPr indent="-349250" lvl="8" marL="41148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9pPr>
          </a:lstStyle>
          <a:p/>
        </p:txBody>
      </p:sp>
      <p:sp>
        <p:nvSpPr>
          <p:cNvPr id="12" name="Google Shape;12;g317ded25751_2_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
          <p:cNvSpPr txBox="1"/>
          <p:nvPr>
            <p:ph type="ctrTitle"/>
          </p:nvPr>
        </p:nvSpPr>
        <p:spPr>
          <a:xfrm>
            <a:off x="1723950" y="1613925"/>
            <a:ext cx="8456100" cy="19239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400"/>
              </a:spcBef>
              <a:spcAft>
                <a:spcPts val="0"/>
              </a:spcAft>
              <a:buClr>
                <a:srgbClr val="FFFFFF"/>
              </a:buClr>
              <a:buSzPts val="4800"/>
              <a:buFont typeface="Aharoni"/>
              <a:buNone/>
            </a:pPr>
            <a:r>
              <a:rPr b="1" lang="en-CA" sz="5000">
                <a:latin typeface="Play"/>
                <a:ea typeface="Play"/>
                <a:cs typeface="Play"/>
                <a:sym typeface="Play"/>
              </a:rPr>
              <a:t>WEATHER CHATBOT</a:t>
            </a:r>
            <a:endParaRPr>
              <a:solidFill>
                <a:schemeClr val="lt1"/>
              </a:solidFill>
              <a:latin typeface="Aharoni"/>
              <a:ea typeface="Aharoni"/>
              <a:cs typeface="Aharoni"/>
              <a:sym typeface="Aharoni"/>
            </a:endParaRPr>
          </a:p>
        </p:txBody>
      </p:sp>
      <p:sp>
        <p:nvSpPr>
          <p:cNvPr id="72" name="Google Shape;72;p1"/>
          <p:cNvSpPr txBox="1"/>
          <p:nvPr>
            <p:ph idx="1" type="subTitle"/>
          </p:nvPr>
        </p:nvSpPr>
        <p:spPr>
          <a:xfrm>
            <a:off x="5780725" y="4487925"/>
            <a:ext cx="4204500" cy="1321500"/>
          </a:xfrm>
          <a:prstGeom prst="rect">
            <a:avLst/>
          </a:prstGeom>
          <a:noFill/>
          <a:ln>
            <a:noFill/>
          </a:ln>
        </p:spPr>
        <p:txBody>
          <a:bodyPr anchorCtr="0" anchor="ctr" bIns="45700" lIns="91425" spcFirstLastPara="1" rIns="91425" wrap="square" tIns="45700">
            <a:normAutofit fontScale="92500"/>
          </a:bodyPr>
          <a:lstStyle/>
          <a:p>
            <a:pPr indent="0" lvl="0" marL="0" rtl="0" algn="r">
              <a:lnSpc>
                <a:spcPct val="100000"/>
              </a:lnSpc>
              <a:spcBef>
                <a:spcPts val="0"/>
              </a:spcBef>
              <a:spcAft>
                <a:spcPts val="0"/>
              </a:spcAft>
              <a:buSzPct val="100000"/>
              <a:buNone/>
            </a:pPr>
            <a:r>
              <a:rPr b="1" i="0" lang="en-CA" sz="2800" u="none" strike="noStrike">
                <a:solidFill>
                  <a:schemeClr val="lt1"/>
                </a:solidFill>
                <a:latin typeface="Play"/>
                <a:ea typeface="Play"/>
                <a:cs typeface="Play"/>
                <a:sym typeface="Play"/>
              </a:rPr>
              <a:t>DANIEL (JEE HWAN) LEE</a:t>
            </a:r>
            <a:endParaRPr b="1" i="0" sz="2800" u="none" strike="noStrike">
              <a:solidFill>
                <a:schemeClr val="lt1"/>
              </a:solidFill>
              <a:latin typeface="Play"/>
              <a:ea typeface="Play"/>
              <a:cs typeface="Play"/>
              <a:sym typeface="Play"/>
            </a:endParaRPr>
          </a:p>
          <a:p>
            <a:pPr indent="0" lvl="0" marL="0" rtl="0" algn="r">
              <a:lnSpc>
                <a:spcPct val="100000"/>
              </a:lnSpc>
              <a:spcBef>
                <a:spcPts val="0"/>
              </a:spcBef>
              <a:spcAft>
                <a:spcPts val="0"/>
              </a:spcAft>
              <a:buSzPct val="100000"/>
              <a:buNone/>
            </a:pPr>
            <a:r>
              <a:t/>
            </a:r>
            <a:endParaRPr b="1" sz="2800">
              <a:latin typeface="Play"/>
              <a:ea typeface="Play"/>
              <a:cs typeface="Play"/>
              <a:sym typeface="Play"/>
            </a:endParaRPr>
          </a:p>
          <a:p>
            <a:pPr indent="0" lvl="0" marL="0" rtl="0" algn="r">
              <a:lnSpc>
                <a:spcPct val="100000"/>
              </a:lnSpc>
              <a:spcBef>
                <a:spcPts val="0"/>
              </a:spcBef>
              <a:spcAft>
                <a:spcPts val="0"/>
              </a:spcAft>
              <a:buSzPct val="100000"/>
              <a:buNone/>
            </a:pPr>
            <a:r>
              <a:rPr b="1" lang="en-CA" sz="2800">
                <a:latin typeface="Play"/>
                <a:ea typeface="Play"/>
                <a:cs typeface="Play"/>
                <a:sym typeface="Play"/>
              </a:rPr>
              <a:t>MAR 22, 2025</a:t>
            </a:r>
            <a:endParaRPr b="1" sz="2800">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716939aa7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PROBLEM &amp; SOLUTION</a:t>
            </a:r>
            <a:endParaRPr/>
          </a:p>
        </p:txBody>
      </p:sp>
      <p:sp>
        <p:nvSpPr>
          <p:cNvPr id="79" name="Google Shape;79;g31716939aa7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p>
            <a:pPr indent="-381000" lvl="0" marL="457200" rtl="0" algn="l">
              <a:spcBef>
                <a:spcPts val="1200"/>
              </a:spcBef>
              <a:spcAft>
                <a:spcPts val="0"/>
              </a:spcAft>
              <a:buSzPts val="2400"/>
              <a:buChar char="●"/>
            </a:pPr>
            <a:r>
              <a:rPr lang="en-CA"/>
              <a:t>Need for accurate, real-time weather updates</a:t>
            </a:r>
            <a:endParaRPr/>
          </a:p>
          <a:p>
            <a:pPr indent="-381000" lvl="0" marL="457200" rtl="0" algn="l">
              <a:spcBef>
                <a:spcPts val="0"/>
              </a:spcBef>
              <a:spcAft>
                <a:spcPts val="0"/>
              </a:spcAft>
              <a:buSzPts val="2400"/>
              <a:buChar char="●"/>
            </a:pPr>
            <a:r>
              <a:rPr lang="en-CA"/>
              <a:t>Difficulty in accessing reliable forecasts quickly</a:t>
            </a:r>
            <a:endParaRPr/>
          </a:p>
          <a:p>
            <a:pPr indent="-381000" lvl="0" marL="457200" rtl="0" algn="l">
              <a:spcBef>
                <a:spcPts val="0"/>
              </a:spcBef>
              <a:spcAft>
                <a:spcPts val="0"/>
              </a:spcAft>
              <a:buSzPts val="2400"/>
              <a:buChar char="●"/>
            </a:pPr>
            <a:r>
              <a:rPr lang="en-CA"/>
              <a:t>Users want automated, AI-driven weather insights</a:t>
            </a:r>
            <a:endParaRPr/>
          </a:p>
          <a:p>
            <a:pPr indent="0" lvl="0" marL="0" rtl="0" algn="l">
              <a:spcBef>
                <a:spcPts val="1200"/>
              </a:spcBef>
              <a:spcAft>
                <a:spcPts val="0"/>
              </a:spcAft>
              <a:buNone/>
            </a:pPr>
            <a:r>
              <a:t/>
            </a:r>
            <a:endParaRPr/>
          </a:p>
          <a:p>
            <a:pPr indent="-381000" lvl="0" marL="457200" rtl="0" algn="l">
              <a:spcBef>
                <a:spcPts val="1200"/>
              </a:spcBef>
              <a:spcAft>
                <a:spcPts val="0"/>
              </a:spcAft>
              <a:buSzPts val="2400"/>
              <a:buChar char="●"/>
            </a:pPr>
            <a:r>
              <a:rPr b="1" lang="en-CA"/>
              <a:t>SOLUTION:</a:t>
            </a:r>
            <a:r>
              <a:rPr lang="en-CA"/>
              <a:t> An AI-powered chatbot that provides real-time weather information using CrewAI and Tomorrow.io API</a:t>
            </a:r>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7ded25751_2_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KEY FEATURES</a:t>
            </a:r>
            <a:endParaRPr/>
          </a:p>
        </p:txBody>
      </p:sp>
      <p:sp>
        <p:nvSpPr>
          <p:cNvPr id="86" name="Google Shape;86;g317ded25751_2_96"/>
          <p:cNvSpPr txBox="1"/>
          <p:nvPr>
            <p:ph idx="1" type="body"/>
          </p:nvPr>
        </p:nvSpPr>
        <p:spPr>
          <a:xfrm>
            <a:off x="415600" y="1287524"/>
            <a:ext cx="11360700" cy="5052000"/>
          </a:xfrm>
          <a:prstGeom prst="rect">
            <a:avLst/>
          </a:prstGeom>
          <a:noFill/>
          <a:ln>
            <a:noFill/>
          </a:ln>
        </p:spPr>
        <p:txBody>
          <a:bodyPr anchorCtr="0" anchor="t" bIns="121900" lIns="121900" spcFirstLastPara="1" rIns="121900" wrap="square" tIns="121900">
            <a:noAutofit/>
          </a:bodyPr>
          <a:lstStyle/>
          <a:p>
            <a:pPr indent="-355600" lvl="0" marL="457200" rtl="0" algn="l">
              <a:lnSpc>
                <a:spcPct val="115000"/>
              </a:lnSpc>
              <a:spcBef>
                <a:spcPts val="1000"/>
              </a:spcBef>
              <a:spcAft>
                <a:spcPts val="0"/>
              </a:spcAft>
              <a:buSzPts val="2000"/>
              <a:buChar char="●"/>
            </a:pPr>
            <a:r>
              <a:rPr lang="en-CA" sz="2000"/>
              <a:t>Real-time weather information</a:t>
            </a:r>
            <a:endParaRPr sz="2000"/>
          </a:p>
          <a:p>
            <a:pPr indent="-355600" lvl="0" marL="457200" rtl="0" algn="l">
              <a:lnSpc>
                <a:spcPct val="115000"/>
              </a:lnSpc>
              <a:spcBef>
                <a:spcPts val="1000"/>
              </a:spcBef>
              <a:spcAft>
                <a:spcPts val="0"/>
              </a:spcAft>
              <a:buSzPts val="2000"/>
              <a:buChar char="●"/>
            </a:pPr>
            <a:r>
              <a:rPr lang="en-CA" sz="2000"/>
              <a:t>Current conditions: temperature, humidity, etc.</a:t>
            </a:r>
            <a:endParaRPr sz="2000"/>
          </a:p>
          <a:p>
            <a:pPr indent="-355600" lvl="0" marL="457200" rtl="0" algn="l">
              <a:lnSpc>
                <a:spcPct val="115000"/>
              </a:lnSpc>
              <a:spcBef>
                <a:spcPts val="1000"/>
              </a:spcBef>
              <a:spcAft>
                <a:spcPts val="0"/>
              </a:spcAft>
              <a:buSzPts val="2000"/>
              <a:buChar char="●"/>
            </a:pPr>
            <a:r>
              <a:rPr lang="en-CA" sz="2000"/>
              <a:t>3-day weather forecast</a:t>
            </a:r>
            <a:endParaRPr sz="2000"/>
          </a:p>
          <a:p>
            <a:pPr indent="-355600" lvl="0" marL="457200" rtl="0" algn="l">
              <a:lnSpc>
                <a:spcPct val="115000"/>
              </a:lnSpc>
              <a:spcBef>
                <a:spcPts val="1000"/>
              </a:spcBef>
              <a:spcAft>
                <a:spcPts val="0"/>
              </a:spcAft>
              <a:buSzPts val="2000"/>
              <a:buChar char="●"/>
            </a:pPr>
            <a:r>
              <a:rPr lang="en-CA" sz="2000"/>
              <a:t>Extreme we</a:t>
            </a:r>
            <a:r>
              <a:rPr lang="en-CA" sz="2000"/>
              <a:t>ather alerts</a:t>
            </a:r>
            <a:endParaRPr sz="2000"/>
          </a:p>
        </p:txBody>
      </p:sp>
      <p:pic>
        <p:nvPicPr>
          <p:cNvPr id="87" name="Google Shape;87;g317ded25751_2_96"/>
          <p:cNvPicPr preferRelativeResize="0"/>
          <p:nvPr/>
        </p:nvPicPr>
        <p:blipFill>
          <a:blip r:embed="rId3">
            <a:alphaModFix/>
          </a:blip>
          <a:stretch>
            <a:fillRect/>
          </a:stretch>
        </p:blipFill>
        <p:spPr>
          <a:xfrm>
            <a:off x="7204300" y="3767113"/>
            <a:ext cx="4572000"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3afe5a5605_0_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TECHNOLOGY</a:t>
            </a:r>
            <a:r>
              <a:rPr lang="en-CA"/>
              <a:t> STACK</a:t>
            </a:r>
            <a:endParaRPr/>
          </a:p>
        </p:txBody>
      </p:sp>
      <p:sp>
        <p:nvSpPr>
          <p:cNvPr id="94" name="Google Shape;94;g33afe5a5605_0_2"/>
          <p:cNvSpPr txBox="1"/>
          <p:nvPr>
            <p:ph idx="1" type="body"/>
          </p:nvPr>
        </p:nvSpPr>
        <p:spPr>
          <a:xfrm>
            <a:off x="415600" y="1287524"/>
            <a:ext cx="11360700" cy="5052000"/>
          </a:xfrm>
          <a:prstGeom prst="rect">
            <a:avLst/>
          </a:prstGeom>
          <a:noFill/>
          <a:ln>
            <a:noFill/>
          </a:ln>
        </p:spPr>
        <p:txBody>
          <a:bodyPr anchorCtr="0" anchor="t" bIns="121900" lIns="121900" spcFirstLastPara="1" rIns="121900" wrap="square" tIns="121900">
            <a:noAutofit/>
          </a:bodyPr>
          <a:lstStyle/>
          <a:p>
            <a:pPr indent="-355600" lvl="0" marL="457200" marR="0" rtl="0" algn="l">
              <a:lnSpc>
                <a:spcPct val="115000"/>
              </a:lnSpc>
              <a:spcBef>
                <a:spcPts val="1000"/>
              </a:spcBef>
              <a:spcAft>
                <a:spcPts val="0"/>
              </a:spcAft>
              <a:buSzPts val="2000"/>
              <a:buChar char="●"/>
            </a:pPr>
            <a:r>
              <a:rPr b="1" lang="en-CA" sz="2000"/>
              <a:t>Programming Language: </a:t>
            </a:r>
            <a:r>
              <a:rPr lang="en-CA" sz="2000"/>
              <a:t>Python 3.8+</a:t>
            </a:r>
            <a:endParaRPr sz="2000"/>
          </a:p>
          <a:p>
            <a:pPr indent="-355600" lvl="0" marL="457200" marR="0" rtl="0" algn="l">
              <a:lnSpc>
                <a:spcPct val="115000"/>
              </a:lnSpc>
              <a:spcBef>
                <a:spcPts val="1000"/>
              </a:spcBef>
              <a:spcAft>
                <a:spcPts val="0"/>
              </a:spcAft>
              <a:buSzPts val="2000"/>
              <a:buChar char="●"/>
            </a:pPr>
            <a:r>
              <a:rPr b="1" lang="en-CA" sz="2000"/>
              <a:t>Frameworks &amp; Libraries:</a:t>
            </a:r>
            <a:endParaRPr b="1" sz="2000"/>
          </a:p>
          <a:p>
            <a:pPr indent="-355600" lvl="1" marL="914400" marR="0" rtl="0" algn="l">
              <a:lnSpc>
                <a:spcPct val="115000"/>
              </a:lnSpc>
              <a:spcBef>
                <a:spcPts val="1000"/>
              </a:spcBef>
              <a:spcAft>
                <a:spcPts val="0"/>
              </a:spcAft>
              <a:buSzPts val="2000"/>
              <a:buChar char="○"/>
            </a:pPr>
            <a:r>
              <a:rPr lang="en-CA" sz="2000"/>
              <a:t>CrewAI (Multi-Agent System)</a:t>
            </a:r>
            <a:endParaRPr sz="2000"/>
          </a:p>
          <a:p>
            <a:pPr indent="-355600" lvl="1" marL="914400" marR="0" rtl="0" algn="l">
              <a:lnSpc>
                <a:spcPct val="115000"/>
              </a:lnSpc>
              <a:spcBef>
                <a:spcPts val="1000"/>
              </a:spcBef>
              <a:spcAft>
                <a:spcPts val="0"/>
              </a:spcAft>
              <a:buSzPts val="2000"/>
              <a:buChar char="○"/>
            </a:pPr>
            <a:r>
              <a:rPr lang="en-CA" sz="2000"/>
              <a:t>LangChain (Tool Management)</a:t>
            </a:r>
            <a:endParaRPr sz="2000"/>
          </a:p>
          <a:p>
            <a:pPr indent="-355600" lvl="1" marL="914400" marR="0" rtl="0" algn="l">
              <a:lnSpc>
                <a:spcPct val="115000"/>
              </a:lnSpc>
              <a:spcBef>
                <a:spcPts val="1000"/>
              </a:spcBef>
              <a:spcAft>
                <a:spcPts val="0"/>
              </a:spcAft>
              <a:buSzPts val="2000"/>
              <a:buChar char="○"/>
            </a:pPr>
            <a:r>
              <a:rPr lang="en-CA" sz="2000"/>
              <a:t>OpenAI (Natural Language Processing)</a:t>
            </a:r>
            <a:endParaRPr sz="2000"/>
          </a:p>
          <a:p>
            <a:pPr indent="-355600" lvl="1" marL="914400" marR="0" rtl="0" algn="l">
              <a:lnSpc>
                <a:spcPct val="115000"/>
              </a:lnSpc>
              <a:spcBef>
                <a:spcPts val="1000"/>
              </a:spcBef>
              <a:spcAft>
                <a:spcPts val="0"/>
              </a:spcAft>
              <a:buSzPts val="2000"/>
              <a:buChar char="○"/>
            </a:pPr>
            <a:r>
              <a:rPr lang="en-CA" sz="2000"/>
              <a:t>Tomorrow.io API (Weather Data)</a:t>
            </a:r>
            <a:endParaRPr sz="2000"/>
          </a:p>
        </p:txBody>
      </p:sp>
      <p:pic>
        <p:nvPicPr>
          <p:cNvPr id="95" name="Google Shape;95;g33afe5a5605_0_2"/>
          <p:cNvPicPr preferRelativeResize="0"/>
          <p:nvPr/>
        </p:nvPicPr>
        <p:blipFill>
          <a:blip r:embed="rId3">
            <a:alphaModFix/>
          </a:blip>
          <a:stretch>
            <a:fillRect/>
          </a:stretch>
        </p:blipFill>
        <p:spPr>
          <a:xfrm>
            <a:off x="7172575" y="1701950"/>
            <a:ext cx="4665951" cy="240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1fabcec42b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APPLICATION STRUCTURE</a:t>
            </a:r>
            <a:endParaRPr/>
          </a:p>
        </p:txBody>
      </p:sp>
      <p:graphicFrame>
        <p:nvGraphicFramePr>
          <p:cNvPr id="102" name="Google Shape;102;g31fabcec42b_0_0"/>
          <p:cNvGraphicFramePr/>
          <p:nvPr/>
        </p:nvGraphicFramePr>
        <p:xfrm>
          <a:off x="415600" y="1536625"/>
          <a:ext cx="3000000" cy="3000000"/>
        </p:xfrm>
        <a:graphic>
          <a:graphicData uri="http://schemas.openxmlformats.org/drawingml/2006/table">
            <a:tbl>
              <a:tblPr>
                <a:noFill/>
                <a:tableStyleId>{13C22A5D-EFE2-4DFD-B848-E230A8569266}</a:tableStyleId>
              </a:tblPr>
              <a:tblGrid>
                <a:gridCol w="1819875"/>
                <a:gridCol w="1593075"/>
                <a:gridCol w="7947725"/>
              </a:tblGrid>
              <a:tr h="384550">
                <a:tc>
                  <a:txBody>
                    <a:bodyPr/>
                    <a:lstStyle/>
                    <a:p>
                      <a:pPr indent="0" lvl="0" marL="0" marR="0" rtl="0" algn="l">
                        <a:lnSpc>
                          <a:spcPct val="100000"/>
                        </a:lnSpc>
                        <a:spcBef>
                          <a:spcPts val="0"/>
                        </a:spcBef>
                        <a:spcAft>
                          <a:spcPts val="0"/>
                        </a:spcAft>
                        <a:buClr>
                          <a:srgbClr val="000000"/>
                        </a:buClr>
                        <a:buSzPts val="1400"/>
                        <a:buFont typeface="Arial"/>
                        <a:buNone/>
                      </a:pPr>
                      <a:r>
                        <a:rPr b="1" lang="en-CA">
                          <a:solidFill>
                            <a:schemeClr val="accent3"/>
                          </a:solidFill>
                          <a:latin typeface="Proxima Nova"/>
                          <a:ea typeface="Proxima Nova"/>
                          <a:cs typeface="Proxima Nova"/>
                          <a:sym typeface="Proxima Nova"/>
                        </a:rPr>
                        <a:t>Components</a:t>
                      </a:r>
                      <a:endParaRPr b="1" sz="1400" u="none" cap="none" strike="noStrike">
                        <a:solidFill>
                          <a:schemeClr val="accent3"/>
                        </a:solidFill>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None/>
                      </a:pPr>
                      <a:r>
                        <a:rPr b="1" lang="en-CA">
                          <a:solidFill>
                            <a:schemeClr val="accent3"/>
                          </a:solidFill>
                          <a:latin typeface="Proxima Nova"/>
                          <a:ea typeface="Proxima Nova"/>
                          <a:cs typeface="Proxima Nova"/>
                          <a:sym typeface="Proxima Nova"/>
                        </a:rPr>
                        <a:t>Code</a:t>
                      </a:r>
                      <a:endParaRPr b="1" sz="1400" u="none" cap="none" strike="noStrike">
                        <a:solidFill>
                          <a:schemeClr val="accent3"/>
                        </a:solidFill>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CA" sz="1400" u="none" cap="none" strike="noStrike">
                          <a:solidFill>
                            <a:schemeClr val="accent3"/>
                          </a:solidFill>
                          <a:latin typeface="Proxima Nova"/>
                          <a:ea typeface="Proxima Nova"/>
                          <a:cs typeface="Proxima Nova"/>
                          <a:sym typeface="Proxima Nova"/>
                        </a:rPr>
                        <a:t>Description</a:t>
                      </a:r>
                      <a:endParaRPr b="1" sz="1400" u="none" cap="none" strike="noStrike">
                        <a:solidFill>
                          <a:schemeClr val="accent3"/>
                        </a:solidFill>
                        <a:latin typeface="Proxima Nova"/>
                        <a:ea typeface="Proxima Nova"/>
                        <a:cs typeface="Proxima Nova"/>
                        <a:sym typeface="Proxima Nova"/>
                      </a:endParaRPr>
                    </a:p>
                  </a:txBody>
                  <a:tcPr marT="91425" marB="91425" marR="91425" marL="91425">
                    <a:solidFill>
                      <a:srgbClr val="EFEFEF"/>
                    </a:solidFill>
                  </a:tcPr>
                </a:tc>
              </a:tr>
              <a:tr h="520875">
                <a:tc>
                  <a:txBody>
                    <a:bodyPr/>
                    <a:lstStyle/>
                    <a:p>
                      <a:pPr indent="0" lvl="0" marL="0" rtl="0" algn="l">
                        <a:lnSpc>
                          <a:spcPct val="115000"/>
                        </a:lnSpc>
                        <a:spcBef>
                          <a:spcPts val="1200"/>
                        </a:spcBef>
                        <a:spcAft>
                          <a:spcPts val="1200"/>
                        </a:spcAft>
                        <a:buNone/>
                      </a:pPr>
                      <a:r>
                        <a:rPr lang="en-CA">
                          <a:solidFill>
                            <a:schemeClr val="accent3"/>
                          </a:solidFill>
                          <a:latin typeface="Proxima Nova"/>
                          <a:ea typeface="Proxima Nova"/>
                          <a:cs typeface="Proxima Nova"/>
                          <a:sym typeface="Proxima Nova"/>
                        </a:rPr>
                        <a:t>Main Application</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CA">
                          <a:solidFill>
                            <a:schemeClr val="accent3"/>
                          </a:solidFill>
                          <a:latin typeface="Proxima Nova"/>
                          <a:ea typeface="Proxima Nova"/>
                          <a:cs typeface="Proxima Nova"/>
                          <a:sym typeface="Proxima Nova"/>
                        </a:rPr>
                        <a:t>main.py</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CA">
                          <a:solidFill>
                            <a:schemeClr val="accent3"/>
                          </a:solidFill>
                          <a:latin typeface="Proxima Nova"/>
                          <a:ea typeface="Proxima Nova"/>
                          <a:cs typeface="Proxima Nova"/>
                          <a:sym typeface="Proxima Nova"/>
                        </a:rPr>
                        <a:t>Entry point of the chatbot</a:t>
                      </a:r>
                      <a:endParaRPr sz="1400" u="none" cap="none" strike="noStrike">
                        <a:solidFill>
                          <a:schemeClr val="accent3"/>
                        </a:solidFill>
                        <a:latin typeface="Proxima Nova"/>
                        <a:ea typeface="Proxima Nova"/>
                        <a:cs typeface="Proxima Nova"/>
                        <a:sym typeface="Proxima Nova"/>
                      </a:endParaRPr>
                    </a:p>
                  </a:txBody>
                  <a:tcPr marT="91425" marB="91425" marR="91425" marL="91425"/>
                </a:tc>
              </a:tr>
              <a:tr h="520875">
                <a:tc>
                  <a:txBody>
                    <a:bodyPr/>
                    <a:lstStyle/>
                    <a:p>
                      <a:pPr indent="0" lvl="0" marL="0" marR="0" rtl="0" algn="l">
                        <a:lnSpc>
                          <a:spcPct val="100000"/>
                        </a:lnSpc>
                        <a:spcBef>
                          <a:spcPts val="0"/>
                        </a:spcBef>
                        <a:spcAft>
                          <a:spcPts val="0"/>
                        </a:spcAft>
                        <a:buClr>
                          <a:srgbClr val="000000"/>
                        </a:buClr>
                        <a:buSzPts val="1400"/>
                        <a:buFont typeface="Arial"/>
                        <a:buNone/>
                      </a:pPr>
                      <a:r>
                        <a:rPr lang="en-CA">
                          <a:solidFill>
                            <a:schemeClr val="accent3"/>
                          </a:solidFill>
                          <a:latin typeface="Proxima Nova"/>
                          <a:ea typeface="Proxima Nova"/>
                          <a:cs typeface="Proxima Nova"/>
                          <a:sym typeface="Proxima Nova"/>
                        </a:rPr>
                        <a:t>Agents</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marR="0" rtl="0" algn="l">
                        <a:lnSpc>
                          <a:spcPct val="100000"/>
                        </a:lnSpc>
                        <a:spcBef>
                          <a:spcPts val="0"/>
                        </a:spcBef>
                        <a:spcAft>
                          <a:spcPts val="0"/>
                        </a:spcAft>
                        <a:buNone/>
                      </a:pPr>
                      <a:r>
                        <a:rPr lang="en-CA">
                          <a:solidFill>
                            <a:schemeClr val="accent3"/>
                          </a:solidFill>
                          <a:latin typeface="Proxima Nova"/>
                          <a:ea typeface="Proxima Nova"/>
                          <a:cs typeface="Proxima Nova"/>
                          <a:sym typeface="Proxima Nova"/>
                        </a:rPr>
                        <a:t>agents/</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1200"/>
                        </a:spcBef>
                        <a:spcAft>
                          <a:spcPts val="1200"/>
                        </a:spcAft>
                        <a:buNone/>
                      </a:pPr>
                      <a:r>
                        <a:rPr lang="en-CA">
                          <a:solidFill>
                            <a:schemeClr val="accent3"/>
                          </a:solidFill>
                          <a:latin typeface="Proxima Nova"/>
                          <a:ea typeface="Proxima Nova"/>
                          <a:cs typeface="Proxima Nova"/>
                          <a:sym typeface="Proxima Nova"/>
                        </a:rPr>
                        <a:t>AI components handling different tasks</a:t>
                      </a:r>
                      <a:endParaRPr>
                        <a:solidFill>
                          <a:schemeClr val="accent3"/>
                        </a:solidFill>
                        <a:latin typeface="Proxima Nova"/>
                        <a:ea typeface="Proxima Nova"/>
                        <a:cs typeface="Proxima Nova"/>
                        <a:sym typeface="Proxima Nova"/>
                      </a:endParaRPr>
                    </a:p>
                  </a:txBody>
                  <a:tcPr marT="91425" marB="91425" marR="91425" marL="91425"/>
                </a:tc>
              </a:tr>
              <a:tr h="520875">
                <a:tc>
                  <a:txBody>
                    <a:bodyPr/>
                    <a:lstStyle/>
                    <a:p>
                      <a:pPr indent="0" lvl="0" marL="0" marR="0" rtl="0" algn="l">
                        <a:lnSpc>
                          <a:spcPct val="100000"/>
                        </a:lnSpc>
                        <a:spcBef>
                          <a:spcPts val="0"/>
                        </a:spcBef>
                        <a:spcAft>
                          <a:spcPts val="0"/>
                        </a:spcAft>
                        <a:buClr>
                          <a:srgbClr val="000000"/>
                        </a:buClr>
                        <a:buSzPts val="1400"/>
                        <a:buFont typeface="Arial"/>
                        <a:buNone/>
                      </a:pPr>
                      <a:r>
                        <a:rPr lang="en-CA">
                          <a:solidFill>
                            <a:schemeClr val="accent3"/>
                          </a:solidFill>
                          <a:latin typeface="Proxima Nova"/>
                          <a:ea typeface="Proxima Nova"/>
                          <a:cs typeface="Proxima Nova"/>
                          <a:sym typeface="Proxima Nova"/>
                        </a:rPr>
                        <a:t>Config</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marR="0" rtl="0" algn="l">
                        <a:lnSpc>
                          <a:spcPct val="100000"/>
                        </a:lnSpc>
                        <a:spcBef>
                          <a:spcPts val="0"/>
                        </a:spcBef>
                        <a:spcAft>
                          <a:spcPts val="0"/>
                        </a:spcAft>
                        <a:buNone/>
                      </a:pPr>
                      <a:r>
                        <a:rPr lang="en-CA">
                          <a:solidFill>
                            <a:schemeClr val="accent3"/>
                          </a:solidFill>
                          <a:latin typeface="Proxima Nova"/>
                          <a:ea typeface="Proxima Nova"/>
                          <a:cs typeface="Proxima Nova"/>
                          <a:sym typeface="Proxima Nova"/>
                        </a:rPr>
                        <a:t>config/</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1200"/>
                        </a:spcBef>
                        <a:spcAft>
                          <a:spcPts val="1200"/>
                        </a:spcAft>
                        <a:buNone/>
                      </a:pPr>
                      <a:r>
                        <a:rPr lang="en-CA">
                          <a:solidFill>
                            <a:schemeClr val="accent3"/>
                          </a:solidFill>
                          <a:latin typeface="Proxima Nova"/>
                          <a:ea typeface="Proxima Nova"/>
                          <a:cs typeface="Proxima Nova"/>
                          <a:sym typeface="Proxima Nova"/>
                        </a:rPr>
                        <a:t>Stores settings and environment variables</a:t>
                      </a:r>
                      <a:endParaRPr>
                        <a:solidFill>
                          <a:schemeClr val="accent3"/>
                        </a:solidFill>
                        <a:latin typeface="Proxima Nova"/>
                        <a:ea typeface="Proxima Nova"/>
                        <a:cs typeface="Proxima Nova"/>
                        <a:sym typeface="Proxima Nova"/>
                      </a:endParaRPr>
                    </a:p>
                  </a:txBody>
                  <a:tcPr marT="91425" marB="91425" marR="91425" marL="91425"/>
                </a:tc>
              </a:tr>
              <a:tr h="520875">
                <a:tc>
                  <a:txBody>
                    <a:bodyPr/>
                    <a:lstStyle/>
                    <a:p>
                      <a:pPr indent="0" lvl="0" marL="0" marR="0" rtl="0" algn="l">
                        <a:lnSpc>
                          <a:spcPct val="100000"/>
                        </a:lnSpc>
                        <a:spcBef>
                          <a:spcPts val="0"/>
                        </a:spcBef>
                        <a:spcAft>
                          <a:spcPts val="0"/>
                        </a:spcAft>
                        <a:buClr>
                          <a:srgbClr val="000000"/>
                        </a:buClr>
                        <a:buSzPts val="1400"/>
                        <a:buFont typeface="Arial"/>
                        <a:buNone/>
                      </a:pPr>
                      <a:r>
                        <a:rPr lang="en-CA">
                          <a:solidFill>
                            <a:schemeClr val="accent3"/>
                          </a:solidFill>
                          <a:latin typeface="Proxima Nova"/>
                          <a:ea typeface="Proxima Nova"/>
                          <a:cs typeface="Proxima Nova"/>
                          <a:sym typeface="Proxima Nova"/>
                        </a:rPr>
                        <a:t>Tasks</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marR="0" rtl="0" algn="l">
                        <a:lnSpc>
                          <a:spcPct val="100000"/>
                        </a:lnSpc>
                        <a:spcBef>
                          <a:spcPts val="0"/>
                        </a:spcBef>
                        <a:spcAft>
                          <a:spcPts val="0"/>
                        </a:spcAft>
                        <a:buNone/>
                      </a:pPr>
                      <a:r>
                        <a:rPr lang="en-CA">
                          <a:solidFill>
                            <a:schemeClr val="accent3"/>
                          </a:solidFill>
                          <a:latin typeface="Proxima Nova"/>
                          <a:ea typeface="Proxima Nova"/>
                          <a:cs typeface="Proxima Nova"/>
                          <a:sym typeface="Proxima Nova"/>
                        </a:rPr>
                        <a:t>tasks/</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1200"/>
                        </a:spcBef>
                        <a:spcAft>
                          <a:spcPts val="1200"/>
                        </a:spcAft>
                        <a:buNone/>
                      </a:pPr>
                      <a:r>
                        <a:rPr lang="en-CA">
                          <a:solidFill>
                            <a:schemeClr val="accent3"/>
                          </a:solidFill>
                          <a:latin typeface="Proxima Nova"/>
                          <a:ea typeface="Proxima Nova"/>
                          <a:cs typeface="Proxima Nova"/>
                          <a:sym typeface="Proxima Nova"/>
                        </a:rPr>
                        <a:t>Defines chatbot functions (fetching weather, forecasting, alerts)</a:t>
                      </a:r>
                      <a:endParaRPr>
                        <a:solidFill>
                          <a:schemeClr val="accent3"/>
                        </a:solidFill>
                        <a:latin typeface="Proxima Nova"/>
                        <a:ea typeface="Proxima Nova"/>
                        <a:cs typeface="Proxima Nova"/>
                        <a:sym typeface="Proxima Nova"/>
                      </a:endParaRPr>
                    </a:p>
                  </a:txBody>
                  <a:tcPr marT="91425" marB="91425" marR="91425" marL="91425"/>
                </a:tc>
              </a:tr>
              <a:tr h="520875">
                <a:tc>
                  <a:txBody>
                    <a:bodyPr/>
                    <a:lstStyle/>
                    <a:p>
                      <a:pPr indent="0" lvl="0" marL="0" marR="0" rtl="0" algn="l">
                        <a:lnSpc>
                          <a:spcPct val="100000"/>
                        </a:lnSpc>
                        <a:spcBef>
                          <a:spcPts val="0"/>
                        </a:spcBef>
                        <a:spcAft>
                          <a:spcPts val="0"/>
                        </a:spcAft>
                        <a:buClr>
                          <a:srgbClr val="000000"/>
                        </a:buClr>
                        <a:buSzPts val="1400"/>
                        <a:buFont typeface="Arial"/>
                        <a:buNone/>
                      </a:pPr>
                      <a:r>
                        <a:rPr lang="en-CA">
                          <a:solidFill>
                            <a:schemeClr val="accent3"/>
                          </a:solidFill>
                          <a:latin typeface="Proxima Nova"/>
                          <a:ea typeface="Proxima Nova"/>
                          <a:cs typeface="Proxima Nova"/>
                          <a:sym typeface="Proxima Nova"/>
                        </a:rPr>
                        <a:t>Tools</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marR="0" rtl="0" algn="l">
                        <a:lnSpc>
                          <a:spcPct val="100000"/>
                        </a:lnSpc>
                        <a:spcBef>
                          <a:spcPts val="0"/>
                        </a:spcBef>
                        <a:spcAft>
                          <a:spcPts val="0"/>
                        </a:spcAft>
                        <a:buNone/>
                      </a:pPr>
                      <a:r>
                        <a:rPr lang="en-CA">
                          <a:solidFill>
                            <a:schemeClr val="accent3"/>
                          </a:solidFill>
                          <a:latin typeface="Proxima Nova"/>
                          <a:ea typeface="Proxima Nova"/>
                          <a:cs typeface="Proxima Nova"/>
                          <a:sym typeface="Proxima Nova"/>
                        </a:rPr>
                        <a:t>tools/</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1200"/>
                        </a:spcBef>
                        <a:spcAft>
                          <a:spcPts val="1200"/>
                        </a:spcAft>
                        <a:buNone/>
                      </a:pPr>
                      <a:r>
                        <a:rPr lang="en-CA">
                          <a:solidFill>
                            <a:schemeClr val="accent3"/>
                          </a:solidFill>
                          <a:latin typeface="Proxima Nova"/>
                          <a:ea typeface="Proxima Nova"/>
                          <a:cs typeface="Proxima Nova"/>
                          <a:sym typeface="Proxima Nova"/>
                        </a:rPr>
                        <a:t>Utility functions for API integration &amp; data processing</a:t>
                      </a:r>
                      <a:endParaRPr>
                        <a:solidFill>
                          <a:schemeClr val="accent3"/>
                        </a:solidFill>
                        <a:latin typeface="Proxima Nova"/>
                        <a:ea typeface="Proxima Nova"/>
                        <a:cs typeface="Proxima Nova"/>
                        <a:sym typeface="Proxima Nova"/>
                      </a:endParaRPr>
                    </a:p>
                  </a:txBody>
                  <a:tcPr marT="91425" marB="91425" marR="91425" marL="91425"/>
                </a:tc>
              </a:tr>
              <a:tr h="520875">
                <a:tc>
                  <a:txBody>
                    <a:bodyPr/>
                    <a:lstStyle/>
                    <a:p>
                      <a:pPr indent="0" lvl="0" marL="0" marR="0" rtl="0" algn="l">
                        <a:lnSpc>
                          <a:spcPct val="100000"/>
                        </a:lnSpc>
                        <a:spcBef>
                          <a:spcPts val="0"/>
                        </a:spcBef>
                        <a:spcAft>
                          <a:spcPts val="0"/>
                        </a:spcAft>
                        <a:buNone/>
                      </a:pPr>
                      <a:r>
                        <a:rPr lang="en-CA">
                          <a:solidFill>
                            <a:schemeClr val="accent3"/>
                          </a:solidFill>
                          <a:latin typeface="Proxima Nova"/>
                          <a:ea typeface="Proxima Nova"/>
                          <a:cs typeface="Proxima Nova"/>
                          <a:sym typeface="Proxima Nova"/>
                        </a:rPr>
                        <a:t>Dependencies</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marR="0" rtl="0" algn="l">
                        <a:lnSpc>
                          <a:spcPct val="100000"/>
                        </a:lnSpc>
                        <a:spcBef>
                          <a:spcPts val="0"/>
                        </a:spcBef>
                        <a:spcAft>
                          <a:spcPts val="0"/>
                        </a:spcAft>
                        <a:buNone/>
                      </a:pPr>
                      <a:r>
                        <a:rPr lang="en-CA">
                          <a:solidFill>
                            <a:schemeClr val="accent3"/>
                          </a:solidFill>
                          <a:latin typeface="Proxima Nova"/>
                          <a:ea typeface="Proxima Nova"/>
                          <a:cs typeface="Proxima Nova"/>
                          <a:sym typeface="Proxima Nova"/>
                        </a:rPr>
                        <a:t>requirements.txt</a:t>
                      </a:r>
                      <a:endParaRPr sz="1400" u="none" cap="none" strike="noStrike">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1200"/>
                        </a:spcBef>
                        <a:spcAft>
                          <a:spcPts val="1200"/>
                        </a:spcAft>
                        <a:buNone/>
                      </a:pPr>
                      <a:r>
                        <a:rPr lang="en-CA">
                          <a:solidFill>
                            <a:schemeClr val="accent3"/>
                          </a:solidFill>
                          <a:latin typeface="Proxima Nova"/>
                          <a:ea typeface="Proxima Nova"/>
                          <a:cs typeface="Proxima Nova"/>
                          <a:sym typeface="Proxima Nova"/>
                        </a:rPr>
                        <a:t>Lists required libraries</a:t>
                      </a:r>
                      <a:endParaRPr>
                        <a:solidFill>
                          <a:schemeClr val="accent3"/>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3afe5a5605_0_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SzPts val="3700"/>
              <a:buNone/>
            </a:pPr>
            <a:r>
              <a:rPr lang="en-CA"/>
              <a:t>WORKFLOW OVERVIEW</a:t>
            </a:r>
            <a:endParaRPr/>
          </a:p>
          <a:p>
            <a:pPr indent="0" lvl="0" marL="0" rtl="0" algn="l">
              <a:lnSpc>
                <a:spcPct val="100000"/>
              </a:lnSpc>
              <a:spcBef>
                <a:spcPts val="0"/>
              </a:spcBef>
              <a:spcAft>
                <a:spcPts val="0"/>
              </a:spcAft>
              <a:buSzPts val="3700"/>
              <a:buNone/>
            </a:pPr>
            <a:r>
              <a:t/>
            </a:r>
            <a:endParaRPr/>
          </a:p>
        </p:txBody>
      </p:sp>
      <p:sp>
        <p:nvSpPr>
          <p:cNvPr id="109" name="Google Shape;109;g33afe5a5605_0_25"/>
          <p:cNvSpPr txBox="1"/>
          <p:nvPr>
            <p:ph idx="1" type="body"/>
          </p:nvPr>
        </p:nvSpPr>
        <p:spPr>
          <a:xfrm>
            <a:off x="415600" y="1287524"/>
            <a:ext cx="11360700" cy="5052000"/>
          </a:xfrm>
          <a:prstGeom prst="rect">
            <a:avLst/>
          </a:prstGeom>
          <a:noFill/>
          <a:ln>
            <a:noFill/>
          </a:ln>
        </p:spPr>
        <p:txBody>
          <a:bodyPr anchorCtr="0" anchor="t" bIns="121900" lIns="121900" spcFirstLastPara="1" rIns="121900" wrap="square" tIns="121900">
            <a:noAutofit/>
          </a:bodyPr>
          <a:lstStyle/>
          <a:p>
            <a:pPr indent="-368300" lvl="0" marL="457200" rtl="0" algn="l">
              <a:lnSpc>
                <a:spcPct val="100000"/>
              </a:lnSpc>
              <a:spcBef>
                <a:spcPts val="0"/>
              </a:spcBef>
              <a:spcAft>
                <a:spcPts val="0"/>
              </a:spcAft>
              <a:buSzPts val="2200"/>
              <a:buAutoNum type="arabicPeriod"/>
            </a:pPr>
            <a:r>
              <a:rPr b="1" lang="en-CA" sz="2200"/>
              <a:t>User Input: </a:t>
            </a:r>
            <a:r>
              <a:rPr lang="en-CA" sz="2200"/>
              <a:t>User asks for weather details (e.g., "Miami, Florida”)</a:t>
            </a:r>
            <a:endParaRPr sz="2200"/>
          </a:p>
          <a:p>
            <a:pPr indent="-368300" lvl="0" marL="457200" rtl="0" algn="l">
              <a:lnSpc>
                <a:spcPct val="100000"/>
              </a:lnSpc>
              <a:spcBef>
                <a:spcPts val="1500"/>
              </a:spcBef>
              <a:spcAft>
                <a:spcPts val="0"/>
              </a:spcAft>
              <a:buSzPts val="2200"/>
              <a:buAutoNum type="arabicPeriod"/>
            </a:pPr>
            <a:r>
              <a:rPr b="1" lang="en-CA" sz="2200"/>
              <a:t>Task Assignment: </a:t>
            </a:r>
            <a:r>
              <a:rPr lang="en-CA" sz="2200"/>
              <a:t>AI agents analyze and route the request</a:t>
            </a:r>
            <a:endParaRPr sz="2200"/>
          </a:p>
          <a:p>
            <a:pPr indent="-368300" lvl="0" marL="457200" rtl="0" algn="l">
              <a:lnSpc>
                <a:spcPct val="100000"/>
              </a:lnSpc>
              <a:spcBef>
                <a:spcPts val="1500"/>
              </a:spcBef>
              <a:spcAft>
                <a:spcPts val="0"/>
              </a:spcAft>
              <a:buSzPts val="2200"/>
              <a:buAutoNum type="arabicPeriod"/>
            </a:pPr>
            <a:r>
              <a:rPr b="1" lang="en-CA" sz="2200"/>
              <a:t>Data Retrieval: </a:t>
            </a:r>
            <a:r>
              <a:rPr lang="en-CA" sz="2200"/>
              <a:t>Weather data fetched from Tomorrow.io API</a:t>
            </a:r>
            <a:endParaRPr sz="2200"/>
          </a:p>
          <a:p>
            <a:pPr indent="-368300" lvl="0" marL="457200" rtl="0" algn="l">
              <a:lnSpc>
                <a:spcPct val="100000"/>
              </a:lnSpc>
              <a:spcBef>
                <a:spcPts val="1500"/>
              </a:spcBef>
              <a:spcAft>
                <a:spcPts val="0"/>
              </a:spcAft>
              <a:buSzPts val="2200"/>
              <a:buAutoNum type="arabicPeriod"/>
            </a:pPr>
            <a:r>
              <a:rPr b="1" lang="en-CA" sz="2200"/>
              <a:t>Processing &amp; Formatting: </a:t>
            </a:r>
            <a:r>
              <a:rPr lang="en-CA" sz="2200"/>
              <a:t>Data structured into a human-friendly response</a:t>
            </a:r>
            <a:endParaRPr sz="2200"/>
          </a:p>
          <a:p>
            <a:pPr indent="-368300" lvl="0" marL="457200" rtl="0" algn="l">
              <a:lnSpc>
                <a:spcPct val="100000"/>
              </a:lnSpc>
              <a:spcBef>
                <a:spcPts val="1500"/>
              </a:spcBef>
              <a:spcAft>
                <a:spcPts val="1500"/>
              </a:spcAft>
              <a:buSzPts val="2200"/>
              <a:buAutoNum type="arabicPeriod"/>
            </a:pPr>
            <a:r>
              <a:rPr b="1" lang="en-CA" sz="2200"/>
              <a:t>Response to User: </a:t>
            </a:r>
            <a:r>
              <a:rPr lang="en-CA" sz="2200"/>
              <a:t>Chatbot replies with the weather report</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3afe5a5605_0_3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BENEFITS OF THE APPLICATION</a:t>
            </a:r>
            <a:endParaRPr/>
          </a:p>
        </p:txBody>
      </p:sp>
      <p:sp>
        <p:nvSpPr>
          <p:cNvPr id="116" name="Google Shape;116;g33afe5a5605_0_32"/>
          <p:cNvSpPr txBox="1"/>
          <p:nvPr>
            <p:ph idx="1" type="body"/>
          </p:nvPr>
        </p:nvSpPr>
        <p:spPr>
          <a:xfrm>
            <a:off x="415600" y="1287524"/>
            <a:ext cx="11360700" cy="5052000"/>
          </a:xfrm>
          <a:prstGeom prst="rect">
            <a:avLst/>
          </a:prstGeom>
          <a:noFill/>
          <a:ln>
            <a:noFill/>
          </a:ln>
        </p:spPr>
        <p:txBody>
          <a:bodyPr anchorCtr="0" anchor="t" bIns="121900" lIns="121900" spcFirstLastPara="1" rIns="121900" wrap="square" tIns="121900">
            <a:noAutofit/>
          </a:bodyPr>
          <a:lstStyle/>
          <a:p>
            <a:pPr indent="-368300" lvl="0" marL="457200" marR="0" rtl="0" algn="l">
              <a:lnSpc>
                <a:spcPct val="100000"/>
              </a:lnSpc>
              <a:spcBef>
                <a:spcPts val="0"/>
              </a:spcBef>
              <a:spcAft>
                <a:spcPts val="0"/>
              </a:spcAft>
              <a:buSzPts val="2200"/>
              <a:buChar char="●"/>
            </a:pPr>
            <a:r>
              <a:rPr lang="en-CA" sz="2200"/>
              <a:t>Modular and scalable architecture</a:t>
            </a:r>
            <a:endParaRPr sz="2200"/>
          </a:p>
          <a:p>
            <a:pPr indent="-368300" lvl="0" marL="457200" rtl="0" algn="l">
              <a:lnSpc>
                <a:spcPct val="100000"/>
              </a:lnSpc>
              <a:spcBef>
                <a:spcPts val="1500"/>
              </a:spcBef>
              <a:spcAft>
                <a:spcPts val="0"/>
              </a:spcAft>
              <a:buSzPts val="2200"/>
              <a:buChar char="●"/>
            </a:pPr>
            <a:r>
              <a:rPr lang="en-CA" sz="2200"/>
              <a:t>Automated multi-agent coordination</a:t>
            </a:r>
            <a:endParaRPr sz="2200"/>
          </a:p>
          <a:p>
            <a:pPr indent="-368300" lvl="0" marL="457200" rtl="0" algn="l">
              <a:lnSpc>
                <a:spcPct val="100000"/>
              </a:lnSpc>
              <a:spcBef>
                <a:spcPts val="1500"/>
              </a:spcBef>
              <a:spcAft>
                <a:spcPts val="0"/>
              </a:spcAft>
              <a:buSzPts val="2200"/>
              <a:buChar char="●"/>
            </a:pPr>
            <a:r>
              <a:rPr lang="en-CA" sz="2200"/>
              <a:t>Reliable and accurate weather updates</a:t>
            </a:r>
            <a:endParaRPr sz="2200"/>
          </a:p>
          <a:p>
            <a:pPr indent="-368300" lvl="0" marL="457200" rtl="0" algn="l">
              <a:lnSpc>
                <a:spcPct val="100000"/>
              </a:lnSpc>
              <a:spcBef>
                <a:spcPts val="1500"/>
              </a:spcBef>
              <a:spcAft>
                <a:spcPts val="1500"/>
              </a:spcAft>
              <a:buSzPts val="2200"/>
              <a:buChar char="●"/>
            </a:pPr>
            <a:r>
              <a:rPr lang="en-CA" sz="2200"/>
              <a:t>Easy to maintain and enhance</a:t>
            </a:r>
            <a:endParaRPr sz="2200"/>
          </a:p>
        </p:txBody>
      </p:sp>
      <p:pic>
        <p:nvPicPr>
          <p:cNvPr id="117" name="Google Shape;117;g33afe5a5605_0_32"/>
          <p:cNvPicPr preferRelativeResize="0"/>
          <p:nvPr/>
        </p:nvPicPr>
        <p:blipFill>
          <a:blip r:embed="rId3">
            <a:alphaModFix/>
          </a:blip>
          <a:stretch>
            <a:fillRect/>
          </a:stretch>
        </p:blipFill>
        <p:spPr>
          <a:xfrm>
            <a:off x="7142630" y="3349924"/>
            <a:ext cx="4633676" cy="308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3afe5a5605_0_5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FUTURE IMPROVEMENTS</a:t>
            </a:r>
            <a:endParaRPr/>
          </a:p>
        </p:txBody>
      </p:sp>
      <p:sp>
        <p:nvSpPr>
          <p:cNvPr id="124" name="Google Shape;124;g33afe5a5605_0_52"/>
          <p:cNvSpPr txBox="1"/>
          <p:nvPr>
            <p:ph idx="1" type="body"/>
          </p:nvPr>
        </p:nvSpPr>
        <p:spPr>
          <a:xfrm>
            <a:off x="415600" y="1287524"/>
            <a:ext cx="11360700" cy="5052000"/>
          </a:xfrm>
          <a:prstGeom prst="rect">
            <a:avLst/>
          </a:prstGeom>
          <a:noFill/>
          <a:ln>
            <a:noFill/>
          </a:ln>
        </p:spPr>
        <p:txBody>
          <a:bodyPr anchorCtr="0" anchor="t" bIns="121900" lIns="121900" spcFirstLastPara="1" rIns="121900" wrap="square" tIns="121900">
            <a:noAutofit/>
          </a:bodyPr>
          <a:lstStyle/>
          <a:p>
            <a:pPr indent="-368300" lvl="0" marL="457200" marR="0" rtl="0" algn="l">
              <a:lnSpc>
                <a:spcPct val="100000"/>
              </a:lnSpc>
              <a:spcBef>
                <a:spcPts val="0"/>
              </a:spcBef>
              <a:spcAft>
                <a:spcPts val="0"/>
              </a:spcAft>
              <a:buSzPts val="2200"/>
              <a:buChar char="●"/>
            </a:pPr>
            <a:r>
              <a:rPr lang="en-CA" sz="2200"/>
              <a:t>Expand to support additional weather APIs</a:t>
            </a:r>
            <a:endParaRPr sz="2200"/>
          </a:p>
          <a:p>
            <a:pPr indent="-368300" lvl="0" marL="457200" marR="0" rtl="0" algn="l">
              <a:lnSpc>
                <a:spcPct val="100000"/>
              </a:lnSpc>
              <a:spcBef>
                <a:spcPts val="1500"/>
              </a:spcBef>
              <a:spcAft>
                <a:spcPts val="0"/>
              </a:spcAft>
              <a:buSzPts val="2200"/>
              <a:buChar char="●"/>
            </a:pPr>
            <a:r>
              <a:rPr lang="en-CA" sz="2200"/>
              <a:t>Enhance natural language understanding</a:t>
            </a:r>
            <a:endParaRPr sz="2200"/>
          </a:p>
          <a:p>
            <a:pPr indent="-368300" lvl="0" marL="457200" marR="0" rtl="0" algn="l">
              <a:lnSpc>
                <a:spcPct val="100000"/>
              </a:lnSpc>
              <a:spcBef>
                <a:spcPts val="1500"/>
              </a:spcBef>
              <a:spcAft>
                <a:spcPts val="0"/>
              </a:spcAft>
              <a:buSzPts val="2200"/>
              <a:buChar char="●"/>
            </a:pPr>
            <a:r>
              <a:rPr lang="en-CA" sz="2200"/>
              <a:t>Add voice interaction capabilities</a:t>
            </a:r>
            <a:endParaRPr sz="2200"/>
          </a:p>
          <a:p>
            <a:pPr indent="-368300" lvl="0" marL="457200" marR="0" rtl="0" algn="l">
              <a:lnSpc>
                <a:spcPct val="100000"/>
              </a:lnSpc>
              <a:spcBef>
                <a:spcPts val="1500"/>
              </a:spcBef>
              <a:spcAft>
                <a:spcPts val="1500"/>
              </a:spcAft>
              <a:buSzPts val="2200"/>
              <a:buChar char="●"/>
            </a:pPr>
            <a:r>
              <a:rPr lang="en-CA" sz="2200"/>
              <a:t>Develop a mobile or web app version</a:t>
            </a:r>
            <a:endParaRPr b="1" sz="2200"/>
          </a:p>
        </p:txBody>
      </p:sp>
      <p:pic>
        <p:nvPicPr>
          <p:cNvPr id="125" name="Google Shape;125;g33afe5a5605_0_52"/>
          <p:cNvPicPr preferRelativeResize="0"/>
          <p:nvPr/>
        </p:nvPicPr>
        <p:blipFill>
          <a:blip r:embed="rId3">
            <a:alphaModFix/>
          </a:blip>
          <a:stretch>
            <a:fillRect/>
          </a:stretch>
        </p:blipFill>
        <p:spPr>
          <a:xfrm>
            <a:off x="7787775" y="3482025"/>
            <a:ext cx="3810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7ded25751_2_16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CA"/>
              <a:t>CONCLUSION</a:t>
            </a:r>
            <a:endParaRPr/>
          </a:p>
        </p:txBody>
      </p:sp>
      <p:sp>
        <p:nvSpPr>
          <p:cNvPr id="132" name="Google Shape;132;g317ded25751_2_16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p>
            <a:pPr indent="-355600" lvl="0" marL="457200" rtl="0" algn="l">
              <a:spcBef>
                <a:spcPts val="1000"/>
              </a:spcBef>
              <a:spcAft>
                <a:spcPts val="0"/>
              </a:spcAft>
              <a:buSzPts val="2000"/>
              <a:buChar char="●"/>
            </a:pPr>
            <a:r>
              <a:rPr lang="en-CA" sz="2000"/>
              <a:t>CrewAI Weather Chatbot streamlines weather updates with AI</a:t>
            </a:r>
            <a:endParaRPr sz="2000"/>
          </a:p>
          <a:p>
            <a:pPr indent="-355600" lvl="0" marL="457200" rtl="0" algn="l">
              <a:spcBef>
                <a:spcPts val="1000"/>
              </a:spcBef>
              <a:spcAft>
                <a:spcPts val="0"/>
              </a:spcAft>
              <a:buSzPts val="2000"/>
              <a:buChar char="●"/>
            </a:pPr>
            <a:r>
              <a:rPr lang="en-CA" sz="2000"/>
              <a:t>Efficient multi-agent system for accurate, real-time data</a:t>
            </a:r>
            <a:endParaRPr sz="2000"/>
          </a:p>
          <a:p>
            <a:pPr indent="-355600" lvl="0" marL="457200" rtl="0" algn="l">
              <a:spcBef>
                <a:spcPts val="1000"/>
              </a:spcBef>
              <a:spcAft>
                <a:spcPts val="0"/>
              </a:spcAft>
              <a:buSzPts val="2000"/>
              <a:buChar char="●"/>
            </a:pPr>
            <a:r>
              <a:rPr lang="en-CA" sz="2000"/>
              <a:t>Scalable and maintainable architecture for future growth</a:t>
            </a:r>
            <a:endParaRPr/>
          </a:p>
          <a:p>
            <a:pPr indent="0" lvl="0" marL="457200" rtl="0" algn="l">
              <a:lnSpc>
                <a:spcPct val="115000"/>
              </a:lnSpc>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2024-10-18T19:35:34Z</dcterms:created>
  <dc:creator>Aayush Bhatt</dc:creator>
</cp:coreProperties>
</file>