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Lexend Medium"/>
      <p:regular r:id="rId19"/>
      <p:bold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exendMedium-bold.fntdata"/><Relationship Id="rId11" Type="http://schemas.openxmlformats.org/officeDocument/2006/relationships/slide" Target="slides/slide7.xml"/><Relationship Id="rId22" Type="http://schemas.openxmlformats.org/officeDocument/2006/relationships/font" Target="fonts/Lexend-bold.fntdata"/><Relationship Id="rId10" Type="http://schemas.openxmlformats.org/officeDocument/2006/relationships/slide" Target="slides/slide6.xml"/><Relationship Id="rId21" Type="http://schemas.openxmlformats.org/officeDocument/2006/relationships/font" Target="fonts/Lexen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LexendMedium-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p2"/>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1154954" y="973669"/>
            <a:ext cx="88257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83" name="Google Shape;83;p1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4" name="Google Shape;84;p13"/>
          <p:cNvSpPr txBox="1"/>
          <p:nvPr>
            <p:ph idx="10" type="dt"/>
          </p:nvPr>
        </p:nvSpPr>
        <p:spPr>
          <a:xfrm>
            <a:off x="10652760" y="6391656"/>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557784" y="6391656"/>
            <a:ext cx="38679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b="1" sz="1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p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5"/>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p5"/>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p7"/>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p9"/>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pic>
        <p:nvPicPr>
          <p:cNvPr id="92" name="Google Shape;92;p14"/>
          <p:cNvPicPr preferRelativeResize="0"/>
          <p:nvPr>
            <p:ph idx="1" type="body"/>
          </p:nvPr>
        </p:nvPicPr>
        <p:blipFill rotWithShape="1">
          <a:blip r:embed="rId3">
            <a:alphaModFix/>
          </a:blip>
          <a:srcRect b="0" l="0" r="0" t="0"/>
          <a:stretch/>
        </p:blipFill>
        <p:spPr>
          <a:xfrm>
            <a:off x="0" y="0"/>
            <a:ext cx="12191999"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Technologies and Tools:</a:t>
            </a:r>
            <a:endParaRPr>
              <a:solidFill>
                <a:srgbClr val="CC0000"/>
              </a:solidFill>
              <a:latin typeface="Lexend"/>
              <a:ea typeface="Lexend"/>
              <a:cs typeface="Lexend"/>
              <a:sym typeface="Lexend"/>
            </a:endParaRPr>
          </a:p>
        </p:txBody>
      </p:sp>
      <p:sp>
        <p:nvSpPr>
          <p:cNvPr id="148" name="Google Shape;148;p2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920"/>
              <a:buFont typeface="Times New Roman"/>
              <a:buChar char="●"/>
            </a:pPr>
            <a:r>
              <a:rPr lang="en-US" sz="2400">
                <a:solidFill>
                  <a:srgbClr val="000000"/>
                </a:solidFill>
                <a:latin typeface="Times New Roman"/>
                <a:ea typeface="Times New Roman"/>
                <a:cs typeface="Times New Roman"/>
                <a:sym typeface="Times New Roman"/>
              </a:rPr>
              <a:t>Programming language: </a:t>
            </a:r>
            <a:r>
              <a:rPr lang="en-US">
                <a:solidFill>
                  <a:srgbClr val="000000"/>
                </a:solidFill>
                <a:latin typeface="Times New Roman"/>
                <a:ea typeface="Times New Roman"/>
                <a:cs typeface="Times New Roman"/>
                <a:sym typeface="Times New Roman"/>
              </a:rPr>
              <a:t>HTML, CSS, TypeScript/JavaScript</a:t>
            </a:r>
            <a:endParaRPr>
              <a:solidFill>
                <a:srgbClr val="000000"/>
              </a:solidFill>
              <a:latin typeface="Times New Roman"/>
              <a:ea typeface="Times New Roman"/>
              <a:cs typeface="Times New Roman"/>
              <a:sym typeface="Times New Roman"/>
            </a:endParaRPr>
          </a:p>
          <a:p>
            <a:pPr indent="0" lvl="0" marL="34290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920"/>
              <a:buFont typeface="Times New Roman"/>
              <a:buChar char="●"/>
            </a:pPr>
            <a:r>
              <a:rPr lang="en-US">
                <a:solidFill>
                  <a:srgbClr val="000000"/>
                </a:solidFill>
                <a:latin typeface="Times New Roman"/>
                <a:ea typeface="Times New Roman"/>
                <a:cs typeface="Times New Roman"/>
                <a:sym typeface="Times New Roman"/>
              </a:rPr>
              <a:t>Frameworks: Angular, Express, NodeJS, BS5</a:t>
            </a:r>
            <a:endParaRPr>
              <a:solidFill>
                <a:srgbClr val="000000"/>
              </a:solidFill>
              <a:latin typeface="Times New Roman"/>
              <a:ea typeface="Times New Roman"/>
              <a:cs typeface="Times New Roman"/>
              <a:sym typeface="Times New Roman"/>
            </a:endParaRPr>
          </a:p>
          <a:p>
            <a:pPr indent="0" lvl="0" marL="34290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920"/>
              <a:buFont typeface="Times New Roman"/>
              <a:buChar char="●"/>
            </a:pPr>
            <a:r>
              <a:rPr lang="en-US" sz="2400">
                <a:solidFill>
                  <a:srgbClr val="000000"/>
                </a:solidFill>
                <a:latin typeface="Times New Roman"/>
                <a:ea typeface="Times New Roman"/>
                <a:cs typeface="Times New Roman"/>
                <a:sym typeface="Times New Roman"/>
              </a:rPr>
              <a:t>Database: </a:t>
            </a:r>
            <a:r>
              <a:rPr lang="en-US">
                <a:solidFill>
                  <a:srgbClr val="000000"/>
                </a:solidFill>
                <a:latin typeface="Times New Roman"/>
                <a:ea typeface="Times New Roman"/>
                <a:cs typeface="Times New Roman"/>
                <a:sym typeface="Times New Roman"/>
              </a:rPr>
              <a:t>MongoDB</a:t>
            </a:r>
            <a:endParaRPr sz="2400">
              <a:solidFill>
                <a:srgbClr val="000000"/>
              </a:solidFill>
              <a:latin typeface="Times New Roman"/>
              <a:ea typeface="Times New Roman"/>
              <a:cs typeface="Times New Roman"/>
              <a:sym typeface="Times New Roman"/>
            </a:endParaRPr>
          </a:p>
          <a:p>
            <a:pPr indent="-220980" lvl="0" marL="342900" rtl="0" algn="l">
              <a:spcBef>
                <a:spcPts val="1000"/>
              </a:spcBef>
              <a:spcAft>
                <a:spcPts val="0"/>
              </a:spcAft>
              <a:buSzPts val="1920"/>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3993900" y="511025"/>
            <a:ext cx="4204200" cy="810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5E1A8"/>
              </a:buClr>
              <a:buSzPts val="4400"/>
              <a:buFont typeface="Comic Sans MS"/>
              <a:buNone/>
            </a:pPr>
            <a:r>
              <a:rPr b="1" lang="en-US" sz="4400">
                <a:solidFill>
                  <a:srgbClr val="CC0000"/>
                </a:solidFill>
                <a:latin typeface="Arial"/>
                <a:ea typeface="Arial"/>
                <a:cs typeface="Arial"/>
                <a:sym typeface="Arial"/>
              </a:rPr>
              <a:t>ABZ</a:t>
            </a:r>
            <a:r>
              <a:rPr lang="en-US" sz="4400">
                <a:solidFill>
                  <a:srgbClr val="6AA84F"/>
                </a:solidFill>
                <a:latin typeface="Arial"/>
                <a:ea typeface="Arial"/>
                <a:cs typeface="Arial"/>
                <a:sym typeface="Arial"/>
              </a:rPr>
              <a:t>FLOWERS</a:t>
            </a:r>
            <a:endParaRPr sz="4400">
              <a:solidFill>
                <a:srgbClr val="6AA84F"/>
              </a:solidFill>
              <a:latin typeface="Arial"/>
              <a:ea typeface="Arial"/>
              <a:cs typeface="Arial"/>
              <a:sym typeface="Arial"/>
            </a:endParaRPr>
          </a:p>
        </p:txBody>
      </p:sp>
      <p:sp>
        <p:nvSpPr>
          <p:cNvPr id="98" name="Google Shape;98;p15"/>
          <p:cNvSpPr txBox="1"/>
          <p:nvPr>
            <p:ph idx="4294967295" type="subTitle"/>
          </p:nvPr>
        </p:nvSpPr>
        <p:spPr>
          <a:xfrm>
            <a:off x="3774150" y="1207250"/>
            <a:ext cx="4643700" cy="570900"/>
          </a:xfrm>
          <a:prstGeom prst="rect">
            <a:avLst/>
          </a:prstGeom>
          <a:solidFill>
            <a:schemeClr val="lt1"/>
          </a:solidFill>
          <a:ln>
            <a:noFill/>
          </a:ln>
        </p:spPr>
        <p:txBody>
          <a:bodyPr anchorCtr="0" anchor="t" bIns="45700" lIns="91425" spcFirstLastPara="1" rIns="91425" wrap="square" tIns="45700">
            <a:normAutofit fontScale="92500"/>
          </a:bodyPr>
          <a:lstStyle/>
          <a:p>
            <a:pPr indent="0" lvl="0" marL="0" rtl="0" algn="l">
              <a:spcBef>
                <a:spcPts val="0"/>
              </a:spcBef>
              <a:spcAft>
                <a:spcPts val="0"/>
              </a:spcAft>
              <a:buSzPct val="80000"/>
              <a:buNone/>
            </a:pPr>
            <a:r>
              <a:rPr lang="en-US" sz="3200">
                <a:solidFill>
                  <a:srgbClr val="CC0000"/>
                </a:solidFill>
                <a:latin typeface="Comic Sans MS"/>
                <a:ea typeface="Comic Sans MS"/>
                <a:cs typeface="Comic Sans MS"/>
                <a:sym typeface="Comic Sans MS"/>
              </a:rPr>
              <a:t>Plants • Chocolate • Gifts</a:t>
            </a:r>
            <a:endParaRPr b="1" sz="3200" u="sng" cap="none">
              <a:solidFill>
                <a:srgbClr val="CC0000"/>
              </a:solidFill>
            </a:endParaRPr>
          </a:p>
        </p:txBody>
      </p:sp>
      <p:pic>
        <p:nvPicPr>
          <p:cNvPr id="99" name="Google Shape;99;p15"/>
          <p:cNvPicPr preferRelativeResize="0"/>
          <p:nvPr/>
        </p:nvPicPr>
        <p:blipFill>
          <a:blip r:embed="rId3">
            <a:alphaModFix/>
          </a:blip>
          <a:stretch>
            <a:fillRect/>
          </a:stretch>
        </p:blipFill>
        <p:spPr>
          <a:xfrm>
            <a:off x="0" y="2333544"/>
            <a:ext cx="12192000" cy="45124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445900" y="720436"/>
            <a:ext cx="8825659" cy="8589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Students:</a:t>
            </a:r>
            <a:endParaRPr b="1">
              <a:solidFill>
                <a:srgbClr val="CC0000"/>
              </a:solidFill>
              <a:latin typeface="Lexend"/>
              <a:ea typeface="Lexend"/>
              <a:cs typeface="Lexend"/>
              <a:sym typeface="Lexend"/>
            </a:endParaRPr>
          </a:p>
        </p:txBody>
      </p:sp>
      <p:sp>
        <p:nvSpPr>
          <p:cNvPr id="105" name="Google Shape;105;p16"/>
          <p:cNvSpPr txBox="1"/>
          <p:nvPr>
            <p:ph idx="1" type="body"/>
          </p:nvPr>
        </p:nvSpPr>
        <p:spPr>
          <a:xfrm>
            <a:off x="1167479" y="2030675"/>
            <a:ext cx="8825700" cy="341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920"/>
              <a:buFont typeface="Times New Roman"/>
              <a:buChar char="●"/>
            </a:pPr>
            <a:r>
              <a:rPr lang="en-US">
                <a:solidFill>
                  <a:srgbClr val="000000"/>
                </a:solidFill>
                <a:latin typeface="Times New Roman"/>
                <a:ea typeface="Times New Roman"/>
                <a:cs typeface="Times New Roman"/>
                <a:sym typeface="Times New Roman"/>
              </a:rPr>
              <a:t>Dany Hawari - 11830249</a:t>
            </a:r>
            <a:endParaRPr>
              <a:solidFill>
                <a:srgbClr val="000000"/>
              </a:solidFill>
              <a:latin typeface="Times New Roman"/>
              <a:ea typeface="Times New Roman"/>
              <a:cs typeface="Times New Roman"/>
              <a:sym typeface="Times New Roman"/>
            </a:endParaRPr>
          </a:p>
          <a:p>
            <a:pPr indent="0" lvl="0" marL="0" rtl="0" algn="l">
              <a:spcBef>
                <a:spcPts val="1000"/>
              </a:spcBef>
              <a:spcAft>
                <a:spcPts val="0"/>
              </a:spcAft>
              <a:buSzPts val="1920"/>
              <a:buNone/>
            </a:pPr>
            <a:r>
              <a:t/>
            </a:r>
            <a:endParaRPr sz="2400">
              <a:solidFill>
                <a:srgbClr val="000000"/>
              </a:solidFill>
              <a:latin typeface="Times New Roman"/>
              <a:ea typeface="Times New Roman"/>
              <a:cs typeface="Times New Roman"/>
              <a:sym typeface="Times New Roman"/>
            </a:endParaRPr>
          </a:p>
          <a:p>
            <a:pPr indent="-342900" lvl="0" marL="342900" rtl="0" algn="l">
              <a:spcBef>
                <a:spcPts val="1000"/>
              </a:spcBef>
              <a:spcAft>
                <a:spcPts val="0"/>
              </a:spcAft>
              <a:buClr>
                <a:srgbClr val="000000"/>
              </a:buClr>
              <a:buSzPts val="1920"/>
              <a:buFont typeface="Times New Roman"/>
              <a:buChar char="●"/>
            </a:pPr>
            <a:r>
              <a:rPr lang="en-US">
                <a:solidFill>
                  <a:srgbClr val="000000"/>
                </a:solidFill>
                <a:latin typeface="Times New Roman"/>
                <a:ea typeface="Times New Roman"/>
                <a:cs typeface="Times New Roman"/>
                <a:sym typeface="Times New Roman"/>
              </a:rPr>
              <a:t>Jihad Ftouny - 11820033</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omic Sans MS"/>
              <a:buNone/>
            </a:pPr>
            <a:r>
              <a:rPr b="1" lang="en-US">
                <a:solidFill>
                  <a:srgbClr val="CC0000"/>
                </a:solidFill>
                <a:latin typeface="Lexend"/>
                <a:ea typeface="Lexend"/>
                <a:cs typeface="Lexend"/>
                <a:sym typeface="Lexend"/>
              </a:rPr>
              <a:t>Description:</a:t>
            </a:r>
            <a:endParaRPr b="1">
              <a:solidFill>
                <a:srgbClr val="CC0000"/>
              </a:solidFill>
              <a:latin typeface="Lexend"/>
              <a:ea typeface="Lexend"/>
              <a:cs typeface="Lexend"/>
              <a:sym typeface="Lexend"/>
            </a:endParaRPr>
          </a:p>
        </p:txBody>
      </p:sp>
      <p:sp>
        <p:nvSpPr>
          <p:cNvPr id="111" name="Google Shape;111;p17"/>
          <p:cNvSpPr txBox="1"/>
          <p:nvPr>
            <p:ph idx="1" type="body"/>
          </p:nvPr>
        </p:nvSpPr>
        <p:spPr>
          <a:xfrm>
            <a:off x="1154950" y="1917850"/>
            <a:ext cx="8825700" cy="4101900"/>
          </a:xfrm>
          <a:prstGeom prst="rect">
            <a:avLst/>
          </a:prstGeom>
          <a:noFill/>
          <a:ln>
            <a:noFill/>
          </a:ln>
        </p:spPr>
        <p:txBody>
          <a:bodyPr anchorCtr="0" anchor="t" bIns="45700" lIns="91425" spcFirstLastPara="1" rIns="91425" wrap="square" tIns="45700">
            <a:normAutofit/>
          </a:bodyPr>
          <a:lstStyle/>
          <a:p>
            <a:pPr indent="-352044" lvl="0" marL="342900" rtl="0" algn="l">
              <a:spcBef>
                <a:spcPts val="0"/>
              </a:spcBef>
              <a:spcAft>
                <a:spcPts val="0"/>
              </a:spcAft>
              <a:buClr>
                <a:srgbClr val="000000"/>
              </a:buClr>
              <a:buSzPts val="1920"/>
              <a:buChar char="●"/>
            </a:pPr>
            <a:r>
              <a:rPr lang="en-US">
                <a:solidFill>
                  <a:srgbClr val="000000"/>
                </a:solidFill>
                <a:latin typeface="Comic Sans MS"/>
                <a:ea typeface="Comic Sans MS"/>
                <a:cs typeface="Comic Sans MS"/>
                <a:sym typeface="Comic Sans MS"/>
              </a:rPr>
              <a:t>Having an</a:t>
            </a:r>
            <a:r>
              <a:rPr lang="en-US">
                <a:solidFill>
                  <a:srgbClr val="000000"/>
                </a:solidFill>
                <a:latin typeface="Comic Sans MS"/>
                <a:ea typeface="Comic Sans MS"/>
                <a:cs typeface="Comic Sans MS"/>
                <a:sym typeface="Comic Sans MS"/>
              </a:rPr>
              <a:t> online shop for your local business in today’s world is essential. It can not only improve your business’ sales, but also increase its reach and your workflow as the owner. We are proposing a website for ABZ Flowers where the owner has little to no knowledge in the E-S</a:t>
            </a:r>
            <a:r>
              <a:rPr lang="en-US">
                <a:solidFill>
                  <a:srgbClr val="000000"/>
                </a:solidFill>
                <a:latin typeface="Comic Sans MS"/>
                <a:ea typeface="Comic Sans MS"/>
                <a:cs typeface="Comic Sans MS"/>
                <a:sym typeface="Comic Sans MS"/>
              </a:rPr>
              <a:t>hop</a:t>
            </a:r>
            <a:r>
              <a:rPr lang="en-US">
                <a:solidFill>
                  <a:srgbClr val="000000"/>
                </a:solidFill>
                <a:latin typeface="Comic Sans MS"/>
                <a:ea typeface="Comic Sans MS"/>
                <a:cs typeface="Comic Sans MS"/>
                <a:sym typeface="Comic Sans MS"/>
              </a:rPr>
              <a:t> domain. We will provide him with an Order System where his clients will be able to have custom orders and a cart to manage their shopping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System Type:</a:t>
            </a:r>
            <a:endParaRPr>
              <a:solidFill>
                <a:srgbClr val="CC0000"/>
              </a:solidFill>
              <a:latin typeface="Lexend"/>
              <a:ea typeface="Lexend"/>
              <a:cs typeface="Lexend"/>
              <a:sym typeface="Lexend"/>
            </a:endParaRPr>
          </a:p>
        </p:txBody>
      </p:sp>
      <p:sp>
        <p:nvSpPr>
          <p:cNvPr id="117" name="Google Shape;117;p1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920"/>
              <a:buFont typeface="Times New Roman"/>
              <a:buChar char="●"/>
            </a:pPr>
            <a:r>
              <a:rPr lang="en-US">
                <a:solidFill>
                  <a:srgbClr val="000000"/>
                </a:solidFill>
                <a:latin typeface="Times New Roman"/>
                <a:ea typeface="Times New Roman"/>
                <a:cs typeface="Times New Roman"/>
                <a:sym typeface="Times New Roman"/>
              </a:rPr>
              <a:t>MEAN Stack Website</a:t>
            </a:r>
            <a:endParaRPr>
              <a:solidFill>
                <a:srgbClr val="000000"/>
              </a:solidFill>
              <a:latin typeface="Times New Roman"/>
              <a:ea typeface="Times New Roman"/>
              <a:cs typeface="Times New Roman"/>
              <a:sym typeface="Times New Roman"/>
            </a:endParaRPr>
          </a:p>
        </p:txBody>
      </p:sp>
      <p:pic>
        <p:nvPicPr>
          <p:cNvPr id="118" name="Google Shape;118;p18"/>
          <p:cNvPicPr preferRelativeResize="0"/>
          <p:nvPr/>
        </p:nvPicPr>
        <p:blipFill>
          <a:blip r:embed="rId3">
            <a:alphaModFix/>
          </a:blip>
          <a:stretch>
            <a:fillRect/>
          </a:stretch>
        </p:blipFill>
        <p:spPr>
          <a:xfrm>
            <a:off x="3124188" y="3705650"/>
            <a:ext cx="5943600" cy="238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E-Shop</a:t>
            </a:r>
            <a:r>
              <a:rPr b="1" lang="en-US">
                <a:solidFill>
                  <a:srgbClr val="CC0000"/>
                </a:solidFill>
                <a:latin typeface="Lexend"/>
                <a:ea typeface="Lexend"/>
                <a:cs typeface="Lexend"/>
                <a:sym typeface="Lexend"/>
              </a:rPr>
              <a:t> Functionalities:</a:t>
            </a:r>
            <a:endParaRPr>
              <a:solidFill>
                <a:srgbClr val="CC0000"/>
              </a:solidFill>
              <a:latin typeface="Lexend"/>
              <a:ea typeface="Lexend"/>
              <a:cs typeface="Lexend"/>
              <a:sym typeface="Lexend"/>
            </a:endParaRPr>
          </a:p>
        </p:txBody>
      </p:sp>
      <p:sp>
        <p:nvSpPr>
          <p:cNvPr id="124" name="Google Shape;124;p19"/>
          <p:cNvSpPr txBox="1"/>
          <p:nvPr>
            <p:ph idx="1" type="body"/>
          </p:nvPr>
        </p:nvSpPr>
        <p:spPr>
          <a:xfrm>
            <a:off x="924770" y="1794343"/>
            <a:ext cx="9285900" cy="417240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rPr lang="en-US" sz="2200" u="sng">
                <a:solidFill>
                  <a:srgbClr val="38761D"/>
                </a:solidFill>
                <a:latin typeface="Lexend Medium"/>
                <a:ea typeface="Lexend Medium"/>
                <a:cs typeface="Lexend Medium"/>
                <a:sym typeface="Lexend Medium"/>
              </a:rPr>
              <a:t>The proposed system consists of the following panels: Admin, Shop,Events, Contact us, My Account, About us:</a:t>
            </a:r>
            <a:endParaRPr>
              <a:solidFill>
                <a:srgbClr val="38761D"/>
              </a:solidFill>
              <a:latin typeface="Lexend Medium"/>
              <a:ea typeface="Lexend Medium"/>
              <a:cs typeface="Lexend Medium"/>
              <a:sym typeface="Lexend Medium"/>
            </a:endParaRPr>
          </a:p>
          <a:p>
            <a:pPr indent="-378460" lvl="0" marL="342900" rtl="0" algn="l">
              <a:spcBef>
                <a:spcPts val="100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The landing page will be the shop tab where the customer can filter the products by categories, such as special </a:t>
            </a:r>
            <a:r>
              <a:rPr lang="en-US" sz="2000">
                <a:solidFill>
                  <a:srgbClr val="000000"/>
                </a:solidFill>
                <a:latin typeface="Times New Roman"/>
                <a:ea typeface="Times New Roman"/>
                <a:cs typeface="Times New Roman"/>
                <a:sym typeface="Times New Roman"/>
              </a:rPr>
              <a:t>occasions</a:t>
            </a:r>
            <a:r>
              <a:rPr lang="en-US" sz="2000">
                <a:solidFill>
                  <a:srgbClr val="000000"/>
                </a:solidFill>
                <a:latin typeface="Times New Roman"/>
                <a:ea typeface="Times New Roman"/>
                <a:cs typeface="Times New Roman"/>
                <a:sym typeface="Times New Roman"/>
              </a:rPr>
              <a:t>, flowers, plants, chocolates and bundles.</a:t>
            </a:r>
            <a:endParaRPr sz="2000">
              <a:solidFill>
                <a:srgbClr val="000000"/>
              </a:solidFill>
              <a:latin typeface="Times New Roman"/>
              <a:ea typeface="Times New Roman"/>
              <a:cs typeface="Times New Roman"/>
              <a:sym typeface="Times New Roman"/>
            </a:endParaRPr>
          </a:p>
          <a:p>
            <a:pPr indent="-378460" lvl="0" marL="342900" rtl="0" algn="l">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The Events tab will have a </a:t>
            </a:r>
            <a:r>
              <a:rPr lang="en-US" sz="2000">
                <a:solidFill>
                  <a:srgbClr val="000000"/>
                </a:solidFill>
                <a:latin typeface="Times New Roman"/>
                <a:ea typeface="Times New Roman"/>
                <a:cs typeface="Times New Roman"/>
                <a:sym typeface="Times New Roman"/>
              </a:rPr>
              <a:t>gallery</a:t>
            </a:r>
            <a:r>
              <a:rPr lang="en-US" sz="2000">
                <a:solidFill>
                  <a:srgbClr val="000000"/>
                </a:solidFill>
                <a:latin typeface="Times New Roman"/>
                <a:ea typeface="Times New Roman"/>
                <a:cs typeface="Times New Roman"/>
                <a:sym typeface="Times New Roman"/>
              </a:rPr>
              <a:t> on previous works such as weddings, funerals, baby showers, etc </a:t>
            </a:r>
            <a:endParaRPr sz="2000">
              <a:solidFill>
                <a:srgbClr val="000000"/>
              </a:solidFill>
              <a:latin typeface="Times New Roman"/>
              <a:ea typeface="Times New Roman"/>
              <a:cs typeface="Times New Roman"/>
              <a:sym typeface="Times New Roman"/>
            </a:endParaRPr>
          </a:p>
          <a:p>
            <a:pPr indent="-378460" lvl="0" marL="342900" rtl="0" algn="l">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In the Contact Us page, the customer will have access to a direct WhatsApp link, Google Maps location, and phone number.</a:t>
            </a:r>
            <a:endParaRPr sz="2000">
              <a:solidFill>
                <a:srgbClr val="000000"/>
              </a:solidFill>
              <a:latin typeface="Times New Roman"/>
              <a:ea typeface="Times New Roman"/>
              <a:cs typeface="Times New Roman"/>
              <a:sym typeface="Times New Roman"/>
            </a:endParaRPr>
          </a:p>
          <a:p>
            <a:pPr indent="-378460" lvl="0" marL="342900" rtl="0" algn="l">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In the About Us page, there will be a brief description of the shop and a welcoming message to the user, as well as the owner’s backstory in the business and a link to social media pages.</a:t>
            </a:r>
            <a:endParaRPr sz="20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solidFill>
                <a:srgbClr val="2F4E4E"/>
              </a:solidFill>
              <a:latin typeface="Comic Sans MS"/>
              <a:ea typeface="Comic Sans MS"/>
              <a:cs typeface="Comic Sans MS"/>
              <a:sym typeface="Comic Sans MS"/>
            </a:endParaRPr>
          </a:p>
          <a:p>
            <a:pPr indent="0" lvl="0" marL="0" rtl="0" algn="l">
              <a:spcBef>
                <a:spcPts val="1000"/>
              </a:spcBef>
              <a:spcAft>
                <a:spcPts val="0"/>
              </a:spcAft>
              <a:buNone/>
            </a:pPr>
            <a:r>
              <a:t/>
            </a:r>
            <a:endParaRPr sz="2000">
              <a:solidFill>
                <a:srgbClr val="2F4E4E"/>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154954" y="1001669"/>
            <a:ext cx="88257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System Functionalities:</a:t>
            </a:r>
            <a:endParaRPr>
              <a:solidFill>
                <a:srgbClr val="CC0000"/>
              </a:solidFill>
              <a:latin typeface="Lexend"/>
              <a:ea typeface="Lexend"/>
              <a:cs typeface="Lexend"/>
              <a:sym typeface="Lexend"/>
            </a:endParaRPr>
          </a:p>
        </p:txBody>
      </p:sp>
      <p:sp>
        <p:nvSpPr>
          <p:cNvPr id="130" name="Google Shape;130;p20"/>
          <p:cNvSpPr txBox="1"/>
          <p:nvPr>
            <p:ph idx="1" type="body"/>
          </p:nvPr>
        </p:nvSpPr>
        <p:spPr>
          <a:xfrm>
            <a:off x="1154954" y="2603500"/>
            <a:ext cx="8825659" cy="3797300"/>
          </a:xfrm>
          <a:prstGeom prst="rect">
            <a:avLst/>
          </a:prstGeom>
          <a:noFill/>
          <a:ln>
            <a:noFill/>
          </a:ln>
        </p:spPr>
        <p:txBody>
          <a:bodyPr anchorCtr="0" anchor="t" bIns="45700" lIns="91425" spcFirstLastPara="1" rIns="91425" wrap="square" tIns="45700">
            <a:noAutofit/>
          </a:bodyPr>
          <a:lstStyle/>
          <a:p>
            <a:pPr indent="-403860" lvl="0" marL="342900" rtl="0" algn="l">
              <a:lnSpc>
                <a:spcPct val="95000"/>
              </a:lnSpc>
              <a:spcBef>
                <a:spcPts val="100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Admins and customers will have and email and password to log in</a:t>
            </a:r>
            <a:endParaRPr>
              <a:solidFill>
                <a:srgbClr val="000000"/>
              </a:solidFill>
              <a:latin typeface="Times New Roman"/>
              <a:ea typeface="Times New Roman"/>
              <a:cs typeface="Times New Roman"/>
              <a:sym typeface="Times New Roman"/>
            </a:endParaRPr>
          </a:p>
          <a:p>
            <a:pPr indent="-403860" lvl="0" marL="342900" rtl="0" algn="l">
              <a:lnSpc>
                <a:spcPct val="95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Admins can add or remove products, check and confirm orders, and access user’s information. They can also view statistics about sales to increase revenue for the business.</a:t>
            </a:r>
            <a:endParaRPr>
              <a:solidFill>
                <a:srgbClr val="000000"/>
              </a:solidFill>
              <a:latin typeface="Times New Roman"/>
              <a:ea typeface="Times New Roman"/>
              <a:cs typeface="Times New Roman"/>
              <a:sym typeface="Times New Roman"/>
            </a:endParaRPr>
          </a:p>
          <a:p>
            <a:pPr indent="-403860" lvl="0" marL="342900" rtl="0" algn="l">
              <a:lnSpc>
                <a:spcPct val="95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Customers and visitors can view and add products to cart, contact the shop via whatsapp or directly from Contact Us.</a:t>
            </a:r>
            <a:endParaRPr>
              <a:solidFill>
                <a:srgbClr val="000000"/>
              </a:solidFill>
              <a:latin typeface="Times New Roman"/>
              <a:ea typeface="Times New Roman"/>
              <a:cs typeface="Times New Roman"/>
              <a:sym typeface="Times New Roman"/>
            </a:endParaRPr>
          </a:p>
          <a:p>
            <a:pPr indent="-403860" lvl="0" marL="342900" rtl="0" algn="l">
              <a:lnSpc>
                <a:spcPct val="95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Customers can view their order status, add or update their information like address and password, confirm their cart order and log out.</a:t>
            </a:r>
            <a:endParaRPr>
              <a:solidFill>
                <a:srgbClr val="000000"/>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None/>
            </a:pPr>
            <a:r>
              <a:t/>
            </a:r>
            <a:endParaRPr>
              <a:solidFill>
                <a:srgbClr val="000000"/>
              </a:solidFill>
              <a:latin typeface="Times New Roman"/>
              <a:ea typeface="Times New Roman"/>
              <a:cs typeface="Times New Roman"/>
              <a:sym typeface="Times New Roman"/>
            </a:endParaRPr>
          </a:p>
          <a:p>
            <a:pPr indent="-241300" lvl="0" marL="342900" rtl="0" algn="l">
              <a:lnSpc>
                <a:spcPct val="95000"/>
              </a:lnSpc>
              <a:spcBef>
                <a:spcPts val="1000"/>
              </a:spcBef>
              <a:spcAft>
                <a:spcPts val="0"/>
              </a:spcAft>
              <a:buSzPts val="160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Advantages:</a:t>
            </a:r>
            <a:endParaRPr>
              <a:solidFill>
                <a:srgbClr val="CC0000"/>
              </a:solidFill>
              <a:latin typeface="Lexend"/>
              <a:ea typeface="Lexend"/>
              <a:cs typeface="Lexend"/>
              <a:sym typeface="Lexend"/>
            </a:endParaRPr>
          </a:p>
        </p:txBody>
      </p:sp>
      <p:sp>
        <p:nvSpPr>
          <p:cNvPr id="136" name="Google Shape;136;p21"/>
          <p:cNvSpPr txBox="1"/>
          <p:nvPr>
            <p:ph idx="1" type="body"/>
          </p:nvPr>
        </p:nvSpPr>
        <p:spPr>
          <a:xfrm>
            <a:off x="1154954" y="2161309"/>
            <a:ext cx="8825659" cy="3858491"/>
          </a:xfrm>
          <a:prstGeom prst="rect">
            <a:avLst/>
          </a:prstGeom>
          <a:noFill/>
          <a:ln>
            <a:noFill/>
          </a:ln>
        </p:spPr>
        <p:txBody>
          <a:bodyPr anchorCtr="0" anchor="t" bIns="45700" lIns="91425" spcFirstLastPara="1" rIns="91425" wrap="square" tIns="45700">
            <a:noAutofit/>
          </a:bodyPr>
          <a:lstStyle/>
          <a:p>
            <a:pPr indent="-320040" lvl="0" marL="457200" rtl="0" algn="l">
              <a:spcBef>
                <a:spcPts val="120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C</a:t>
            </a:r>
            <a:r>
              <a:rPr lang="en-US">
                <a:solidFill>
                  <a:srgbClr val="000000"/>
                </a:solidFill>
                <a:latin typeface="Times New Roman"/>
                <a:ea typeface="Times New Roman"/>
                <a:cs typeface="Times New Roman"/>
                <a:sym typeface="Times New Roman"/>
              </a:rPr>
              <a:t>ustomer does not need to physically visit the shop to view products</a:t>
            </a:r>
            <a:endParaRPr>
              <a:solidFill>
                <a:srgbClr val="000000"/>
              </a:solidFill>
              <a:latin typeface="Times New Roman"/>
              <a:ea typeface="Times New Roman"/>
              <a:cs typeface="Times New Roman"/>
              <a:sym typeface="Times New Roman"/>
            </a:endParaRPr>
          </a:p>
          <a:p>
            <a:pPr indent="-320040" lvl="0" marL="457200" rtl="0" algn="l">
              <a:spcBef>
                <a:spcPts val="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Showcases the owners skill, proficiency and professionalism</a:t>
            </a:r>
            <a:endParaRPr>
              <a:solidFill>
                <a:srgbClr val="000000"/>
              </a:solidFill>
              <a:latin typeface="Times New Roman"/>
              <a:ea typeface="Times New Roman"/>
              <a:cs typeface="Times New Roman"/>
              <a:sym typeface="Times New Roman"/>
            </a:endParaRPr>
          </a:p>
          <a:p>
            <a:pPr indent="-320040" lvl="0" marL="457200" rtl="0" algn="l">
              <a:spcBef>
                <a:spcPts val="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Increases online reach to a wider audience through SEO</a:t>
            </a:r>
            <a:endParaRPr>
              <a:solidFill>
                <a:srgbClr val="000000"/>
              </a:solidFill>
              <a:latin typeface="Times New Roman"/>
              <a:ea typeface="Times New Roman"/>
              <a:cs typeface="Times New Roman"/>
              <a:sym typeface="Times New Roman"/>
            </a:endParaRPr>
          </a:p>
          <a:p>
            <a:pPr indent="-320040" lvl="0" marL="457200" rtl="0" algn="l">
              <a:spcBef>
                <a:spcPts val="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Provides the owner with insights and statistics on sales</a:t>
            </a:r>
            <a:endParaRPr>
              <a:solidFill>
                <a:srgbClr val="000000"/>
              </a:solidFill>
              <a:latin typeface="Times New Roman"/>
              <a:ea typeface="Times New Roman"/>
              <a:cs typeface="Times New Roman"/>
              <a:sym typeface="Times New Roman"/>
            </a:endParaRPr>
          </a:p>
          <a:p>
            <a:pPr indent="-320040" lvl="0" marL="457200" rtl="0" algn="l">
              <a:spcBef>
                <a:spcPts val="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Angular allows the page to be easily expanded upon in the future and is flexible</a:t>
            </a:r>
            <a:endParaRPr>
              <a:solidFill>
                <a:srgbClr val="000000"/>
              </a:solidFill>
              <a:latin typeface="Times New Roman"/>
              <a:ea typeface="Times New Roman"/>
              <a:cs typeface="Times New Roman"/>
              <a:sym typeface="Times New Roman"/>
            </a:endParaRPr>
          </a:p>
          <a:p>
            <a:pPr indent="-320040" lvl="0" marL="457200" rtl="0" algn="l">
              <a:spcBef>
                <a:spcPts val="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Single page application that allows quick loading</a:t>
            </a:r>
            <a:endParaRPr>
              <a:solidFill>
                <a:srgbClr val="000000"/>
              </a:solidFill>
              <a:latin typeface="Times New Roman"/>
              <a:ea typeface="Times New Roman"/>
              <a:cs typeface="Times New Roman"/>
              <a:sym typeface="Times New Roman"/>
            </a:endParaRPr>
          </a:p>
          <a:p>
            <a:pPr indent="-320040" lvl="0" marL="457200" rtl="0" algn="l">
              <a:spcBef>
                <a:spcPts val="0"/>
              </a:spcBef>
              <a:spcAft>
                <a:spcPts val="0"/>
              </a:spcAft>
              <a:buClr>
                <a:srgbClr val="000000"/>
              </a:buClr>
              <a:buSzPts val="1440"/>
              <a:buFont typeface="Times New Roman"/>
              <a:buChar char="●"/>
            </a:pPr>
            <a:r>
              <a:rPr lang="en-US">
                <a:solidFill>
                  <a:srgbClr val="000000"/>
                </a:solidFill>
                <a:latin typeface="Times New Roman"/>
                <a:ea typeface="Times New Roman"/>
                <a:cs typeface="Times New Roman"/>
                <a:sym typeface="Times New Roman"/>
              </a:rPr>
              <a:t>Avoids customers from </a:t>
            </a:r>
            <a:r>
              <a:rPr lang="en-US">
                <a:solidFill>
                  <a:srgbClr val="000000"/>
                </a:solidFill>
                <a:latin typeface="Times New Roman"/>
                <a:ea typeface="Times New Roman"/>
                <a:cs typeface="Times New Roman"/>
                <a:sym typeface="Times New Roman"/>
              </a:rPr>
              <a:t>changing</a:t>
            </a:r>
            <a:r>
              <a:rPr lang="en-US">
                <a:solidFill>
                  <a:srgbClr val="000000"/>
                </a:solidFill>
                <a:latin typeface="Times New Roman"/>
                <a:ea typeface="Times New Roman"/>
                <a:cs typeface="Times New Roman"/>
                <a:sym typeface="Times New Roman"/>
              </a:rPr>
              <a:t> last minute their order</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omic Sans MS"/>
              <a:buNone/>
            </a:pPr>
            <a:r>
              <a:rPr b="1" lang="en-US">
                <a:solidFill>
                  <a:srgbClr val="CC0000"/>
                </a:solidFill>
                <a:latin typeface="Lexend"/>
                <a:ea typeface="Lexend"/>
                <a:cs typeface="Lexend"/>
                <a:sym typeface="Lexend"/>
              </a:rPr>
              <a:t>Disadvantages:</a:t>
            </a:r>
            <a:endParaRPr>
              <a:solidFill>
                <a:srgbClr val="CC0000"/>
              </a:solidFill>
              <a:latin typeface="Lexend"/>
              <a:ea typeface="Lexend"/>
              <a:cs typeface="Lexend"/>
              <a:sym typeface="Lexend"/>
            </a:endParaRPr>
          </a:p>
        </p:txBody>
      </p:sp>
      <p:sp>
        <p:nvSpPr>
          <p:cNvPr id="142" name="Google Shape;142;p22"/>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a:bodyPr>
          <a:lstStyle/>
          <a:p>
            <a:pPr indent="-381000" lvl="0" marL="457200" rtl="0" algn="l">
              <a:spcBef>
                <a:spcPts val="120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No protection against spam as there is no validation/confirmation (could be fixed with email check)</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No easily online payment method in Lebanon</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Needs to be advertised through other means</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Will need someone apart from owner to maintain</a:t>
            </a:r>
            <a:endParaRPr>
              <a:solidFill>
                <a:srgbClr val="000000"/>
              </a:solidFill>
              <a:latin typeface="Times New Roman"/>
              <a:ea typeface="Times New Roman"/>
              <a:cs typeface="Times New Roman"/>
              <a:sym typeface="Times New Roman"/>
            </a:endParaRPr>
          </a:p>
          <a:p>
            <a:pPr indent="0" lvl="0" marL="3429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