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59" r:id="rId7"/>
    <p:sldId id="262" r:id="rId8"/>
    <p:sldId id="260" r:id="rId9"/>
    <p:sldId id="261" r:id="rId10"/>
    <p:sldId id="263" r:id="rId11"/>
    <p:sldId id="265" r:id="rId12"/>
    <p:sldId id="266" r:id="rId13"/>
    <p:sldId id="267"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12165" y="2251710"/>
            <a:ext cx="10852150" cy="1452880"/>
          </a:xfrm>
        </p:spPr>
        <p:txBody>
          <a:bodyPr/>
          <a:lstStyle/>
          <a:p>
            <a:r>
              <a:rPr lang="en-US" altLang="zh-CN" sz="4000"/>
              <a:t>L</a:t>
            </a:r>
            <a:r>
              <a:rPr lang="zh-CN" altLang="en-US" sz="4000"/>
              <a:t>ibrary </a:t>
            </a:r>
            <a:r>
              <a:rPr lang="en-US" altLang="zh-CN" sz="4000"/>
              <a:t>R</a:t>
            </a:r>
            <a:r>
              <a:rPr lang="zh-CN" altLang="en-US" sz="4000"/>
              <a:t>ecommendation </a:t>
            </a:r>
            <a:r>
              <a:rPr lang="en-US" altLang="zh-CN" sz="4000"/>
              <a:t>Method</a:t>
            </a:r>
            <a:br>
              <a:rPr lang="en-US" altLang="zh-CN" sz="4000"/>
            </a:br>
            <a:r>
              <a:rPr lang="en-US" altLang="zh-CN" sz="2400"/>
              <a:t>ECE-GY 6143 Machine learning</a:t>
            </a:r>
            <a:endParaRPr lang="en-US" altLang="zh-CN" sz="2400"/>
          </a:p>
        </p:txBody>
      </p:sp>
      <p:sp>
        <p:nvSpPr>
          <p:cNvPr id="3" name="副标题 2"/>
          <p:cNvSpPr>
            <a:spLocks noGrp="1"/>
          </p:cNvSpPr>
          <p:nvPr>
            <p:ph type="subTitle" idx="1"/>
            <p:custDataLst>
              <p:tags r:id="rId2"/>
            </p:custDataLst>
          </p:nvPr>
        </p:nvSpPr>
        <p:spPr>
          <a:xfrm>
            <a:off x="669882" y="4552315"/>
            <a:ext cx="10852237" cy="950984"/>
          </a:xfrm>
        </p:spPr>
        <p:txBody>
          <a:bodyPr/>
          <a:lstStyle/>
          <a:p>
            <a:r>
              <a:rPr lang="en-US" altLang="zh-CN"/>
              <a:t>Danyi Fu N19965830 Jitian Chen N15808851</a:t>
            </a:r>
            <a:endParaRPr lang="en-US" altLang="zh-CN"/>
          </a:p>
        </p:txBody>
      </p:sp>
      <p:pic>
        <p:nvPicPr>
          <p:cNvPr id="4" name="图片 3" descr="images"/>
          <p:cNvPicPr>
            <a:picLocks noChangeAspect="1"/>
          </p:cNvPicPr>
          <p:nvPr/>
        </p:nvPicPr>
        <p:blipFill>
          <a:blip r:embed="rId3"/>
          <a:stretch>
            <a:fillRect/>
          </a:stretch>
        </p:blipFill>
        <p:spPr>
          <a:xfrm>
            <a:off x="1099185" y="321310"/>
            <a:ext cx="9276080" cy="136398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2.SVM:</a:t>
            </a:r>
            <a:endParaRPr lang="zh-CN" altLang="en-US"/>
          </a:p>
        </p:txBody>
      </p:sp>
      <p:pic>
        <p:nvPicPr>
          <p:cNvPr id="4" name="内容占位符 3"/>
          <p:cNvPicPr>
            <a:picLocks noChangeAspect="1"/>
          </p:cNvPicPr>
          <p:nvPr>
            <p:ph idx="1"/>
          </p:nvPr>
        </p:nvPicPr>
        <p:blipFill>
          <a:blip r:embed="rId1"/>
          <a:stretch>
            <a:fillRect/>
          </a:stretch>
        </p:blipFill>
        <p:spPr>
          <a:xfrm>
            <a:off x="454025" y="1171575"/>
            <a:ext cx="7590155" cy="1083310"/>
          </a:xfrm>
          <a:prstGeom prst="rect">
            <a:avLst/>
          </a:prstGeom>
        </p:spPr>
      </p:pic>
      <p:sp>
        <p:nvSpPr>
          <p:cNvPr id="5" name="文本框 4"/>
          <p:cNvSpPr txBox="1"/>
          <p:nvPr/>
        </p:nvSpPr>
        <p:spPr>
          <a:xfrm>
            <a:off x="779145" y="2466975"/>
            <a:ext cx="10048240" cy="645160"/>
          </a:xfrm>
          <a:prstGeom prst="rect">
            <a:avLst/>
          </a:prstGeom>
          <a:noFill/>
        </p:spPr>
        <p:txBody>
          <a:bodyPr wrap="square" rtlCol="0">
            <a:spAutoFit/>
          </a:bodyPr>
          <a:p>
            <a:r>
              <a:rPr lang="en-US" altLang="zh-CN"/>
              <a:t>Because we have more 130,000 trainning samples, it take too much time to train the model even using GPU. So we choose to train only 20,000 samples</a:t>
            </a:r>
            <a:endParaRPr lang="en-US" altLang="zh-CN"/>
          </a:p>
        </p:txBody>
      </p:sp>
      <p:pic>
        <p:nvPicPr>
          <p:cNvPr id="6" name="图片 5"/>
          <p:cNvPicPr>
            <a:picLocks noChangeAspect="1"/>
          </p:cNvPicPr>
          <p:nvPr/>
        </p:nvPicPr>
        <p:blipFill>
          <a:blip r:embed="rId2"/>
          <a:stretch>
            <a:fillRect/>
          </a:stretch>
        </p:blipFill>
        <p:spPr>
          <a:xfrm>
            <a:off x="506730" y="3900805"/>
            <a:ext cx="3725545" cy="2557145"/>
          </a:xfrm>
          <a:prstGeom prst="rect">
            <a:avLst/>
          </a:prstGeom>
        </p:spPr>
      </p:pic>
      <p:sp>
        <p:nvSpPr>
          <p:cNvPr id="7" name="文本框 6"/>
          <p:cNvSpPr txBox="1"/>
          <p:nvPr/>
        </p:nvSpPr>
        <p:spPr>
          <a:xfrm>
            <a:off x="425450" y="3338830"/>
            <a:ext cx="4017645" cy="368300"/>
          </a:xfrm>
          <a:prstGeom prst="rect">
            <a:avLst/>
          </a:prstGeom>
          <a:noFill/>
        </p:spPr>
        <p:txBody>
          <a:bodyPr wrap="square" rtlCol="0">
            <a:spAutoFit/>
          </a:bodyPr>
          <a:p>
            <a:r>
              <a:rPr lang="en-US" altLang="zh-CN"/>
              <a:t>Result of 10 samples</a:t>
            </a:r>
            <a:endParaRPr lang="en-US" altLang="zh-CN"/>
          </a:p>
        </p:txBody>
      </p:sp>
      <p:sp>
        <p:nvSpPr>
          <p:cNvPr id="9" name="文本框 8"/>
          <p:cNvSpPr txBox="1"/>
          <p:nvPr/>
        </p:nvSpPr>
        <p:spPr>
          <a:xfrm>
            <a:off x="6551930" y="4872990"/>
            <a:ext cx="3171190" cy="922020"/>
          </a:xfrm>
          <a:prstGeom prst="rect">
            <a:avLst/>
          </a:prstGeom>
          <a:noFill/>
        </p:spPr>
        <p:txBody>
          <a:bodyPr wrap="square" rtlCol="0">
            <a:spAutoFit/>
          </a:bodyPr>
          <a:p>
            <a:r>
              <a:rPr lang="en-US" altLang="zh-CN"/>
              <a:t>Accuracy rate. The measure method is the same as </a:t>
            </a:r>
            <a:r>
              <a:rPr lang="zh-CN" altLang="en-US">
                <a:sym typeface="+mn-ea"/>
              </a:rPr>
              <a:t>LogisticsRegression</a:t>
            </a:r>
            <a:r>
              <a:rPr lang="en-US" altLang="zh-CN">
                <a:sym typeface="+mn-ea"/>
              </a:rPr>
              <a:t>.</a:t>
            </a:r>
            <a:endParaRPr lang="en-US" altLang="zh-CN">
              <a:sym typeface="+mn-ea"/>
            </a:endParaRPr>
          </a:p>
        </p:txBody>
      </p:sp>
      <p:pic>
        <p:nvPicPr>
          <p:cNvPr id="10" name="图片 9"/>
          <p:cNvPicPr>
            <a:picLocks noChangeAspect="1"/>
          </p:cNvPicPr>
          <p:nvPr/>
        </p:nvPicPr>
        <p:blipFill>
          <a:blip r:embed="rId3"/>
          <a:stretch>
            <a:fillRect/>
          </a:stretch>
        </p:blipFill>
        <p:spPr>
          <a:xfrm>
            <a:off x="5781675" y="3338830"/>
            <a:ext cx="5875020" cy="134175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5127" y="332940"/>
            <a:ext cx="10852237" cy="648000"/>
          </a:xfrm>
        </p:spPr>
        <p:txBody>
          <a:bodyPr/>
          <a:p>
            <a:pPr algn="ctr"/>
            <a:r>
              <a:rPr lang="en-US" altLang="zh-CN" sz="3600"/>
              <a:t>Summary</a:t>
            </a:r>
            <a:endParaRPr lang="en-US" altLang="zh-CN" sz="3600"/>
          </a:p>
        </p:txBody>
      </p:sp>
      <p:sp>
        <p:nvSpPr>
          <p:cNvPr id="3" name="内容占位符 2"/>
          <p:cNvSpPr>
            <a:spLocks noGrp="1"/>
          </p:cNvSpPr>
          <p:nvPr>
            <p:ph idx="1"/>
          </p:nvPr>
        </p:nvSpPr>
        <p:spPr>
          <a:xfrm>
            <a:off x="612775" y="1535430"/>
            <a:ext cx="11440160" cy="5902325"/>
          </a:xfrm>
        </p:spPr>
        <p:txBody>
          <a:bodyPr/>
          <a:p>
            <a:r>
              <a:rPr lang="en-US" altLang="zh-CN" sz="1800"/>
              <a:t>The accuracy of these two methos are not so good. This is problem is a typically One-Hot Coding implement scenrio. Because the data have 4X2X14=112 kinds of features, and have 22 kinds of result, so the data is sparse and had to fit by Regression and SVM. </a:t>
            </a:r>
            <a:endParaRPr lang="en-US" altLang="zh-CN" sz="1800"/>
          </a:p>
          <a:p>
            <a:endParaRPr lang="en-US" altLang="zh-CN" sz="1800"/>
          </a:p>
          <a:p>
            <a:r>
              <a:rPr lang="en-US" altLang="zh-CN" sz="1800"/>
              <a:t>The features like students' class of years aren't strongly related to what kind of books they want to borrow. In addition, eveyone is unique and have different hobbies, it is not exact to just divide undergraute by such features.</a:t>
            </a:r>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9737" y="269440"/>
            <a:ext cx="10852237" cy="648000"/>
          </a:xfrm>
        </p:spPr>
        <p:txBody>
          <a:bodyPr/>
          <a:p>
            <a:r>
              <a:rPr lang="en-US" altLang="zh-CN" sz="1800">
                <a:sym typeface="+mn-ea"/>
              </a:rPr>
              <a:t>If we choose the </a:t>
            </a:r>
            <a:r>
              <a:rPr lang="en-US" altLang="zh-CN" sz="1800">
                <a:sym typeface="+mn-ea"/>
              </a:rPr>
              <a:t>the first five largest probability result(yhat), it means recommend students five kinds of books, the accuracy will increase. </a:t>
            </a:r>
            <a:br>
              <a:rPr lang="en-US" altLang="zh-CN" sz="1800"/>
            </a:br>
            <a:endParaRPr lang="zh-CN" altLang="en-US" sz="1800"/>
          </a:p>
        </p:txBody>
      </p:sp>
      <p:pic>
        <p:nvPicPr>
          <p:cNvPr id="4" name="内容占位符 3"/>
          <p:cNvPicPr>
            <a:picLocks noChangeAspect="1"/>
          </p:cNvPicPr>
          <p:nvPr>
            <p:ph idx="1"/>
          </p:nvPr>
        </p:nvPicPr>
        <p:blipFill>
          <a:blip r:embed="rId1"/>
          <a:stretch>
            <a:fillRect/>
          </a:stretch>
        </p:blipFill>
        <p:spPr>
          <a:xfrm>
            <a:off x="1690370" y="792480"/>
            <a:ext cx="8313420" cy="4930140"/>
          </a:xfrm>
          <a:prstGeom prst="rect">
            <a:avLst/>
          </a:prstGeom>
        </p:spPr>
      </p:pic>
      <p:sp>
        <p:nvSpPr>
          <p:cNvPr id="5" name="文本框 4"/>
          <p:cNvSpPr txBox="1"/>
          <p:nvPr/>
        </p:nvSpPr>
        <p:spPr>
          <a:xfrm>
            <a:off x="1151890" y="5963920"/>
            <a:ext cx="9867265" cy="645160"/>
          </a:xfrm>
          <a:prstGeom prst="rect">
            <a:avLst/>
          </a:prstGeom>
          <a:noFill/>
        </p:spPr>
        <p:txBody>
          <a:bodyPr wrap="square" rtlCol="0">
            <a:spAutoFit/>
          </a:bodyPr>
          <a:p>
            <a:r>
              <a:rPr lang="en-US" altLang="zh-CN">
                <a:sym typeface="+mn-ea"/>
              </a:rPr>
              <a:t>In the future, we will try some deep learing methods like RNN model to solve this problem to get a more higher accuracy.</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is the problem you are trying to solve? </a:t>
            </a:r>
            <a:endParaRPr lang="zh-CN" altLang="en-US"/>
          </a:p>
        </p:txBody>
      </p:sp>
      <p:sp>
        <p:nvSpPr>
          <p:cNvPr id="3" name="内容占位符 2"/>
          <p:cNvSpPr>
            <a:spLocks noGrp="1"/>
          </p:cNvSpPr>
          <p:nvPr>
            <p:ph idx="1"/>
          </p:nvPr>
        </p:nvSpPr>
        <p:spPr>
          <a:xfrm>
            <a:off x="669882" y="1884010"/>
            <a:ext cx="10852237" cy="5041355"/>
          </a:xfrm>
        </p:spPr>
        <p:txBody>
          <a:bodyPr/>
          <a:p>
            <a:r>
              <a:rPr lang="zh-CN" altLang="en-US" sz="2000"/>
              <a:t>My</a:t>
            </a:r>
            <a:r>
              <a:rPr sz="2000">
                <a:sym typeface="+mn-ea"/>
              </a:rPr>
              <a:t>(Danyi Fu)</a:t>
            </a:r>
            <a:r>
              <a:rPr lang="zh-CN" altLang="en-US" sz="2000"/>
              <a:t> mother is the dean of Quanzhou Normal University library, so we get the some reader data. So we use the </a:t>
            </a:r>
            <a:r>
              <a:rPr lang="en-US" altLang="zh-CN" sz="2000"/>
              <a:t>4 years </a:t>
            </a:r>
            <a:r>
              <a:rPr lang="zh-CN" altLang="en-US" sz="2000"/>
              <a:t>reader borrow record of Quanzhou Normal University library to predict what kind of books will individual college students want to borrow and then we can recommend books to them. We divide students into different class regarded with their class years(freshman, sophomore,junior,senior), sex identity and majors. And we use Chinese books classification principal to divide all the books into 22 groups. </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330200"/>
          </a:xfrm>
        </p:spPr>
        <p:txBody>
          <a:bodyPr/>
          <a:p>
            <a:r>
              <a:rPr lang="en-US" altLang="zh-CN"/>
              <a:t>Original data </a:t>
            </a:r>
            <a:endParaRPr lang="en-US" altLang="zh-CN"/>
          </a:p>
        </p:txBody>
      </p:sp>
      <p:pic>
        <p:nvPicPr>
          <p:cNvPr id="5" name="图片 4"/>
          <p:cNvPicPr>
            <a:picLocks noChangeAspect="1"/>
          </p:cNvPicPr>
          <p:nvPr/>
        </p:nvPicPr>
        <p:blipFill>
          <a:blip r:embed="rId1"/>
          <a:stretch>
            <a:fillRect/>
          </a:stretch>
        </p:blipFill>
        <p:spPr>
          <a:xfrm>
            <a:off x="471805" y="3205480"/>
            <a:ext cx="3869055" cy="2760345"/>
          </a:xfrm>
          <a:prstGeom prst="rect">
            <a:avLst/>
          </a:prstGeom>
        </p:spPr>
      </p:pic>
      <p:pic>
        <p:nvPicPr>
          <p:cNvPr id="7" name="内容占位符 6"/>
          <p:cNvPicPr>
            <a:picLocks noChangeAspect="1"/>
          </p:cNvPicPr>
          <p:nvPr>
            <p:ph idx="1"/>
          </p:nvPr>
        </p:nvPicPr>
        <p:blipFill>
          <a:blip r:embed="rId2"/>
          <a:stretch>
            <a:fillRect/>
          </a:stretch>
        </p:blipFill>
        <p:spPr>
          <a:xfrm>
            <a:off x="376555" y="988695"/>
            <a:ext cx="10177145" cy="1290955"/>
          </a:xfrm>
          <a:prstGeom prst="rect">
            <a:avLst/>
          </a:prstGeom>
        </p:spPr>
      </p:pic>
      <p:sp>
        <p:nvSpPr>
          <p:cNvPr id="8" name="文本框 7"/>
          <p:cNvSpPr txBox="1"/>
          <p:nvPr/>
        </p:nvSpPr>
        <p:spPr>
          <a:xfrm>
            <a:off x="599440" y="2612390"/>
            <a:ext cx="5775960" cy="368300"/>
          </a:xfrm>
          <a:prstGeom prst="rect">
            <a:avLst/>
          </a:prstGeom>
          <a:noFill/>
        </p:spPr>
        <p:txBody>
          <a:bodyPr wrap="square" rtlCol="0">
            <a:spAutoFit/>
          </a:bodyPr>
          <a:p>
            <a:pPr algn="l">
              <a:buClrTx/>
              <a:buSzTx/>
              <a:buFontTx/>
            </a:pPr>
            <a:r>
              <a:rPr lang="en-US" altLang="zh-CN" sz="2800" b="1" spc="200">
                <a:uFillTx/>
                <a:latin typeface="+mj-lt"/>
                <a:ea typeface="+mj-ea"/>
                <a:cs typeface="+mj-cs"/>
              </a:rPr>
              <a:t>Modified data</a:t>
            </a:r>
            <a:endParaRPr lang="en-US" altLang="zh-CN" sz="2800" b="1" spc="200">
              <a:uFillTx/>
              <a:latin typeface="+mj-lt"/>
              <a:ea typeface="+mj-ea"/>
              <a:cs typeface="+mj-cs"/>
            </a:endParaRPr>
          </a:p>
        </p:txBody>
      </p:sp>
      <p:sp>
        <p:nvSpPr>
          <p:cNvPr id="9" name="文本框 8"/>
          <p:cNvSpPr txBox="1"/>
          <p:nvPr/>
        </p:nvSpPr>
        <p:spPr>
          <a:xfrm>
            <a:off x="5950585" y="3011170"/>
            <a:ext cx="5420360" cy="1476375"/>
          </a:xfrm>
          <a:prstGeom prst="rect">
            <a:avLst/>
          </a:prstGeom>
          <a:noFill/>
        </p:spPr>
        <p:txBody>
          <a:bodyPr wrap="square" rtlCol="0">
            <a:spAutoFit/>
          </a:bodyPr>
          <a:p>
            <a:r>
              <a:rPr lang="en-US" altLang="zh-CN"/>
              <a:t>We only use 4 columns of data in which student ID, gender, school are used as features and the type of </a:t>
            </a:r>
            <a:endParaRPr lang="en-US" altLang="zh-CN"/>
          </a:p>
          <a:p>
            <a:r>
              <a:rPr lang="en-US" altLang="zh-CN"/>
              <a:t>books(first character of string number of book) as result. We will recommend books to individual students  according to result.</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pre-process by Excel</a:t>
            </a:r>
            <a:endParaRPr lang="en-US" altLang="zh-CN"/>
          </a:p>
        </p:txBody>
      </p:sp>
      <p:sp>
        <p:nvSpPr>
          <p:cNvPr id="3" name="内容占位符 2"/>
          <p:cNvSpPr>
            <a:spLocks noGrp="1"/>
          </p:cNvSpPr>
          <p:nvPr>
            <p:ph idx="1"/>
          </p:nvPr>
        </p:nvSpPr>
        <p:spPr/>
        <p:txBody>
          <a:bodyPr/>
          <a:p>
            <a:pPr marL="0" indent="0">
              <a:buNone/>
            </a:pPr>
            <a:r>
              <a:rPr lang="en-US" altLang="zh-CN"/>
              <a:t>Because library borrow record machine has little problem sometimes, so the orginal data has some wrong samples.</a:t>
            </a:r>
            <a:endParaRPr lang="en-US" altLang="zh-CN"/>
          </a:p>
        </p:txBody>
      </p:sp>
      <p:pic>
        <p:nvPicPr>
          <p:cNvPr id="4" name="图片 3" descr="2014错"/>
          <p:cNvPicPr>
            <a:picLocks noChangeAspect="1"/>
          </p:cNvPicPr>
          <p:nvPr/>
        </p:nvPicPr>
        <p:blipFill>
          <a:blip r:embed="rId1"/>
          <a:stretch>
            <a:fillRect/>
          </a:stretch>
        </p:blipFill>
        <p:spPr>
          <a:xfrm>
            <a:off x="868045" y="2026920"/>
            <a:ext cx="10058400" cy="1419860"/>
          </a:xfrm>
          <a:prstGeom prst="rect">
            <a:avLst/>
          </a:prstGeom>
        </p:spPr>
      </p:pic>
      <p:pic>
        <p:nvPicPr>
          <p:cNvPr id="5" name="图片 4" descr="2016错"/>
          <p:cNvPicPr>
            <a:picLocks noChangeAspect="1"/>
          </p:cNvPicPr>
          <p:nvPr/>
        </p:nvPicPr>
        <p:blipFill>
          <a:blip r:embed="rId2"/>
          <a:stretch>
            <a:fillRect/>
          </a:stretch>
        </p:blipFill>
        <p:spPr>
          <a:xfrm>
            <a:off x="914400" y="3590925"/>
            <a:ext cx="10058400" cy="681355"/>
          </a:xfrm>
          <a:prstGeom prst="rect">
            <a:avLst/>
          </a:prstGeom>
        </p:spPr>
      </p:pic>
      <p:sp>
        <p:nvSpPr>
          <p:cNvPr id="7" name="文本框 6"/>
          <p:cNvSpPr txBox="1"/>
          <p:nvPr/>
        </p:nvSpPr>
        <p:spPr>
          <a:xfrm>
            <a:off x="1877060" y="4347845"/>
            <a:ext cx="7616190" cy="368300"/>
          </a:xfrm>
          <a:prstGeom prst="rect">
            <a:avLst/>
          </a:prstGeom>
          <a:noFill/>
        </p:spPr>
        <p:txBody>
          <a:bodyPr wrap="square" rtlCol="0">
            <a:spAutoFit/>
          </a:bodyPr>
          <a:p>
            <a:r>
              <a:rPr lang="en-US" altLang="zh-CN"/>
              <a:t>Some problems like above.</a:t>
            </a:r>
            <a:endParaRPr lang="en-US" altLang="zh-CN"/>
          </a:p>
        </p:txBody>
      </p:sp>
      <p:pic>
        <p:nvPicPr>
          <p:cNvPr id="8" name="图片 7"/>
          <p:cNvPicPr>
            <a:picLocks noChangeAspect="1"/>
          </p:cNvPicPr>
          <p:nvPr/>
        </p:nvPicPr>
        <p:blipFill>
          <a:blip r:embed="rId3"/>
          <a:stretch>
            <a:fillRect/>
          </a:stretch>
        </p:blipFill>
        <p:spPr>
          <a:xfrm>
            <a:off x="1113790" y="4959350"/>
            <a:ext cx="4263390" cy="1129030"/>
          </a:xfrm>
          <a:prstGeom prst="rect">
            <a:avLst/>
          </a:prstGeom>
        </p:spPr>
      </p:pic>
      <p:sp>
        <p:nvSpPr>
          <p:cNvPr id="9" name="文本框 8"/>
          <p:cNvSpPr txBox="1"/>
          <p:nvPr/>
        </p:nvSpPr>
        <p:spPr>
          <a:xfrm>
            <a:off x="6349365" y="4988560"/>
            <a:ext cx="3726815" cy="645160"/>
          </a:xfrm>
          <a:prstGeom prst="rect">
            <a:avLst/>
          </a:prstGeom>
          <a:noFill/>
        </p:spPr>
        <p:txBody>
          <a:bodyPr wrap="square" rtlCol="0">
            <a:spAutoFit/>
          </a:bodyPr>
          <a:p>
            <a:r>
              <a:rPr lang="en-US" altLang="zh-CN"/>
              <a:t>We also use dropna() to delete some samples lack contents</a:t>
            </a:r>
            <a:endParaRPr lang="en-US" altLang="zh-CN"/>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915670"/>
          </a:xfrm>
        </p:spPr>
        <p:txBody>
          <a:bodyPr/>
          <a:p>
            <a:r>
              <a:rPr lang="en-US" altLang="zh-CN"/>
              <a:t>We run it in Google Colab and use GPU. And we store data in Google Driver</a:t>
            </a:r>
            <a:endParaRPr lang="en-US" altLang="zh-CN"/>
          </a:p>
        </p:txBody>
      </p:sp>
      <p:pic>
        <p:nvPicPr>
          <p:cNvPr id="4" name="内容占位符 3"/>
          <p:cNvPicPr>
            <a:picLocks noChangeAspect="1"/>
          </p:cNvPicPr>
          <p:nvPr>
            <p:ph idx="1"/>
          </p:nvPr>
        </p:nvPicPr>
        <p:blipFill>
          <a:blip r:embed="rId1"/>
          <a:stretch>
            <a:fillRect/>
          </a:stretch>
        </p:blipFill>
        <p:spPr>
          <a:xfrm>
            <a:off x="788035" y="1401445"/>
            <a:ext cx="4758690" cy="5409565"/>
          </a:xfrm>
          <a:prstGeom prst="rect">
            <a:avLst/>
          </a:prstGeom>
        </p:spPr>
      </p:pic>
      <p:pic>
        <p:nvPicPr>
          <p:cNvPr id="5" name="图片 4"/>
          <p:cNvPicPr>
            <a:picLocks noChangeAspect="1"/>
          </p:cNvPicPr>
          <p:nvPr/>
        </p:nvPicPr>
        <p:blipFill>
          <a:blip r:embed="rId2"/>
          <a:stretch>
            <a:fillRect/>
          </a:stretch>
        </p:blipFill>
        <p:spPr>
          <a:xfrm>
            <a:off x="5941060" y="2381250"/>
            <a:ext cx="5532755" cy="277304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639695" y="280670"/>
            <a:ext cx="6511925" cy="4263390"/>
          </a:xfrm>
          <a:prstGeom prst="rect">
            <a:avLst/>
          </a:prstGeom>
        </p:spPr>
      </p:pic>
      <p:sp>
        <p:nvSpPr>
          <p:cNvPr id="5" name="文本框 4"/>
          <p:cNvSpPr txBox="1"/>
          <p:nvPr/>
        </p:nvSpPr>
        <p:spPr>
          <a:xfrm>
            <a:off x="3166745" y="5135880"/>
            <a:ext cx="5382260" cy="922020"/>
          </a:xfrm>
          <a:prstGeom prst="rect">
            <a:avLst/>
          </a:prstGeom>
          <a:noFill/>
        </p:spPr>
        <p:txBody>
          <a:bodyPr wrap="square" rtlCol="0">
            <a:spAutoFit/>
          </a:bodyPr>
          <a:p>
            <a:r>
              <a:rPr lang="en-US" altLang="zh-CN"/>
              <a:t>We translate the students ID to their class of years.</a:t>
            </a:r>
            <a:endParaRPr lang="en-US" altLang="zh-CN"/>
          </a:p>
          <a:p>
            <a:r>
              <a:rPr lang="en-US" altLang="zh-CN"/>
              <a:t>0 represents freshman, 1 represents sophomore, 2 represents junior, 3 represents senior</a:t>
            </a:r>
            <a:endParaRPr lang="en-US" altLang="zh-CN"/>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One-hot coding</a:t>
            </a:r>
            <a:endParaRPr lang="en-US" altLang="zh-CN"/>
          </a:p>
        </p:txBody>
      </p:sp>
      <p:pic>
        <p:nvPicPr>
          <p:cNvPr id="4" name="内容占位符 3"/>
          <p:cNvPicPr>
            <a:picLocks noChangeAspect="1"/>
          </p:cNvPicPr>
          <p:nvPr>
            <p:ph idx="1"/>
          </p:nvPr>
        </p:nvPicPr>
        <p:blipFill>
          <a:blip r:embed="rId1"/>
          <a:stretch>
            <a:fillRect/>
          </a:stretch>
        </p:blipFill>
        <p:spPr>
          <a:xfrm>
            <a:off x="751840" y="1167130"/>
            <a:ext cx="8133715" cy="504126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dataset modified by one-hot coding</a:t>
            </a:r>
            <a:endParaRPr lang="en-US" altLang="zh-CN"/>
          </a:p>
        </p:txBody>
      </p:sp>
      <p:pic>
        <p:nvPicPr>
          <p:cNvPr id="4" name="内容占位符 3"/>
          <p:cNvPicPr>
            <a:picLocks noChangeAspect="1"/>
          </p:cNvPicPr>
          <p:nvPr>
            <p:ph idx="1"/>
          </p:nvPr>
        </p:nvPicPr>
        <p:blipFill>
          <a:blip r:embed="rId1"/>
          <a:stretch>
            <a:fillRect/>
          </a:stretch>
        </p:blipFill>
        <p:spPr>
          <a:xfrm>
            <a:off x="2045970" y="1717040"/>
            <a:ext cx="8100695" cy="465836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1.LogisticsRegression:</a:t>
            </a:r>
            <a:endParaRPr lang="zh-CN" altLang="en-US"/>
          </a:p>
        </p:txBody>
      </p:sp>
      <p:pic>
        <p:nvPicPr>
          <p:cNvPr id="4" name="内容占位符 3"/>
          <p:cNvPicPr>
            <a:picLocks noChangeAspect="1"/>
          </p:cNvPicPr>
          <p:nvPr>
            <p:ph idx="1"/>
          </p:nvPr>
        </p:nvPicPr>
        <p:blipFill>
          <a:blip r:embed="rId1"/>
          <a:stretch>
            <a:fillRect/>
          </a:stretch>
        </p:blipFill>
        <p:spPr>
          <a:xfrm>
            <a:off x="669925" y="1227455"/>
            <a:ext cx="6898005" cy="563880"/>
          </a:xfrm>
          <a:prstGeom prst="rect">
            <a:avLst/>
          </a:prstGeom>
        </p:spPr>
      </p:pic>
      <p:pic>
        <p:nvPicPr>
          <p:cNvPr id="5" name="图片 4"/>
          <p:cNvPicPr>
            <a:picLocks noChangeAspect="1"/>
          </p:cNvPicPr>
          <p:nvPr/>
        </p:nvPicPr>
        <p:blipFill>
          <a:blip r:embed="rId2"/>
          <a:stretch>
            <a:fillRect/>
          </a:stretch>
        </p:blipFill>
        <p:spPr>
          <a:xfrm>
            <a:off x="262255" y="2647950"/>
            <a:ext cx="4487545" cy="2489200"/>
          </a:xfrm>
          <a:prstGeom prst="rect">
            <a:avLst/>
          </a:prstGeom>
        </p:spPr>
      </p:pic>
      <p:sp>
        <p:nvSpPr>
          <p:cNvPr id="6" name="文本框 5"/>
          <p:cNvSpPr txBox="1"/>
          <p:nvPr/>
        </p:nvSpPr>
        <p:spPr>
          <a:xfrm>
            <a:off x="525780" y="2122805"/>
            <a:ext cx="4017645" cy="368300"/>
          </a:xfrm>
          <a:prstGeom prst="rect">
            <a:avLst/>
          </a:prstGeom>
          <a:noFill/>
        </p:spPr>
        <p:txBody>
          <a:bodyPr wrap="square" rtlCol="0">
            <a:spAutoFit/>
          </a:bodyPr>
          <a:p>
            <a:r>
              <a:rPr lang="en-US" altLang="zh-CN"/>
              <a:t>Result of 10 samples</a:t>
            </a:r>
            <a:endParaRPr lang="en-US" altLang="zh-CN"/>
          </a:p>
        </p:txBody>
      </p:sp>
      <p:pic>
        <p:nvPicPr>
          <p:cNvPr id="7" name="图片 6"/>
          <p:cNvPicPr>
            <a:picLocks noChangeAspect="1"/>
          </p:cNvPicPr>
          <p:nvPr/>
        </p:nvPicPr>
        <p:blipFill>
          <a:blip r:embed="rId3"/>
          <a:stretch>
            <a:fillRect/>
          </a:stretch>
        </p:blipFill>
        <p:spPr>
          <a:xfrm>
            <a:off x="4965065" y="2127250"/>
            <a:ext cx="6794500" cy="2603500"/>
          </a:xfrm>
          <a:prstGeom prst="rect">
            <a:avLst/>
          </a:prstGeom>
        </p:spPr>
      </p:pic>
      <p:sp>
        <p:nvSpPr>
          <p:cNvPr id="8" name="文本框 7"/>
          <p:cNvSpPr txBox="1"/>
          <p:nvPr/>
        </p:nvSpPr>
        <p:spPr>
          <a:xfrm>
            <a:off x="5117465" y="5016500"/>
            <a:ext cx="6791960" cy="922020"/>
          </a:xfrm>
          <a:prstGeom prst="rect">
            <a:avLst/>
          </a:prstGeom>
          <a:noFill/>
        </p:spPr>
        <p:txBody>
          <a:bodyPr wrap="square" rtlCol="0">
            <a:spAutoFit/>
          </a:bodyPr>
          <a:p>
            <a:r>
              <a:rPr lang="en-US" altLang="zh-CN"/>
              <a:t>If yts match one of the first three largest probability result(yhat), we consider it is correct. And we will recommend students with these three kind of book.</a:t>
            </a:r>
            <a:endParaRPr lang="en-US" altLang="zh-CN"/>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2606</Words>
  <Application>WPS 演示</Application>
  <PresentationFormat>宽屏</PresentationFormat>
  <Paragraphs>62</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宋体</vt:lpstr>
      <vt:lpstr>Wingdings</vt:lpstr>
      <vt:lpstr>微软雅黑</vt:lpstr>
      <vt:lpstr>Arial Unicode MS</vt:lpstr>
      <vt:lpstr>Office 主题​​</vt:lpstr>
      <vt:lpstr>Library Recommendation Method ECE-GY 6143 Machine learning</vt:lpstr>
      <vt:lpstr>What is the problem you are trying to solve? </vt:lpstr>
      <vt:lpstr>Original data </vt:lpstr>
      <vt:lpstr>Data pre-process by Excel</vt:lpstr>
      <vt:lpstr>We run it in Google Colab and use GPU. And we store data in Google Driver</vt:lpstr>
      <vt:lpstr>PowerPoint 演示文稿</vt:lpstr>
      <vt:lpstr>One-hot coding</vt:lpstr>
      <vt:lpstr>The dataset modified by one-hot coding</vt:lpstr>
      <vt:lpstr>1.LogisticsRegression:</vt:lpstr>
      <vt:lpstr>2.SVM:</vt:lpstr>
      <vt:lpstr>Summary</vt:lpstr>
      <vt:lpstr>If we choose the the first five largest probability result(yhat), it means recommend students five kinds of books, the accuracy will increase.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蓝星鹰眼</cp:lastModifiedBy>
  <cp:revision>7</cp:revision>
  <dcterms:created xsi:type="dcterms:W3CDTF">2019-05-18T23:47:00Z</dcterms:created>
  <dcterms:modified xsi:type="dcterms:W3CDTF">2019-05-19T02:17:52Z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