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9" r:id="rId1"/>
  </p:sldMasterIdLst>
  <p:notesMasterIdLst>
    <p:notesMasterId r:id="rId17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4" r:id="rId13"/>
    <p:sldId id="285" r:id="rId14"/>
    <p:sldId id="286" r:id="rId15"/>
    <p:sldId id="269" r:id="rId16"/>
  </p:sldIdLst>
  <p:sldSz cx="9144000" cy="5143500" type="screen16x9"/>
  <p:notesSz cx="6858000" cy="9144000"/>
  <p:embeddedFontLst>
    <p:embeddedFont>
      <p:font typeface="Cambria Math" pitchFamily="18" charset="0"/>
      <p:regular r:id="rId18"/>
    </p:embeddedFont>
    <p:embeddedFont>
      <p:font typeface="Wingdings 2" pitchFamily="18" charset="2"/>
      <p:regular r:id="rId19"/>
    </p:embeddedFont>
    <p:embeddedFont>
      <p:font typeface="Economica" charset="0"/>
      <p:regular r:id="rId20"/>
      <p:bold r:id="rId21"/>
      <p:italic r:id="rId22"/>
      <p:boldItalic r:id="rId23"/>
    </p:embeddedFont>
    <p:embeddedFont>
      <p:font typeface="Franklin Gothic Book" pitchFamily="34" charset="0"/>
      <p:regular r:id="rId24"/>
      <p:italic r:id="rId25"/>
    </p:embeddedFont>
    <p:embeddedFont>
      <p:font typeface="Old Standard TT" charset="-52"/>
      <p:regular r:id="rId26"/>
      <p:bold r:id="rId27"/>
      <p: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09290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f1e93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f1e93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f1e93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f1e93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f1e93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f1e93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f1e93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f1e93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f1e93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f1e93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df1e931e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df1e931e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f1e93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f1e93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f1e93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f1e93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f1e93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f1e93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f1e93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f1e93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f1e93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f1e93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f1e93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f1e93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f1e93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f1e93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f1e93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f1e93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742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714375" y="914400"/>
            <a:ext cx="7543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uk-UA" sz="2000" cap="none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</a:t>
            </a:r>
            <a:r>
              <a:rPr lang="uk-UA" sz="2000" cap="none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рактичне </a:t>
            </a:r>
            <a:r>
              <a:rPr lang="uk-UA" sz="2000" cap="none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дослідження узагальнених лінійних моделей (</a:t>
            </a:r>
            <a:r>
              <a:rPr lang="uk-UA" sz="2000" cap="none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Generalized</a:t>
            </a:r>
            <a:r>
              <a:rPr lang="uk-UA" sz="2000" cap="none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uk-UA" sz="2000" cap="none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Linear</a:t>
            </a:r>
            <a:r>
              <a:rPr lang="uk-UA" sz="2000" cap="none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uk-UA" sz="2000" cap="none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Models</a:t>
            </a:r>
            <a:r>
              <a:rPr lang="uk-UA" sz="2000" cap="none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з використанням інструментарію Scikit-learn на мові програмування </a:t>
            </a:r>
            <a:r>
              <a:rPr lang="uk-UA" sz="2000" cap="none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Python</a:t>
            </a:r>
            <a:endParaRPr sz="2000" cap="none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642805" y="2581275"/>
            <a:ext cx="65532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Нефьодов</a:t>
            </a:r>
            <a:r>
              <a:rPr lang="uk-UA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Даниїл</a:t>
            </a:r>
            <a:r>
              <a:rPr lang="uk-UA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Андрійович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ІТКН-17-7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06198" y="610725"/>
            <a:ext cx="7785375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uk-UA" sz="4800" dirty="0" smtClean="0"/>
              <a:t>Використані метрики</a:t>
            </a:r>
            <a:endParaRPr sz="4800" dirty="0"/>
          </a:p>
        </p:txBody>
      </p:sp>
      <p:sp>
        <p:nvSpPr>
          <p:cNvPr id="3" name="Google Shape;68;p14"/>
          <p:cNvSpPr txBox="1"/>
          <p:nvPr/>
        </p:nvSpPr>
        <p:spPr>
          <a:xfrm>
            <a:off x="666750" y="1477500"/>
            <a:ext cx="7858125" cy="29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278311"/>
                  </p:ext>
                </p:extLst>
              </p:nvPr>
            </p:nvGraphicFramePr>
            <p:xfrm>
              <a:off x="781049" y="1639425"/>
              <a:ext cx="7743826" cy="2837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71913"/>
                    <a:gridCol w="3871913"/>
                  </a:tblGrid>
                  <a:tr h="140887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uk-UA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𝑅𝑀𝑆𝐸</m:t>
                                </m:r>
                                <m:r>
                                  <a:rPr kumimoji="0" lang="uk-UA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kumimoji="0"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kumimoji="0"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kumimoji="0" lang="ru-RU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kumimoji="0" lang="ru-RU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uk-UA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kumimoji="0" lang="ru-RU" sz="1800" b="1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0" lang="uk-UA" sz="1800" b="1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0" lang="uk-UA" sz="1800" b="1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kumimoji="0" lang="uk-UA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− 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kumimoji="0" lang="ru-RU" sz="1800" b="1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ru-RU" sz="1800" b="1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+mn-lt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uk-UA" sz="1800" b="1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+mn-lt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uk-UA" sz="1800" b="1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+mn-lt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  <m:r>
                                                  <a:rPr kumimoji="0" lang="uk-UA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uk-UA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kumimoji="0" lang="uk-UA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kumimoji="0" lang="ru-RU" sz="18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uk-UA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  <m:r>
                                  <a:rPr kumimoji="0" lang="uk-UA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2= </m:t>
                                </m:r>
                                <m:f>
                                  <m:fPr>
                                    <m:ctrlPr>
                                      <a:rPr kumimoji="0"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kumimoji="0"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kumimoji="0" lang="uk-UA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kumimoji="0" lang="uk-UA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0" lang="uk-UA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kumimoji="0" lang="ru-RU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(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0" lang="ru-RU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0" lang="ru-RU" sz="1800" b="1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0" lang="uk-UA" sz="1800" b="1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0" lang="uk-UA" sz="1800" b="1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− 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kumimoji="0" lang="ru-RU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uk-UA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kumimoji="0"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kumimoji="0" lang="uk-UA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kumimoji="0" lang="uk-UA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0" lang="uk-UA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kumimoji="0" lang="ru-RU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(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0" lang="ru-RU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0" lang="ru-RU" sz="1800" b="1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0" lang="uk-UA" sz="1800" b="1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0" lang="uk-UA" sz="1800" b="1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− 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kumimoji="0" lang="ru-RU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uk-UA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r>
                                      <a:rPr kumimoji="0" lang="uk-UA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kumimoji="0"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kumimoji="0" lang="uk-UA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kumimoji="0" lang="uk-UA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0" lang="uk-UA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kumimoji="0" lang="ru-RU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ru-RU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uk-UA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uk-UA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− 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kumimoji="0" lang="ru-RU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uk-UA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42844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uk-UA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𝐴𝑐𝑐𝑢𝑟𝑎𝑐𝑦</m:t>
                                </m:r>
                                <m:d>
                                  <m:dPr>
                                    <m:ctrlPr>
                                      <a:rPr kumimoji="0"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kumimoji="0" lang="uk-UA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kumimoji="0"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𝑇𝑃</m:t>
                                    </m:r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𝑇𝑃</m:t>
                                    </m:r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𝑇𝑁</m:t>
                                    </m:r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𝐹𝑃</m:t>
                                    </m:r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ru-RU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ru-RU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𝑚𝑒𝑎𝑠𝑢𝑟𝑒</m:t>
                                    </m:r>
                                  </m:sub>
                                </m:sSub>
                                <m:r>
                                  <a:rPr kumimoji="0" lang="uk-UA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kumimoji="0"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𝑃𝑟𝑒𝑠𝑖𝑐𝑖𝑜𝑛</m:t>
                                    </m:r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𝑅𝑒𝑐𝑎𝑙𝑙</m:t>
                                    </m:r>
                                  </m:num>
                                  <m:den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𝑃𝑟𝑒𝑠𝑖𝑐𝑖𝑜𝑛</m:t>
                                    </m:r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uk-UA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𝑅𝑒𝑐𝑎𝑙𝑙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278311"/>
                  </p:ext>
                </p:extLst>
              </p:nvPr>
            </p:nvGraphicFramePr>
            <p:xfrm>
              <a:off x="781049" y="1639425"/>
              <a:ext cx="7743826" cy="2837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71913"/>
                    <a:gridCol w="3871913"/>
                  </a:tblGrid>
                  <a:tr h="140887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433" r="-100157" b="-101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00" t="-433" r="-157" b="-101732"/>
                          </a:stretch>
                        </a:blipFill>
                      </a:tcPr>
                    </a:tc>
                  </a:tr>
                  <a:tr h="142844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99145" r="-100157" b="-4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00" t="-99145" r="-157" b="-4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68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06198" y="610725"/>
            <a:ext cx="7785375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uk-UA" sz="4800" dirty="0" err="1" smtClean="0"/>
              <a:t>Згенеровані</a:t>
            </a:r>
            <a:r>
              <a:rPr lang="uk-UA" sz="4800" dirty="0" smtClean="0"/>
              <a:t> </a:t>
            </a:r>
            <a:r>
              <a:rPr lang="uk-UA" sz="4800" dirty="0" err="1" smtClean="0"/>
              <a:t>датасети</a:t>
            </a:r>
            <a:endParaRPr sz="4800" dirty="0"/>
          </a:p>
        </p:txBody>
      </p:sp>
      <p:sp>
        <p:nvSpPr>
          <p:cNvPr id="3" name="Google Shape;68;p14"/>
          <p:cNvSpPr txBox="1"/>
          <p:nvPr/>
        </p:nvSpPr>
        <p:spPr>
          <a:xfrm>
            <a:off x="539473" y="3991569"/>
            <a:ext cx="4257675" cy="51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uk-UA" sz="2400" dirty="0" smtClean="0">
                <a:effectLst/>
              </a:rPr>
              <a:t>Для побудування логістичних прямих</a:t>
            </a:r>
            <a:endParaRPr lang="ru-RU" sz="2400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22" y="1610850"/>
            <a:ext cx="3589615" cy="247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94" y="1610850"/>
            <a:ext cx="3719505" cy="247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68;p14"/>
          <p:cNvSpPr txBox="1"/>
          <p:nvPr/>
        </p:nvSpPr>
        <p:spPr>
          <a:xfrm>
            <a:off x="4720948" y="4001093"/>
            <a:ext cx="4257675" cy="51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uk-UA" sz="2400" dirty="0" smtClean="0">
                <a:effectLst/>
              </a:rPr>
              <a:t>Для побудування логістичної регресії</a:t>
            </a:r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79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06198" y="610725"/>
            <a:ext cx="7785375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uk-UA" sz="4800" dirty="0" smtClean="0"/>
              <a:t>Отримані результати</a:t>
            </a:r>
            <a:endParaRPr sz="4800" dirty="0"/>
          </a:p>
        </p:txBody>
      </p:sp>
      <p:sp>
        <p:nvSpPr>
          <p:cNvPr id="3" name="Google Shape;68;p14"/>
          <p:cNvSpPr txBox="1"/>
          <p:nvPr/>
        </p:nvSpPr>
        <p:spPr>
          <a:xfrm>
            <a:off x="666750" y="1477500"/>
            <a:ext cx="7858125" cy="29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822612"/>
                  </p:ext>
                </p:extLst>
              </p:nvPr>
            </p:nvGraphicFramePr>
            <p:xfrm>
              <a:off x="781049" y="1639425"/>
              <a:ext cx="7743826" cy="2837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71913"/>
                    <a:gridCol w="3871913"/>
                  </a:tblGrid>
                  <a:tr h="140887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uk-UA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𝑅𝑀𝑆𝐸</m:t>
                                </m:r>
                                <m:r>
                                  <a:rPr kumimoji="0" lang="uk-UA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kumimoji="0"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kumimoji="0"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kumimoji="0" lang="ru-RU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uk-UA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kumimoji="0" lang="ru-RU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uk-UA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kumimoji="0" lang="ru-RU" sz="1800" b="1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0" lang="uk-UA" sz="1800" b="1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0" lang="uk-UA" sz="1800" b="1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kumimoji="0" lang="uk-UA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− 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kumimoji="0" lang="ru-RU" sz="1800" b="1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ru-RU" sz="1800" b="1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+mn-lt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uk-UA" sz="1800" b="1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+mn-lt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uk-UA" sz="1800" b="1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+mn-lt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  <m:r>
                                                  <a:rPr kumimoji="0" lang="uk-UA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uk-UA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kumimoji="0" lang="uk-UA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kumimoji="0" lang="ru-RU" sz="18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4B0F865D-294E-4C45-BE42-05F727D19A90}" type="mathplaceholder">
                                  <a:rPr lang="ru-RU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a:t>Место для формулы.</a:t>
                                </a:fld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42844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822612"/>
                  </p:ext>
                </p:extLst>
              </p:nvPr>
            </p:nvGraphicFramePr>
            <p:xfrm>
              <a:off x="781049" y="1639425"/>
              <a:ext cx="7743826" cy="2837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71913"/>
                    <a:gridCol w="3871913"/>
                  </a:tblGrid>
                  <a:tr h="140887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433" r="-100157" b="-101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00" t="-433" r="-157" b="-101732"/>
                          </a:stretch>
                        </a:blipFill>
                      </a:tcPr>
                    </a:tc>
                  </a:tr>
                  <a:tr h="142844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1006198" y="1576388"/>
            <a:ext cx="3019425" cy="140073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1006198" y="3109911"/>
            <a:ext cx="3019425" cy="15144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4898883" y="1557338"/>
            <a:ext cx="3025916" cy="1419787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6"/>
          <a:stretch>
            <a:fillRect/>
          </a:stretch>
        </p:blipFill>
        <p:spPr>
          <a:xfrm>
            <a:off x="4898885" y="3090862"/>
            <a:ext cx="3025914" cy="15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3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06198" y="610725"/>
            <a:ext cx="7785375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uk-UA" sz="4800" dirty="0" smtClean="0"/>
              <a:t>Отримані результати</a:t>
            </a:r>
            <a:endParaRPr sz="4800" dirty="0"/>
          </a:p>
        </p:txBody>
      </p:sp>
      <p:sp>
        <p:nvSpPr>
          <p:cNvPr id="3" name="Google Shape;68;p14"/>
          <p:cNvSpPr txBox="1"/>
          <p:nvPr/>
        </p:nvSpPr>
        <p:spPr>
          <a:xfrm>
            <a:off x="666750" y="1477500"/>
            <a:ext cx="7858125" cy="29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ru-RU" sz="24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06765"/>
              </p:ext>
            </p:extLst>
          </p:nvPr>
        </p:nvGraphicFramePr>
        <p:xfrm>
          <a:off x="781049" y="1639425"/>
          <a:ext cx="7743826" cy="142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13"/>
                <a:gridCol w="3871913"/>
              </a:tblGrid>
              <a:tr h="1428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928990" y="1560975"/>
            <a:ext cx="5939790" cy="94234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928990" y="2611752"/>
            <a:ext cx="5939790" cy="935355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928990" y="3620135"/>
            <a:ext cx="5939790" cy="9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06198" y="610725"/>
            <a:ext cx="7785375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uk-UA" sz="4800" dirty="0" smtClean="0"/>
              <a:t>Висновки</a:t>
            </a:r>
            <a:endParaRPr sz="4800" dirty="0"/>
          </a:p>
        </p:txBody>
      </p:sp>
      <p:sp>
        <p:nvSpPr>
          <p:cNvPr id="3" name="Google Shape;68;p14"/>
          <p:cNvSpPr txBox="1"/>
          <p:nvPr/>
        </p:nvSpPr>
        <p:spPr>
          <a:xfrm>
            <a:off x="666750" y="1477500"/>
            <a:ext cx="7858125" cy="29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sz="2400" dirty="0"/>
              <a:t>У даній курсовій роботі </a:t>
            </a:r>
            <a:r>
              <a:rPr lang="uk-UA" sz="2400" dirty="0" smtClean="0"/>
              <a:t>ми:</a:t>
            </a:r>
          </a:p>
          <a:p>
            <a:pPr marL="457200" indent="-457200">
              <a:buFontTx/>
              <a:buAutoNum type="arabicParenR"/>
            </a:pPr>
            <a:r>
              <a:rPr lang="uk-UA" sz="2400" dirty="0" smtClean="0"/>
              <a:t>Згенерували та </a:t>
            </a:r>
            <a:r>
              <a:rPr lang="uk-UA" sz="2400" dirty="0" err="1" smtClean="0"/>
              <a:t>звізуалізували</a:t>
            </a:r>
            <a:r>
              <a:rPr lang="uk-UA" sz="2400" dirty="0" smtClean="0"/>
              <a:t> </a:t>
            </a:r>
            <a:r>
              <a:rPr lang="uk-UA" sz="2400" dirty="0" err="1" smtClean="0"/>
              <a:t>датасети</a:t>
            </a:r>
            <a:r>
              <a:rPr lang="uk-UA" sz="2400" dirty="0" smtClean="0"/>
              <a:t>;</a:t>
            </a:r>
          </a:p>
          <a:p>
            <a:pPr marL="457200" indent="-457200">
              <a:buFontTx/>
              <a:buAutoNum type="arabicParenR"/>
            </a:pPr>
            <a:r>
              <a:rPr lang="uk-UA" sz="2400" dirty="0" smtClean="0"/>
              <a:t>Теоретично </a:t>
            </a:r>
            <a:r>
              <a:rPr lang="uk-UA" sz="2400" dirty="0"/>
              <a:t>та практично </a:t>
            </a:r>
            <a:r>
              <a:rPr lang="uk-UA" sz="2400" dirty="0" err="1"/>
              <a:t>дослідилиалгоритми</a:t>
            </a:r>
            <a:r>
              <a:rPr lang="uk-UA" sz="2400" dirty="0"/>
              <a:t> узагальнених лінійних моделей з пакету </a:t>
            </a:r>
            <a:r>
              <a:rPr lang="uk-UA" sz="2400" dirty="0" err="1"/>
              <a:t>sklear</a:t>
            </a:r>
            <a:r>
              <a:rPr lang="uk-UA" sz="2400" dirty="0"/>
              <a:t>n.linear_models</a:t>
            </a:r>
            <a:r>
              <a:rPr lang="uk-UA" sz="2400" dirty="0" smtClean="0"/>
              <a:t>;</a:t>
            </a:r>
          </a:p>
          <a:p>
            <a:pPr marL="457200" indent="-457200">
              <a:buFontTx/>
              <a:buAutoNum type="arabicParenR"/>
            </a:pPr>
            <a:r>
              <a:rPr lang="uk-UA" sz="2400" dirty="0" smtClean="0"/>
              <a:t>Лінійна регресія та </a:t>
            </a:r>
            <a:r>
              <a:rPr lang="en-US" sz="2400" dirty="0" smtClean="0"/>
              <a:t>Ridge </a:t>
            </a:r>
            <a:r>
              <a:rPr lang="uk-UA" sz="2400" dirty="0" smtClean="0"/>
              <a:t>добре справились на </a:t>
            </a:r>
            <a:r>
              <a:rPr lang="uk-UA" sz="2400" dirty="0" err="1" smtClean="0"/>
              <a:t>згенерованих</a:t>
            </a:r>
            <a:r>
              <a:rPr lang="uk-UA" sz="2400" dirty="0" smtClean="0"/>
              <a:t> </a:t>
            </a:r>
            <a:r>
              <a:rPr lang="uk-UA" sz="2400" dirty="0" err="1" smtClean="0"/>
              <a:t>датасетах</a:t>
            </a:r>
            <a:r>
              <a:rPr lang="uk-UA" sz="2400" dirty="0" smtClean="0"/>
              <a:t>.</a:t>
            </a:r>
            <a:endParaRPr lang="uk-UA" sz="2400" dirty="0"/>
          </a:p>
          <a:p>
            <a:pPr marL="457200" indent="-457200">
              <a:buAutoNum type="arabicParenR"/>
            </a:pPr>
            <a:endParaRPr lang="uk-UA" sz="2400" dirty="0" smtClean="0"/>
          </a:p>
        </p:txBody>
      </p:sp>
    </p:spTree>
    <p:extLst>
      <p:ext uri="{BB962C8B-B14F-4D97-AF65-F5344CB8AC3E}">
        <p14:creationId xmlns:p14="http://schemas.microsoft.com/office/powerpoint/2010/main" val="5229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2419350" y="2045700"/>
            <a:ext cx="3771899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200" dirty="0" smtClean="0">
                <a:latin typeface="Economica"/>
                <a:ea typeface="Economica"/>
                <a:cs typeface="Economica"/>
                <a:sym typeface="Economica"/>
              </a:rPr>
              <a:t>Дякую за увагу!</a:t>
            </a:r>
            <a:endParaRPr sz="4200"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06200" y="610725"/>
            <a:ext cx="71316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800" dirty="0" smtClean="0">
                <a:latin typeface="Old Standard TT"/>
                <a:ea typeface="Old Standard TT"/>
                <a:cs typeface="Old Standard TT"/>
                <a:sym typeface="Old Standard TT"/>
              </a:rPr>
              <a:t>Постановка задачі</a:t>
            </a:r>
            <a:endParaRPr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8;p14"/>
              <p:cNvSpPr txBox="1"/>
              <p:nvPr/>
            </p:nvSpPr>
            <p:spPr>
              <a:xfrm>
                <a:off x="1015725" y="1477500"/>
                <a:ext cx="7131600" cy="2999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uk-UA" sz="2400" dirty="0"/>
                  <a:t>Узагальнена лінійна </a:t>
                </a:r>
                <a:r>
                  <a:rPr lang="uk-UA" sz="2400" dirty="0" smtClean="0"/>
                  <a:t>модель </a:t>
                </a:r>
                <a:r>
                  <a:rPr lang="ru-RU" sz="2400" dirty="0" smtClean="0"/>
                  <a:t>(</a:t>
                </a:r>
                <a:r>
                  <a:rPr lang="en-US" sz="2400" dirty="0" smtClean="0"/>
                  <a:t>GLM</a:t>
                </a:r>
                <a:r>
                  <a:rPr lang="ru-RU" sz="2400" dirty="0" smtClean="0"/>
                  <a:t>)</a:t>
                </a:r>
                <a:r>
                  <a:rPr lang="uk-UA" sz="2400" dirty="0" smtClean="0"/>
                  <a:t> </a:t>
                </a:r>
                <a:r>
                  <a:rPr lang="uk-UA" sz="2400" dirty="0"/>
                  <a:t>– це статистична лінійна модель, що визначається наступним рівнянням:</a:t>
                </a:r>
                <a:endParaRPr lang="ru-RU" sz="2400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/>
                        <m:t>𝑌</m:t>
                      </m:r>
                      <m:r>
                        <a:rPr lang="uk-UA" sz="2400" i="1"/>
                        <m:t>=</m:t>
                      </m:r>
                      <m:r>
                        <a:rPr lang="uk-UA" sz="2400" i="1"/>
                        <m:t>𝑊𝑋</m:t>
                      </m:r>
                      <m:r>
                        <a:rPr lang="uk-UA" sz="2400" i="1"/>
                        <m:t>+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uk-UA" sz="2400" i="1"/>
                            <m:t>𝑊</m:t>
                          </m:r>
                        </m:e>
                        <m:sub>
                          <m:r>
                            <a:rPr lang="uk-UA" sz="2400" i="1"/>
                            <m:t>0</m:t>
                          </m:r>
                        </m:sub>
                      </m:sSub>
                      <m:r>
                        <a:rPr lang="uk-UA" sz="2400" i="1"/>
                        <m:t>,             (1)</m:t>
                      </m:r>
                    </m:oMath>
                  </m:oMathPara>
                </a14:m>
                <a:endParaRPr lang="ru-RU" sz="2400" dirty="0">
                  <a:effectLst/>
                </a:endParaRPr>
              </a:p>
              <a:p>
                <a:r>
                  <a:rPr lang="uk-UA" sz="2400" dirty="0">
                    <a:effectLst/>
                  </a:rPr>
                  <a:t>де  </a:t>
                </a:r>
                <a14:m>
                  <m:oMath xmlns:m="http://schemas.openxmlformats.org/officeDocument/2006/math">
                    <m:r>
                      <a:rPr lang="uk-UA" sz="2400" i="1"/>
                      <m:t>𝑌</m:t>
                    </m:r>
                  </m:oMath>
                </a14:m>
                <a:r>
                  <a:rPr lang="uk-UA" sz="2400" dirty="0">
                    <a:effectLst/>
                  </a:rPr>
                  <a:t> – це залежна передбачувана величина, </a:t>
                </a:r>
                <a14:m>
                  <m:oMath xmlns:m="http://schemas.openxmlformats.org/officeDocument/2006/math">
                    <m:r>
                      <a:rPr lang="uk-UA" sz="2400" i="1"/>
                      <m:t>𝑋</m:t>
                    </m:r>
                  </m:oMath>
                </a14:m>
                <a:r>
                  <a:rPr lang="uk-UA" sz="2400" dirty="0">
                    <a:effectLst/>
                  </a:rPr>
                  <a:t> – незалежна передбачувана величина, </a:t>
                </a:r>
                <a14:m>
                  <m:oMath xmlns:m="http://schemas.openxmlformats.org/officeDocument/2006/math">
                    <m:r>
                      <a:rPr lang="uk-UA" sz="2400" i="1"/>
                      <m:t>𝑊</m:t>
                    </m:r>
                  </m:oMath>
                </a14:m>
                <a:r>
                  <a:rPr lang="uk-UA" sz="2400" dirty="0">
                    <a:effectLst/>
                  </a:rPr>
                  <a:t> – вектор коефіцієнтів,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uk-UA" sz="2400" i="1"/>
                          <m:t>𝑊</m:t>
                        </m:r>
                      </m:e>
                      <m:sub>
                        <m:r>
                          <a:rPr lang="uk-UA" sz="2400" i="1"/>
                          <m:t>0</m:t>
                        </m:r>
                      </m:sub>
                    </m:sSub>
                  </m:oMath>
                </a14:m>
                <a:r>
                  <a:rPr lang="uk-UA" sz="2400" dirty="0">
                    <a:effectLst/>
                  </a:rPr>
                  <a:t> – вектор перетину.</a:t>
                </a:r>
                <a:endParaRPr lang="ru-RU" sz="2400" dirty="0">
                  <a:effectLst/>
                </a:endParaRPr>
              </a:p>
            </p:txBody>
          </p:sp>
        </mc:Choice>
        <mc:Fallback>
          <p:sp>
            <p:nvSpPr>
              <p:cNvPr id="3" name="Google Shape;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25" y="1477500"/>
                <a:ext cx="7131600" cy="2999250"/>
              </a:xfrm>
              <a:prstGeom prst="rect">
                <a:avLst/>
              </a:prstGeom>
              <a:blipFill rotWithShape="1">
                <a:blip r:embed="rId3"/>
                <a:stretch>
                  <a:fillRect l="-1368" r="-1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06200" y="610725"/>
            <a:ext cx="71316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800" dirty="0" smtClean="0"/>
              <a:t>Лінійна регресія</a:t>
            </a:r>
            <a:endParaRPr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8;p14"/>
              <p:cNvSpPr txBox="1"/>
              <p:nvPr/>
            </p:nvSpPr>
            <p:spPr>
              <a:xfrm>
                <a:off x="1015725" y="1477500"/>
                <a:ext cx="7131600" cy="2999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uk-UA" sz="2400" dirty="0" smtClean="0"/>
                  <a:t>Лінійна </a:t>
                </a:r>
                <a:r>
                  <a:rPr lang="uk-UA" sz="2400" dirty="0"/>
                  <a:t>регресія — це метод моделювання залежності між залежною змінною </a:t>
                </a:r>
                <a14:m>
                  <m:oMath xmlns:m="http://schemas.openxmlformats.org/officeDocument/2006/math">
                    <m:r>
                      <a:rPr lang="uk-UA" sz="2400" i="1"/>
                      <m:t>𝑌</m:t>
                    </m:r>
                  </m:oMath>
                </a14:m>
                <a:r>
                  <a:rPr lang="uk-UA" sz="2400" dirty="0"/>
                  <a:t> та незалежною змінною </a:t>
                </a:r>
                <a14:m>
                  <m:oMath xmlns:m="http://schemas.openxmlformats.org/officeDocument/2006/math">
                    <m:r>
                      <a:rPr lang="uk-UA" sz="2400" i="1"/>
                      <m:t>𝑋</m:t>
                    </m:r>
                  </m:oMath>
                </a14:m>
                <a:r>
                  <a:rPr lang="uk-UA" sz="2400" dirty="0" smtClean="0"/>
                  <a:t>, рівняння якого визначається за форм</a:t>
                </a:r>
                <a:r>
                  <a:rPr lang="uk-UA" sz="2400" dirty="0"/>
                  <a:t>у</a:t>
                </a:r>
                <a:r>
                  <a:rPr lang="uk-UA" sz="2400" dirty="0" smtClean="0"/>
                  <a:t>лою (1).</a:t>
                </a:r>
              </a:p>
              <a:p>
                <a:r>
                  <a:rPr lang="uk-UA" sz="2400" dirty="0"/>
                  <a:t>Для спрощення використаємо вектор формулу з одним предикатом:</a:t>
                </a:r>
                <a:endParaRPr lang="ru-RU" sz="2400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uk-UA" sz="2400" i="1"/>
                            <m:t>𝑦</m:t>
                          </m:r>
                        </m:e>
                        <m:sub>
                          <m:r>
                            <a:rPr lang="uk-UA" sz="2400" i="1"/>
                            <m:t>𝑖</m:t>
                          </m:r>
                        </m:sub>
                      </m:sSub>
                      <m:r>
                        <a:rPr lang="uk-UA" sz="2400" i="1"/>
                        <m:t>=</m:t>
                      </m:r>
                      <m:r>
                        <a:rPr lang="uk-UA" sz="2400" i="1"/>
                        <m:t>𝑎</m:t>
                      </m:r>
                      <m:r>
                        <a:rPr lang="uk-UA" sz="2400" i="1"/>
                        <m:t>+</m:t>
                      </m:r>
                      <m:r>
                        <a:rPr lang="uk-UA" sz="2400" i="1"/>
                        <m:t>𝑏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uk-UA" sz="2400" i="1"/>
                            <m:t>𝑥</m:t>
                          </m:r>
                        </m:e>
                        <m:sub>
                          <m:r>
                            <a:rPr lang="uk-UA" sz="2400" i="1"/>
                            <m:t>𝑖</m:t>
                          </m:r>
                        </m:sub>
                      </m:sSub>
                      <m:r>
                        <a:rPr lang="uk-UA" sz="2400" i="1"/>
                        <m:t>.             (</m:t>
                      </m:r>
                      <m:r>
                        <a:rPr lang="uk-UA" sz="2400" b="0" i="1" smtClean="0">
                          <a:latin typeface="Cambria Math"/>
                        </a:rPr>
                        <m:t>2</m:t>
                      </m:r>
                      <m:r>
                        <a:rPr lang="uk-UA" sz="2400" i="1"/>
                        <m:t>)</m:t>
                      </m:r>
                    </m:oMath>
                  </m:oMathPara>
                </a14:m>
                <a:endParaRPr lang="ru-RU" sz="2400" dirty="0">
                  <a:effectLst/>
                </a:endParaRPr>
              </a:p>
            </p:txBody>
          </p:sp>
        </mc:Choice>
        <mc:Fallback>
          <p:sp>
            <p:nvSpPr>
              <p:cNvPr id="3" name="Google Shape;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25" y="1477500"/>
                <a:ext cx="7131600" cy="2999250"/>
              </a:xfrm>
              <a:prstGeom prst="rect">
                <a:avLst/>
              </a:prstGeom>
              <a:blipFill rotWithShape="1">
                <a:blip r:embed="rId3"/>
                <a:stretch>
                  <a:fillRect l="-1368" r="-14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3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06199" y="610725"/>
            <a:ext cx="7785375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800" dirty="0" smtClean="0"/>
              <a:t>Мінімізація функції втрат</a:t>
            </a:r>
            <a:endParaRPr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8;p14"/>
              <p:cNvSpPr txBox="1"/>
              <p:nvPr/>
            </p:nvSpPr>
            <p:spPr>
              <a:xfrm>
                <a:off x="1015725" y="1477500"/>
                <a:ext cx="7131600" cy="2999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 smtClean="0"/>
                          </m:ctrlPr>
                        </m:accPr>
                        <m:e>
                          <m:r>
                            <a:rPr lang="uk-UA" sz="2400" i="1"/>
                            <m:t>𝑏</m:t>
                          </m:r>
                        </m:e>
                      </m:acc>
                      <m:r>
                        <a:rPr lang="uk-UA" sz="2400" i="1"/>
                        <m:t>=</m:t>
                      </m:r>
                      <m:func>
                        <m:funcPr>
                          <m:ctrlPr>
                            <a:rPr lang="ru-RU" sz="24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 sz="2400"/>
                                <m:t>min</m:t>
                              </m:r>
                            </m:e>
                            <m:lim>
                              <m:r>
                                <a:rPr lang="uk-UA" sz="2400" i="1"/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i="1"/>
                              </m:ctrlPr>
                            </m:naryPr>
                            <m:sub>
                              <m:r>
                                <a:rPr lang="uk-UA" sz="2400" i="1"/>
                                <m:t>𝑖</m:t>
                              </m:r>
                              <m:r>
                                <a:rPr lang="uk-UA" sz="2400" i="1"/>
                                <m:t>=1</m:t>
                              </m:r>
                            </m:sub>
                            <m:sup>
                              <m:r>
                                <a:rPr lang="uk-UA" sz="2400" i="1"/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400" i="1"/>
                                  </m:ctrlPr>
                                </m:sSupPr>
                                <m:e>
                                  <m:r>
                                    <a:rPr lang="uk-UA" sz="2400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a:rPr lang="uk-UA" sz="24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uk-UA" sz="2400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uk-UA" sz="2400" i="1"/>
                                    <m:t>−</m:t>
                                  </m:r>
                                  <m:r>
                                    <a:rPr lang="uk-UA" sz="2400" i="1"/>
                                    <m:t>𝑎</m:t>
                                  </m:r>
                                  <m:r>
                                    <a:rPr lang="uk-UA" sz="2400" i="1"/>
                                    <m:t>− </m:t>
                                  </m:r>
                                  <m:r>
                                    <a:rPr lang="uk-UA" sz="2400" i="1"/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a:rPr lang="uk-UA" sz="24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sz="2400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uk-UA" sz="2400" i="1"/>
                                    <m:t>)</m:t>
                                  </m:r>
                                </m:e>
                                <m:sup>
                                  <m:r>
                                    <a:rPr lang="uk-UA" sz="2400" i="1"/>
                                    <m:t>2</m:t>
                                  </m:r>
                                </m:sup>
                              </m:sSup>
                              <m:r>
                                <a:rPr lang="uk-UA" sz="2400" i="1"/>
                                <m:t>=</m:t>
                              </m:r>
                            </m:e>
                          </m:nary>
                        </m:e>
                      </m:func>
                      <m:func>
                        <m:funcPr>
                          <m:ctrlPr>
                            <a:rPr lang="ru-RU" sz="24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 sz="2400"/>
                                <m:t>min</m:t>
                              </m:r>
                            </m:e>
                            <m:lim>
                              <m:r>
                                <a:rPr lang="uk-UA" sz="2400" i="1"/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i="1"/>
                              </m:ctrlPr>
                            </m:naryPr>
                            <m:sub>
                              <m:r>
                                <a:rPr lang="uk-UA" sz="2400" i="1"/>
                                <m:t>𝑖</m:t>
                              </m:r>
                              <m:r>
                                <a:rPr lang="uk-UA" sz="2400" i="1"/>
                                <m:t>=1</m:t>
                              </m:r>
                            </m:sub>
                            <m:sup>
                              <m:r>
                                <a:rPr lang="uk-UA" sz="2400" i="1"/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400" i="1"/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a:rPr lang="uk-UA" sz="2400" i="1"/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uk-UA" sz="2400" i="1"/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sz="2400" i="1"/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r>
                            <a:rPr lang="uk-UA" sz="2400" i="1"/>
                            <m:t>            (</m:t>
                          </m:r>
                          <m:r>
                            <a:rPr lang="uk-UA" sz="2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uk-UA" sz="2400" i="1"/>
                            <m:t>)</m:t>
                          </m:r>
                        </m:e>
                      </m:func>
                    </m:oMath>
                  </m:oMathPara>
                </a14:m>
                <a:endParaRPr lang="uk-UA" sz="2400" i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smtClean="0"/>
                        <m:t>𝑆</m:t>
                      </m:r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ru-RU" sz="2400" i="1"/>
                              </m:ctrlPr>
                            </m:accPr>
                            <m:e>
                              <m:r>
                                <a:rPr lang="uk-UA" sz="2400" i="1"/>
                                <m:t>𝑎</m:t>
                              </m:r>
                            </m:e>
                          </m:acc>
                          <m:r>
                            <a:rPr lang="uk-UA" sz="2400" i="1"/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400" i="1"/>
                              </m:ctrlPr>
                            </m:accPr>
                            <m:e>
                              <m:r>
                                <a:rPr lang="uk-UA" sz="2400" i="1"/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uk-UA" sz="2400" i="1"/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/>
                          </m:ctrlPr>
                        </m:naryPr>
                        <m:sub>
                          <m:r>
                            <a:rPr lang="uk-UA" sz="2400" i="1"/>
                            <m:t>𝑖</m:t>
                          </m:r>
                          <m:r>
                            <a:rPr lang="uk-UA" sz="2400" i="1"/>
                            <m:t>=1</m:t>
                          </m:r>
                        </m:sub>
                        <m:sup>
                          <m:r>
                            <a:rPr lang="uk-UA" sz="2400" i="1"/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 smtClean="0"/>
                              </m:ctrlPr>
                            </m:sSupPr>
                            <m:e>
                              <m:r>
                                <a:rPr lang="uk-UA" sz="2400" i="1"/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uk-UA" sz="2400" i="1"/>
                                    <m:t>𝑦</m:t>
                                  </m:r>
                                </m:e>
                                <m:sub>
                                  <m:r>
                                    <a:rPr lang="uk-UA" sz="2400" i="1"/>
                                    <m:t>𝑖</m:t>
                                  </m:r>
                                </m:sub>
                              </m:sSub>
                              <m:r>
                                <a:rPr lang="uk-UA" sz="2400" i="1"/>
                                <m:t>−</m:t>
                              </m:r>
                              <m:r>
                                <a:rPr lang="uk-UA" sz="2400" i="1"/>
                                <m:t>𝑎</m:t>
                              </m:r>
                              <m:r>
                                <a:rPr lang="uk-UA" sz="2400" i="1"/>
                                <m:t>− </m:t>
                              </m:r>
                              <m:r>
                                <a:rPr lang="uk-UA" sz="2400" i="1"/>
                                <m:t>𝑏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uk-UA" sz="2400" i="1"/>
                                    <m:t>𝑥</m:t>
                                  </m:r>
                                </m:e>
                                <m:sub>
                                  <m:r>
                                    <a:rPr lang="uk-UA" sz="2400" i="1"/>
                                    <m:t>𝑖</m:t>
                                  </m:r>
                                </m:sub>
                              </m:sSub>
                              <m:r>
                                <a:rPr lang="uk-UA" sz="2400" i="1"/>
                                <m:t>)</m:t>
                              </m:r>
                            </m:e>
                            <m:sup>
                              <m:r>
                                <a:rPr lang="uk-UA" sz="2400" i="1"/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r>
                            <a:rPr lang="uk-UA" sz="2400" i="1"/>
                            <m:t>           (</m:t>
                          </m:r>
                          <m:r>
                            <a:rPr lang="uk-UA" sz="2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uk-UA" sz="2400" i="1"/>
                            <m:t>)</m:t>
                          </m:r>
                        </m:e>
                      </m:nary>
                    </m:oMath>
                  </m:oMathPara>
                </a14:m>
                <a:endParaRPr lang="ru-RU" sz="2400" dirty="0" smtClean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/>
                          </m:ctrlPr>
                        </m:accPr>
                        <m:e>
                          <m:r>
                            <a:rPr lang="uk-UA" sz="2400" i="1"/>
                            <m:t>𝑏</m:t>
                          </m:r>
                        </m:e>
                      </m:acc>
                      <m:r>
                        <a:rPr lang="uk-UA" sz="2400" i="1"/>
                        <m:t>: 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r>
                            <a:rPr lang="uk-UA" sz="2400" i="1"/>
                            <m:t>𝛿</m:t>
                          </m:r>
                          <m:r>
                            <a:rPr lang="uk-UA" sz="2400" i="1"/>
                            <m:t>𝑆</m:t>
                          </m:r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/>
                                  </m:ctrlPr>
                                </m:accPr>
                                <m:e>
                                  <m:r>
                                    <a:rPr lang="uk-UA" sz="2400" i="1"/>
                                    <m:t>𝑎</m:t>
                                  </m:r>
                                </m:e>
                              </m:acc>
                              <m:r>
                                <a:rPr lang="uk-UA" sz="2400" i="1"/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ru-RU" sz="2400" i="1"/>
                                  </m:ctrlPr>
                                </m:accPr>
                                <m:e>
                                  <m:r>
                                    <a:rPr lang="uk-UA" sz="2400" i="1"/>
                                    <m:t>𝑏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uk-UA" sz="2400" i="1"/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ru-RU" sz="2400" i="1"/>
                              </m:ctrlPr>
                            </m:accPr>
                            <m:e>
                              <m:r>
                                <a:rPr lang="uk-UA" sz="2400" i="1"/>
                                <m:t>𝑏</m:t>
                              </m:r>
                            </m:e>
                          </m:acc>
                        </m:den>
                      </m:f>
                      <m:r>
                        <a:rPr lang="uk-UA" sz="2400" i="1"/>
                        <m:t>=0</m:t>
                      </m:r>
                      <m:r>
                        <a:rPr lang="en-US" sz="2400" b="0" i="1" smtClean="0">
                          <a:latin typeface="Cambria Math"/>
                        </a:rPr>
                        <m:t>.</m:t>
                      </m:r>
                      <m:r>
                        <a:rPr lang="uk-UA" sz="2400" i="1"/>
                        <m:t>           (</m:t>
                      </m:r>
                      <m:r>
                        <a:rPr lang="uk-UA" sz="2400" b="0" i="1" smtClean="0">
                          <a:latin typeface="Cambria Math"/>
                        </a:rPr>
                        <m:t>5</m:t>
                      </m:r>
                      <m:r>
                        <a:rPr lang="uk-UA" sz="2400" i="1"/>
                        <m:t>)</m:t>
                      </m:r>
                    </m:oMath>
                  </m:oMathPara>
                </a14:m>
                <a:endParaRPr lang="ru-RU" sz="2400" dirty="0">
                  <a:effectLst/>
                </a:endParaRPr>
              </a:p>
            </p:txBody>
          </p:sp>
        </mc:Choice>
        <mc:Fallback>
          <p:sp>
            <p:nvSpPr>
              <p:cNvPr id="3" name="Google Shape;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25" y="1477500"/>
                <a:ext cx="7131600" cy="29992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9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06199" y="610725"/>
            <a:ext cx="7785375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uk-UA" sz="4800" dirty="0"/>
              <a:t>Ridge-регресія</a:t>
            </a:r>
            <a:endParaRPr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8;p14"/>
              <p:cNvSpPr txBox="1"/>
              <p:nvPr/>
            </p:nvSpPr>
            <p:spPr>
              <a:xfrm>
                <a:off x="1015725" y="1477500"/>
                <a:ext cx="7131600" cy="2999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uk-UA" sz="2400" dirty="0" smtClean="0"/>
                  <a:t>У  випадку Ridge-регресії до формули (2) додається </a:t>
                </a:r>
                <a:r>
                  <a:rPr lang="uk-UA" sz="2400" dirty="0"/>
                  <a:t>штраф, еквівалентний квадрату суми коефіцієнтів вектора </a:t>
                </a:r>
                <a14:m>
                  <m:oMath xmlns:m="http://schemas.openxmlformats.org/officeDocument/2006/math">
                    <m:r>
                      <a:rPr lang="uk-UA" sz="2400" i="1"/>
                      <m:t>𝑊</m:t>
                    </m:r>
                  </m:oMath>
                </a14:m>
                <a:r>
                  <a:rPr lang="uk-UA" sz="2400" dirty="0">
                    <a:effectLst/>
                  </a:rPr>
                  <a:t>:</a:t>
                </a:r>
                <a:endParaRPr lang="ru-RU" sz="2400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/>
                          </m:ctrlPr>
                        </m:accPr>
                        <m:e>
                          <m:r>
                            <a:rPr lang="uk-UA" sz="2400" i="1"/>
                            <m:t>𝑏</m:t>
                          </m:r>
                        </m:e>
                      </m:acc>
                      <m:r>
                        <a:rPr lang="uk-UA" sz="2400" i="1"/>
                        <m:t>=</m:t>
                      </m:r>
                      <m:func>
                        <m:funcPr>
                          <m:ctrlPr>
                            <a:rPr lang="ru-RU" sz="24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 sz="2400"/>
                                <m:t>min</m:t>
                              </m:r>
                            </m:e>
                            <m:lim>
                              <m:r>
                                <a:rPr lang="uk-UA" sz="2400" i="1"/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i="1"/>
                              </m:ctrlPr>
                            </m:naryPr>
                            <m:sub>
                              <m:r>
                                <a:rPr lang="uk-UA" sz="2400" i="1"/>
                                <m:t>𝑖</m:t>
                              </m:r>
                              <m:r>
                                <a:rPr lang="uk-UA" sz="2400" i="1"/>
                                <m:t>=1</m:t>
                              </m:r>
                            </m:sub>
                            <m:sup>
                              <m:r>
                                <a:rPr lang="uk-UA" sz="2400" i="1"/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400" i="1"/>
                                  </m:ctrlPr>
                                </m:sSupPr>
                                <m:e>
                                  <m:r>
                                    <a:rPr lang="uk-UA" sz="2400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a:rPr lang="uk-UA" sz="24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uk-UA" sz="2400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uk-UA" sz="2400" i="1"/>
                                    <m:t>−</m:t>
                                  </m:r>
                                  <m:r>
                                    <a:rPr lang="uk-UA" sz="2400" i="1"/>
                                    <m:t>𝑎</m:t>
                                  </m:r>
                                  <m:r>
                                    <a:rPr lang="uk-UA" sz="2400" i="1"/>
                                    <m:t>− </m:t>
                                  </m:r>
                                  <m:r>
                                    <a:rPr lang="uk-UA" sz="2400" i="1"/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a:rPr lang="uk-UA" sz="24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sz="2400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uk-UA" sz="2400" i="1"/>
                                    <m:t>)</m:t>
                                  </m:r>
                                </m:e>
                                <m:sup>
                                  <m:r>
                                    <a:rPr lang="uk-UA" sz="2400" i="1"/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uk-UA" sz="2400" i="1"/>
                            <m:t>+ </m:t>
                          </m:r>
                          <m:r>
                            <a:rPr lang="uk-UA" sz="2400" i="1"/>
                            <m:t>𝜆</m:t>
                          </m:r>
                          <m:sSup>
                            <m:sSupPr>
                              <m:ctrlPr>
                                <a:rPr lang="ru-RU" sz="2400" i="1"/>
                              </m:ctrlPr>
                            </m:sSupPr>
                            <m:e>
                              <m:r>
                                <a:rPr lang="uk-UA" sz="2400" i="1"/>
                                <m:t>𝑏</m:t>
                              </m:r>
                            </m:e>
                            <m:sup>
                              <m:r>
                                <a:rPr lang="uk-UA" sz="2400" i="1"/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r>
                        <a:rPr lang="uk-UA" sz="2400" i="1">
                          <a:latin typeface="Cambria Math"/>
                        </a:rPr>
                        <m:t>            (</m:t>
                      </m:r>
                      <m:r>
                        <a:rPr lang="en-US" sz="2400" b="0" i="1" smtClean="0">
                          <a:latin typeface="Cambria Math"/>
                        </a:rPr>
                        <m:t>6</m:t>
                      </m:r>
                      <m:r>
                        <a:rPr lang="uk-UA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uk-UA" sz="2400" dirty="0" smtClean="0"/>
              </a:p>
              <a:p>
                <a:r>
                  <a:rPr lang="uk-UA" sz="2400" dirty="0"/>
                  <a:t>де </a:t>
                </a:r>
                <a14:m>
                  <m:oMath xmlns:m="http://schemas.openxmlformats.org/officeDocument/2006/math">
                    <m:r>
                      <a:rPr lang="uk-UA" sz="2400" i="1"/>
                      <m:t>𝜆</m:t>
                    </m:r>
                    <m:r>
                      <a:rPr lang="uk-UA" sz="2400" i="1"/>
                      <m:t>&gt;0</m:t>
                    </m:r>
                  </m:oMath>
                </a14:m>
                <a:r>
                  <a:rPr lang="uk-UA" sz="2400" dirty="0">
                    <a:effectLst/>
                  </a:rPr>
                  <a:t> – параметр складності, який контролює коефіцієнти нахилу.</a:t>
                </a:r>
                <a:endParaRPr lang="ru-RU" sz="2400" dirty="0">
                  <a:effectLst/>
                </a:endParaRPr>
              </a:p>
              <a:p>
                <a:endParaRPr lang="ru-RU" sz="2400" dirty="0" smtClean="0">
                  <a:effectLst/>
                </a:endParaRPr>
              </a:p>
              <a:p>
                <a:endParaRPr lang="ru-RU" sz="2400" dirty="0">
                  <a:effectLst/>
                </a:endParaRPr>
              </a:p>
            </p:txBody>
          </p:sp>
        </mc:Choice>
        <mc:Fallback>
          <p:sp>
            <p:nvSpPr>
              <p:cNvPr id="3" name="Google Shape;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25" y="1477500"/>
                <a:ext cx="7131600" cy="2999250"/>
              </a:xfrm>
              <a:prstGeom prst="rect">
                <a:avLst/>
              </a:prstGeom>
              <a:blipFill rotWithShape="1">
                <a:blip r:embed="rId3"/>
                <a:stretch>
                  <a:fillRect l="-1368" r="-1026" b="-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7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06199" y="610725"/>
            <a:ext cx="7785375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800" dirty="0"/>
              <a:t>P</a:t>
            </a:r>
            <a:r>
              <a:rPr lang="uk-UA" sz="4800" dirty="0" err="1" smtClean="0"/>
              <a:t>егресія</a:t>
            </a:r>
            <a:r>
              <a:rPr lang="en-US" sz="4800" dirty="0" smtClean="0"/>
              <a:t> Lasso</a:t>
            </a:r>
            <a:endParaRPr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8;p14"/>
              <p:cNvSpPr txBox="1"/>
              <p:nvPr/>
            </p:nvSpPr>
            <p:spPr>
              <a:xfrm>
                <a:off x="1015725" y="1477500"/>
                <a:ext cx="7131600" cy="2999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uk-UA" sz="2400" dirty="0" smtClean="0"/>
                  <a:t>У  випадку регресії </a:t>
                </a:r>
                <a:r>
                  <a:rPr lang="uk-UA" sz="2400" dirty="0" err="1"/>
                  <a:t>Lasso</a:t>
                </a:r>
                <a:r>
                  <a:rPr lang="uk-UA" sz="2400" dirty="0"/>
                  <a:t> до формули 2.2 додається штраф, але вже еквівалентний сумі модулів коефіцієнтів вектора </a:t>
                </a:r>
                <a14:m>
                  <m:oMath xmlns:m="http://schemas.openxmlformats.org/officeDocument/2006/math">
                    <m:r>
                      <a:rPr lang="uk-UA" sz="2400" i="1"/>
                      <m:t>𝑊</m:t>
                    </m:r>
                  </m:oMath>
                </a14:m>
                <a:r>
                  <a:rPr lang="uk-UA" sz="2400" dirty="0">
                    <a:effectLst/>
                  </a:rPr>
                  <a:t>:</a:t>
                </a:r>
                <a:endParaRPr lang="ru-RU" sz="2400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/>
                          </m:ctrlPr>
                        </m:accPr>
                        <m:e>
                          <m:r>
                            <a:rPr lang="uk-UA" sz="2400" i="1"/>
                            <m:t>𝑏</m:t>
                          </m:r>
                        </m:e>
                      </m:acc>
                      <m:r>
                        <a:rPr lang="uk-UA" sz="2400" i="1"/>
                        <m:t>=</m:t>
                      </m:r>
                      <m:func>
                        <m:funcPr>
                          <m:ctrlPr>
                            <a:rPr lang="ru-RU" sz="24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 sz="2400"/>
                                <m:t>min</m:t>
                              </m:r>
                            </m:e>
                            <m:lim>
                              <m:r>
                                <a:rPr lang="uk-UA" sz="2400" i="1"/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i="1"/>
                              </m:ctrlPr>
                            </m:naryPr>
                            <m:sub>
                              <m:r>
                                <a:rPr lang="uk-UA" sz="2400" i="1"/>
                                <m:t>𝑖</m:t>
                              </m:r>
                              <m:r>
                                <a:rPr lang="uk-UA" sz="2400" i="1"/>
                                <m:t>=1</m:t>
                              </m:r>
                            </m:sub>
                            <m:sup>
                              <m:r>
                                <a:rPr lang="uk-UA" sz="2400" i="1"/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400" i="1"/>
                                  </m:ctrlPr>
                                </m:sSupPr>
                                <m:e>
                                  <m:r>
                                    <a:rPr lang="uk-UA" sz="2400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a:rPr lang="uk-UA" sz="24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uk-UA" sz="2400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uk-UA" sz="2400" i="1"/>
                                    <m:t>−</m:t>
                                  </m:r>
                                  <m:r>
                                    <a:rPr lang="uk-UA" sz="2400" i="1"/>
                                    <m:t>𝑎</m:t>
                                  </m:r>
                                  <m:r>
                                    <a:rPr lang="uk-UA" sz="2400" i="1"/>
                                    <m:t>− </m:t>
                                  </m:r>
                                  <m:r>
                                    <a:rPr lang="uk-UA" sz="2400" i="1"/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a:rPr lang="uk-UA" sz="24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sz="2400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uk-UA" sz="2400" i="1"/>
                                    <m:t>)</m:t>
                                  </m:r>
                                </m:e>
                                <m:sup>
                                  <m:r>
                                    <a:rPr lang="uk-UA" sz="2400" i="1"/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uk-UA" sz="2400" i="1"/>
                            <m:t>+ </m:t>
                          </m:r>
                          <m:r>
                            <a:rPr lang="uk-UA" sz="2400" i="1"/>
                            <m:t>𝜆</m:t>
                          </m:r>
                          <m:r>
                            <a:rPr lang="uk-UA" sz="2400" i="1"/>
                            <m:t>|</m:t>
                          </m:r>
                          <m:r>
                            <a:rPr lang="uk-UA" sz="2400" i="1"/>
                            <m:t>𝑏</m:t>
                          </m:r>
                          <m:r>
                            <a:rPr lang="uk-UA" sz="2400" i="1"/>
                            <m:t>|</m:t>
                          </m:r>
                        </m:e>
                      </m:func>
                      <m:r>
                        <a:rPr lang="en-US" sz="2400" i="1">
                          <a:latin typeface="Cambria Math"/>
                        </a:rPr>
                        <m:t>,</m:t>
                      </m:r>
                      <m:r>
                        <a:rPr lang="uk-UA" sz="2400" i="1">
                          <a:latin typeface="Cambria Math"/>
                        </a:rPr>
                        <m:t>            (</m:t>
                      </m:r>
                      <m:r>
                        <a:rPr lang="en-US" sz="2400" b="0" i="1" smtClean="0">
                          <a:latin typeface="Cambria Math"/>
                        </a:rPr>
                        <m:t>7</m:t>
                      </m:r>
                      <m:r>
                        <a:rPr lang="uk-UA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effectLst/>
                </a:endParaRPr>
              </a:p>
              <a:p>
                <a:r>
                  <a:rPr lang="uk-UA" sz="2400" dirty="0">
                    <a:effectLst/>
                  </a:rPr>
                  <a:t>де </a:t>
                </a:r>
                <a14:m>
                  <m:oMath xmlns:m="http://schemas.openxmlformats.org/officeDocument/2006/math">
                    <m:r>
                      <a:rPr lang="uk-UA" sz="2400" i="1"/>
                      <m:t>𝜆</m:t>
                    </m:r>
                    <m:r>
                      <a:rPr lang="uk-UA" sz="2400" i="1"/>
                      <m:t>&gt;0</m:t>
                    </m:r>
                  </m:oMath>
                </a14:m>
                <a:r>
                  <a:rPr lang="uk-UA" sz="2400" dirty="0">
                    <a:effectLst/>
                  </a:rPr>
                  <a:t> – параметр складності, який контролює коефіцієнти нахилу.</a:t>
                </a:r>
                <a:endParaRPr lang="ru-RU" sz="2400" dirty="0">
                  <a:effectLst/>
                </a:endParaRPr>
              </a:p>
              <a:p>
                <a:endParaRPr lang="ru-RU" sz="2400" dirty="0" smtClean="0">
                  <a:effectLst/>
                </a:endParaRPr>
              </a:p>
              <a:p>
                <a:endParaRPr lang="ru-RU" sz="2400" dirty="0">
                  <a:effectLst/>
                </a:endParaRPr>
              </a:p>
            </p:txBody>
          </p:sp>
        </mc:Choice>
        <mc:Fallback>
          <p:sp>
            <p:nvSpPr>
              <p:cNvPr id="3" name="Google Shape;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25" y="1477500"/>
                <a:ext cx="7131600" cy="2999250"/>
              </a:xfrm>
              <a:prstGeom prst="rect">
                <a:avLst/>
              </a:prstGeom>
              <a:blipFill rotWithShape="1">
                <a:blip r:embed="rId3"/>
                <a:stretch>
                  <a:fillRect l="-1368" r="-1026" b="-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4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06198" y="610725"/>
            <a:ext cx="7785375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uk-UA" sz="4800" dirty="0" err="1"/>
              <a:t>Elastic</a:t>
            </a:r>
            <a:r>
              <a:rPr lang="uk-UA" sz="4800" dirty="0"/>
              <a:t> Net</a:t>
            </a:r>
            <a:endParaRPr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8;p14"/>
              <p:cNvSpPr txBox="1"/>
              <p:nvPr/>
            </p:nvSpPr>
            <p:spPr>
              <a:xfrm>
                <a:off x="666750" y="1477500"/>
                <a:ext cx="7858125" cy="2999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uk-UA" sz="2400" dirty="0" smtClean="0"/>
                  <a:t>Elastic</a:t>
                </a:r>
                <a:r>
                  <a:rPr lang="uk-UA" sz="2400" dirty="0"/>
                  <a:t> Net – це гібрид </a:t>
                </a:r>
                <a:r>
                  <a:rPr lang="uk-UA" sz="2400" dirty="0" err="1"/>
                  <a:t>Lasso</a:t>
                </a:r>
                <a:r>
                  <a:rPr lang="uk-UA" sz="2400" dirty="0"/>
                  <a:t> та </a:t>
                </a:r>
                <a:r>
                  <a:rPr lang="uk-UA" sz="2400" dirty="0" err="1"/>
                  <a:t>Ridge</a:t>
                </a:r>
                <a:r>
                  <a:rPr lang="uk-UA" sz="2400" dirty="0"/>
                  <a:t>, де включені штрафи як по абсолютній величині, так і у квадраті, що регулюються коефіцієнтом </a:t>
                </a:r>
                <a14:m>
                  <m:oMath xmlns:m="http://schemas.openxmlformats.org/officeDocument/2006/math">
                    <m:r>
                      <a:rPr lang="uk-UA" sz="2400" i="1"/>
                      <m:t>𝑟</m:t>
                    </m:r>
                    <m:r>
                      <a:rPr lang="uk-UA" sz="2400" i="1"/>
                      <m:t> є </m:t>
                    </m:r>
                    <m:acc>
                      <m:accPr>
                        <m:chr m:val="̅"/>
                        <m:ctrlPr>
                          <a:rPr lang="ru-RU" sz="2400" i="1"/>
                        </m:ctrlPr>
                      </m:accPr>
                      <m:e>
                        <m:r>
                          <a:rPr lang="uk-UA" sz="2400" i="1"/>
                          <m:t>0,1</m:t>
                        </m:r>
                      </m:e>
                    </m:acc>
                  </m:oMath>
                </a14:m>
                <a:r>
                  <a:rPr lang="uk-UA" sz="2400" dirty="0">
                    <a:effectLst/>
                  </a:rPr>
                  <a:t>:</a:t>
                </a:r>
                <a:endParaRPr lang="ru-RU" sz="2400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/>
                          </m:ctrlPr>
                        </m:accPr>
                        <m:e>
                          <m:r>
                            <a:rPr lang="uk-UA" sz="2400" i="1"/>
                            <m:t>𝑏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ru-RU" sz="24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 sz="2400"/>
                                <m:t>min</m:t>
                              </m:r>
                            </m:e>
                            <m:lim>
                              <m:r>
                                <a:rPr lang="uk-UA" sz="2400" i="1"/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i="1"/>
                              </m:ctrlPr>
                            </m:naryPr>
                            <m:sub>
                              <m:r>
                                <a:rPr lang="uk-UA" sz="2400" i="1"/>
                                <m:t>𝑖</m:t>
                              </m:r>
                              <m:r>
                                <a:rPr lang="uk-UA" sz="2400" i="1"/>
                                <m:t>=1</m:t>
                              </m:r>
                            </m:sub>
                            <m:sup>
                              <m:r>
                                <a:rPr lang="uk-UA" sz="2400" i="1"/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400" i="1"/>
                                  </m:ctrlPr>
                                </m:sSupPr>
                                <m:e>
                                  <m:r>
                                    <a:rPr lang="uk-UA" sz="2400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a:rPr lang="uk-UA" sz="24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uk-UA" sz="2400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uk-UA" sz="2400" i="1"/>
                                    <m:t>−</m:t>
                                  </m:r>
                                  <m:r>
                                    <a:rPr lang="uk-UA" sz="2400" i="1"/>
                                    <m:t>𝑎</m:t>
                                  </m:r>
                                  <m:r>
                                    <a:rPr lang="uk-UA" sz="2400" i="1"/>
                                    <m:t>− </m:t>
                                  </m:r>
                                  <m:r>
                                    <a:rPr lang="uk-UA" sz="2400" i="1"/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a:rPr lang="uk-UA" sz="24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sz="2400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uk-UA" sz="2400" i="1"/>
                                    <m:t>)</m:t>
                                  </m:r>
                                </m:e>
                                <m:sup>
                                  <m:r>
                                    <a:rPr lang="uk-UA" sz="2400" i="1"/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uk-UA" sz="2400" i="1"/>
                            <m:t>+ </m:t>
                          </m:r>
                          <m:r>
                            <a:rPr lang="uk-UA" sz="2400" i="1"/>
                            <m:t>𝜆</m:t>
                          </m:r>
                          <m:r>
                            <a:rPr lang="uk-UA" sz="2400" i="1"/>
                            <m:t>𝑟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/>
                              </m:ctrlPr>
                            </m:dPr>
                            <m:e>
                              <m:r>
                                <a:rPr lang="uk-UA" sz="2400" i="1"/>
                                <m:t>𝑏</m:t>
                              </m:r>
                            </m:e>
                          </m:d>
                          <m:r>
                            <a:rPr lang="uk-UA" sz="2400" i="1"/>
                            <m:t>+</m:t>
                          </m:r>
                          <m:f>
                            <m:fPr>
                              <m:ctrlPr>
                                <a:rPr lang="ru-RU" sz="2400" i="1"/>
                              </m:ctrlPr>
                            </m:fPr>
                            <m:num>
                              <m:r>
                                <a:rPr lang="uk-UA" sz="2400" i="1"/>
                                <m:t>𝜆</m:t>
                              </m:r>
                              <m:r>
                                <a:rPr lang="uk-UA" sz="2400" i="1"/>
                                <m:t>(1−</m:t>
                              </m:r>
                              <m:r>
                                <a:rPr lang="uk-UA" sz="2400" i="1"/>
                                <m:t>𝑟</m:t>
                              </m:r>
                              <m:r>
                                <a:rPr lang="uk-UA" sz="2400" i="1"/>
                                <m:t>)</m:t>
                              </m:r>
                            </m:num>
                            <m:den>
                              <m:r>
                                <a:rPr lang="uk-UA" sz="2400" i="1"/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sz="2400" i="1"/>
                              </m:ctrlPr>
                            </m:sSupPr>
                            <m:e>
                              <m:r>
                                <a:rPr lang="uk-UA" sz="2400" i="1"/>
                                <m:t>𝑏</m:t>
                              </m:r>
                            </m:e>
                            <m:sup>
                              <m:r>
                                <a:rPr lang="uk-UA" sz="2400" i="1"/>
                                <m:t>2</m:t>
                              </m:r>
                            </m:sup>
                          </m:sSup>
                          <m:r>
                            <a:rPr lang="uk-UA" sz="2400" i="1"/>
                            <m:t>,</m:t>
                          </m:r>
                        </m:e>
                      </m:func>
                      <m:r>
                        <a:rPr lang="uk-UA" sz="2400" i="1"/>
                        <m:t>         (</m:t>
                      </m:r>
                      <m:r>
                        <a:rPr lang="en-US" sz="2400" b="0" i="1" smtClean="0">
                          <a:latin typeface="Cambria Math"/>
                        </a:rPr>
                        <m:t>8</m:t>
                      </m:r>
                      <m:r>
                        <a:rPr lang="uk-UA" sz="2400" i="1"/>
                        <m:t>)</m:t>
                      </m:r>
                    </m:oMath>
                  </m:oMathPara>
                </a14:m>
                <a:endParaRPr lang="ru-RU" sz="2400" dirty="0" smtClean="0">
                  <a:effectLst/>
                </a:endParaRPr>
              </a:p>
              <a:p>
                <a:r>
                  <a:rPr lang="uk-UA" sz="2400" dirty="0"/>
                  <a:t>де </a:t>
                </a:r>
                <a14:m>
                  <m:oMath xmlns:m="http://schemas.openxmlformats.org/officeDocument/2006/math">
                    <m:r>
                      <a:rPr lang="uk-UA" sz="2400" i="1"/>
                      <m:t>𝜆</m:t>
                    </m:r>
                    <m:r>
                      <a:rPr lang="uk-UA" sz="2400" i="1"/>
                      <m:t>&gt;0</m:t>
                    </m:r>
                  </m:oMath>
                </a14:m>
                <a:r>
                  <a:rPr lang="uk-UA" sz="2400" dirty="0">
                    <a:effectLst/>
                  </a:rPr>
                  <a:t> – параметр складності, який контролює коефіцієнти нахилу.</a:t>
                </a:r>
                <a:endParaRPr lang="ru-RU" sz="2400" dirty="0">
                  <a:effectLst/>
                </a:endParaRPr>
              </a:p>
              <a:p>
                <a:endParaRPr lang="ru-RU" sz="2400" dirty="0">
                  <a:effectLst/>
                </a:endParaRPr>
              </a:p>
            </p:txBody>
          </p:sp>
        </mc:Choice>
        <mc:Fallback>
          <p:sp>
            <p:nvSpPr>
              <p:cNvPr id="3" name="Google Shape;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1477500"/>
                <a:ext cx="7858125" cy="2999250"/>
              </a:xfrm>
              <a:prstGeom prst="rect">
                <a:avLst/>
              </a:prstGeom>
              <a:blipFill rotWithShape="1">
                <a:blip r:embed="rId3"/>
                <a:stretch>
                  <a:fillRect l="-1164" b="-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3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06198" y="610725"/>
            <a:ext cx="7785375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uk-UA" sz="4800" dirty="0"/>
              <a:t>Логістична регресія</a:t>
            </a:r>
            <a:endParaRPr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8;p14"/>
              <p:cNvSpPr txBox="1"/>
              <p:nvPr/>
            </p:nvSpPr>
            <p:spPr>
              <a:xfrm>
                <a:off x="666750" y="1477500"/>
                <a:ext cx="7858125" cy="2999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uk-UA" sz="2400" dirty="0" smtClean="0"/>
                  <a:t>Логістична регресія - це статистичний метод аналізу даних, в якому є один або кілька незалежних значень, що визначають результат.</a:t>
                </a:r>
                <a:endParaRPr lang="en-US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/>
                        <m:t>𝑃</m:t>
                      </m:r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r>
                            <a:rPr lang="uk-UA" sz="2400" i="1"/>
                            <m:t>𝑦</m:t>
                          </m:r>
                          <m:r>
                            <a:rPr lang="uk-UA" sz="2400" i="1"/>
                            <m:t>=1</m:t>
                          </m:r>
                        </m:e>
                      </m:d>
                      <m:r>
                        <a:rPr lang="uk-UA" sz="2400" i="1"/>
                        <m:t>= 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r>
                            <a:rPr lang="uk-UA" sz="2400" i="1"/>
                            <m:t>1</m:t>
                          </m:r>
                        </m:num>
                        <m:den>
                          <m:r>
                            <a:rPr lang="uk-UA" sz="2400" i="1"/>
                            <m:t>1+ </m:t>
                          </m:r>
                          <m:sSup>
                            <m:sSupPr>
                              <m:ctrlPr>
                                <a:rPr lang="ru-RU" sz="2400" i="1"/>
                              </m:ctrlPr>
                            </m:sSupPr>
                            <m:e>
                              <m:r>
                                <a:rPr lang="uk-UA" sz="2400" i="1"/>
                                <m:t>𝑒</m:t>
                              </m:r>
                            </m:e>
                            <m:sup>
                              <m:r>
                                <a:rPr lang="uk-UA" sz="2400" i="1"/>
                                <m:t>−(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uk-UA" sz="2400" i="1"/>
                                    <m:t>𝑤</m:t>
                                  </m:r>
                                </m:e>
                                <m:sub>
                                  <m:r>
                                    <a:rPr lang="uk-UA" sz="2400" i="1"/>
                                    <m:t>0</m:t>
                                  </m:r>
                                </m:sub>
                              </m:sSub>
                              <m:r>
                                <a:rPr lang="uk-UA" sz="2400" i="1"/>
                                <m:t> + 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uk-UA" sz="2400" i="1"/>
                                    <m:t>𝑤</m:t>
                                  </m:r>
                                </m:e>
                                <m:sub>
                                  <m:r>
                                    <a:rPr lang="uk-UA" sz="2400" i="1"/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uk-UA" sz="2400" i="1"/>
                                    <m:t>𝑥</m:t>
                                  </m:r>
                                </m:e>
                                <m:sub>
                                  <m:r>
                                    <a:rPr lang="uk-UA" sz="2400" i="1"/>
                                    <m:t>1</m:t>
                                  </m:r>
                                </m:sub>
                              </m:sSub>
                              <m:r>
                                <a:rPr lang="uk-UA" sz="2400" i="1"/>
                                <m:t>+…+ 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uk-UA" sz="2400" i="1"/>
                                    <m:t>𝑤</m:t>
                                  </m:r>
                                </m:e>
                                <m:sub>
                                  <m:r>
                                    <a:rPr lang="uk-UA" sz="2400" i="1"/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uk-UA" sz="2400" i="1"/>
                                    <m:t>𝑥</m:t>
                                  </m:r>
                                </m:e>
                                <m:sub>
                                  <m:r>
                                    <a:rPr lang="uk-UA" sz="2400" i="1"/>
                                    <m:t>𝑛</m:t>
                                  </m:r>
                                </m:sub>
                              </m:sSub>
                              <m:r>
                                <a:rPr lang="uk-UA" sz="2400" i="1"/>
                                <m:t> )</m:t>
                              </m:r>
                            </m:sup>
                          </m:sSup>
                        </m:den>
                      </m:f>
                      <m:r>
                        <a:rPr lang="uk-UA" sz="2400" i="1"/>
                        <m:t>.             (</m:t>
                      </m:r>
                      <m:r>
                        <a:rPr lang="en-US" sz="2400" b="0" i="1" smtClean="0">
                          <a:latin typeface="Cambria Math"/>
                        </a:rPr>
                        <m:t>9</m:t>
                      </m:r>
                      <m:r>
                        <a:rPr lang="uk-UA" sz="2400" i="1"/>
                        <m:t>)</m:t>
                      </m:r>
                    </m:oMath>
                  </m:oMathPara>
                </a14:m>
                <a:endParaRPr lang="en-US" sz="2400" dirty="0" smtClean="0">
                  <a:effectLst/>
                </a:endParaRPr>
              </a:p>
              <a:p>
                <a:r>
                  <a:rPr lang="uk-UA" sz="2400" dirty="0"/>
                  <a:t>Коефіцієнти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uk-UA" sz="2400" i="1"/>
                          <m:t>𝑤</m:t>
                        </m:r>
                      </m:e>
                      <m:sub>
                        <m:r>
                          <a:rPr lang="uk-UA" sz="2400" i="1"/>
                          <m:t>0</m:t>
                        </m:r>
                      </m:sub>
                    </m:sSub>
                    <m:r>
                      <a:rPr lang="uk-UA" sz="2400" i="1"/>
                      <m:t>, </m:t>
                    </m:r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uk-UA" sz="2400" i="1"/>
                          <m:t>𝑤</m:t>
                        </m:r>
                      </m:e>
                      <m:sub>
                        <m:r>
                          <a:rPr lang="uk-UA" sz="2400" i="1"/>
                          <m:t>1</m:t>
                        </m:r>
                      </m:sub>
                    </m:sSub>
                    <m:r>
                      <a:rPr lang="uk-UA" sz="2400" i="1"/>
                      <m:t>… </m:t>
                    </m:r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uk-UA" sz="2400" i="1"/>
                          <m:t>𝑤</m:t>
                        </m:r>
                      </m:e>
                      <m:sub>
                        <m:r>
                          <a:rPr lang="uk-UA" sz="2400" i="1"/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обрані так, щоб максимізувати вірогідність приналежності спостереження до класу 1.</a:t>
                </a:r>
                <a:endParaRPr lang="ru-RU" sz="2400" dirty="0">
                  <a:effectLst/>
                </a:endParaRPr>
              </a:p>
            </p:txBody>
          </p:sp>
        </mc:Choice>
        <mc:Fallback>
          <p:sp>
            <p:nvSpPr>
              <p:cNvPr id="3" name="Google Shape;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1477500"/>
                <a:ext cx="7858125" cy="2999250"/>
              </a:xfrm>
              <a:prstGeom prst="rect">
                <a:avLst/>
              </a:prstGeom>
              <a:blipFill rotWithShape="1">
                <a:blip r:embed="rId3"/>
                <a:stretch>
                  <a:fillRect l="-1164" b="-58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0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8" name="Google Shape;68;p14"/>
              <p:cNvSpPr txBox="1"/>
              <p:nvPr/>
            </p:nvSpPr>
            <p:spPr>
              <a:xfrm>
                <a:off x="1006198" y="610725"/>
                <a:ext cx="7785375" cy="108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uk-UA" sz="4800" dirty="0" err="1"/>
                  <a:t>П</a:t>
                </a:r>
                <a:r>
                  <a:rPr lang="uk-UA" sz="4800" dirty="0" err="1" smtClean="0"/>
                  <a:t>орогова</a:t>
                </a:r>
                <a:r>
                  <a:rPr lang="uk-UA" sz="4800" dirty="0" smtClean="0"/>
                  <a:t> </a:t>
                </a:r>
                <a:r>
                  <a:rPr lang="uk-UA" sz="4800" dirty="0"/>
                  <a:t>границя </a:t>
                </a:r>
                <a14:m>
                  <m:oMath xmlns:m="http://schemas.openxmlformats.org/officeDocument/2006/math">
                    <m:r>
                      <a:rPr lang="uk-UA" sz="4800" i="1"/>
                      <m:t>𝐶</m:t>
                    </m:r>
                  </m:oMath>
                </a14:m>
                <a:endParaRPr sz="4800" dirty="0"/>
              </a:p>
            </p:txBody>
          </p:sp>
        </mc:Choice>
        <mc:Fallback>
          <p:sp>
            <p:nvSpPr>
              <p:cNvPr id="68" name="Google Shape;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98" y="610725"/>
                <a:ext cx="7785375" cy="1083600"/>
              </a:xfrm>
              <a:prstGeom prst="rect">
                <a:avLst/>
              </a:prstGeom>
              <a:blipFill rotWithShape="1">
                <a:blip r:embed="rId3"/>
                <a:stretch>
                  <a:fillRect t="-8989" b="-95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8;p14"/>
              <p:cNvSpPr txBox="1"/>
              <p:nvPr/>
            </p:nvSpPr>
            <p:spPr>
              <a:xfrm>
                <a:off x="4036379" y="1477500"/>
                <a:ext cx="4488496" cy="2999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 smtClean="0">
                    <a:effectLst/>
                  </a:rPr>
                  <a:t> – </a:t>
                </a:r>
                <a:r>
                  <a:rPr lang="uk-UA" sz="2400" dirty="0" smtClean="0"/>
                  <a:t>чітко </a:t>
                </a:r>
                <a:r>
                  <a:rPr lang="uk-UA" sz="2400" dirty="0"/>
                  <a:t>класифікує задане вхідне значення в один з класів</a:t>
                </a:r>
                <a:endParaRPr lang="ru-RU" sz="2400" dirty="0">
                  <a:effectLst/>
                </a:endParaRPr>
              </a:p>
            </p:txBody>
          </p:sp>
        </mc:Choice>
        <mc:Fallback>
          <p:sp>
            <p:nvSpPr>
              <p:cNvPr id="3" name="Google Shape;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79" y="1477500"/>
                <a:ext cx="4488496" cy="2999250"/>
              </a:xfrm>
              <a:prstGeom prst="rect">
                <a:avLst/>
              </a:prstGeom>
              <a:blipFill rotWithShape="1">
                <a:blip r:embed="rId4"/>
                <a:stretch>
                  <a:fillRect l="-20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4" y="1477501"/>
            <a:ext cx="3203004" cy="299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0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68</TotalTime>
  <Words>814</Words>
  <Application>Microsoft Office PowerPoint</Application>
  <PresentationFormat>Экран (16:9)</PresentationFormat>
  <Paragraphs>51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Times New Roman</vt:lpstr>
      <vt:lpstr>Cambria Math</vt:lpstr>
      <vt:lpstr>Wingdings 2</vt:lpstr>
      <vt:lpstr>Economica</vt:lpstr>
      <vt:lpstr>Franklin Gothic Book</vt:lpstr>
      <vt:lpstr>Old Standard TT</vt:lpstr>
      <vt:lpstr>Техническая</vt:lpstr>
      <vt:lpstr>Практичне дослідження узагальнених лінійних моделей (Generalized Linear Models) з використанням інструментарію Scikit-learn на мові програмування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classifiers</dc:title>
  <dc:creator>Gleb Koshurnykov</dc:creator>
  <cp:lastModifiedBy>Danyil</cp:lastModifiedBy>
  <cp:revision>40</cp:revision>
  <dcterms:modified xsi:type="dcterms:W3CDTF">2019-12-26T09:37:43Z</dcterms:modified>
</cp:coreProperties>
</file>