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20b662df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20b662df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20b662df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20b662df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20b662df6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20b662df6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20b662df6_4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20b662df6_4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20b662df6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20b662df6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1f530083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1f53008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Next is </a:t>
            </a:r>
            <a:r>
              <a:rPr b="1" lang="uk"/>
              <a:t>Results and Analysis</a:t>
            </a:r>
            <a:r>
              <a:rPr lang="uk"/>
              <a:t> Part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uk"/>
              <a:t>Danyil, Artem, </a:t>
            </a:r>
            <a:r>
              <a:rPr b="1" lang="uk"/>
              <a:t>Emanuel</a:t>
            </a:r>
            <a:endParaRPr b="1"/>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1e929ed8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1e929ed8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1f530083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1f530083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1f530083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1f530083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solidFill>
                  <a:schemeClr val="dk1"/>
                </a:solidFill>
              </a:rPr>
              <a:t>Next is </a:t>
            </a:r>
            <a:r>
              <a:rPr b="1" lang="uk">
                <a:solidFill>
                  <a:schemeClr val="dk1"/>
                </a:solidFill>
              </a:rPr>
              <a:t>Program Execution Overview</a:t>
            </a:r>
            <a:r>
              <a:rPr lang="uk">
                <a:solidFill>
                  <a:schemeClr val="dk1"/>
                </a:solidFill>
              </a:rPr>
              <a:t> Part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uk">
                <a:solidFill>
                  <a:schemeClr val="dk1"/>
                </a:solidFill>
              </a:rPr>
              <a:t>Artem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1f53008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1f530083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5eda48b5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5eda48b5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1f530083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1f530083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Program Execution Window Explaining</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Artem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1f530083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1f53008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History Graph &amp; Thread Status Screenshots and Captions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Emanuel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1f530083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1f530083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20b662df6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20b662df6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20b662df6_4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20b662df6_4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20b662df6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20b662df6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20b662df6_4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20b662df6_4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20b662df6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20b662df6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1f530083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1f530083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solidFill>
                  <a:schemeClr val="dk1"/>
                </a:solidFill>
              </a:rPr>
              <a:t>This i</a:t>
            </a:r>
            <a:r>
              <a:rPr lang="uk">
                <a:solidFill>
                  <a:schemeClr val="dk1"/>
                </a:solidFill>
              </a:rPr>
              <a:t>is </a:t>
            </a:r>
            <a:r>
              <a:rPr b="1" lang="uk">
                <a:solidFill>
                  <a:schemeClr val="dk1"/>
                </a:solidFill>
              </a:rPr>
              <a:t>Code Snippets Corresponding to ThreadMentor Tags</a:t>
            </a:r>
            <a:r>
              <a:rPr lang="uk">
                <a:solidFill>
                  <a:schemeClr val="dk1"/>
                </a:solidFill>
              </a:rPr>
              <a:t> Part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uk">
                <a:solidFill>
                  <a:schemeClr val="dk1"/>
                </a:solidFill>
              </a:rPr>
              <a:t>Danyil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1f530083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1f530083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There are three code files in this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a:t>Philosopher-main.cpp</a:t>
            </a:r>
            <a:r>
              <a:rPr lang="uk"/>
              <a:t> starts the program:</a:t>
            </a:r>
            <a:endParaRPr/>
          </a:p>
          <a:p>
            <a:pPr indent="-298450" lvl="0" marL="457200" rtl="0" algn="l">
              <a:spcBef>
                <a:spcPts val="0"/>
              </a:spcBef>
              <a:spcAft>
                <a:spcPts val="0"/>
              </a:spcAft>
              <a:buSzPts val="1100"/>
              <a:buChar char="●"/>
            </a:pPr>
            <a:r>
              <a:rPr lang="uk"/>
              <a:t>Sets up synchronization tools (</a:t>
            </a:r>
            <a:r>
              <a:rPr i="1" lang="uk"/>
              <a:t>Mutex</a:t>
            </a:r>
            <a:r>
              <a:rPr lang="uk"/>
              <a:t> chopsticks).</a:t>
            </a:r>
            <a:endParaRPr/>
          </a:p>
          <a:p>
            <a:pPr indent="-298450" lvl="0" marL="457200" rtl="0" algn="l">
              <a:spcBef>
                <a:spcPts val="0"/>
              </a:spcBef>
              <a:spcAft>
                <a:spcPts val="0"/>
              </a:spcAft>
              <a:buSzPts val="1100"/>
              <a:buChar char="●"/>
            </a:pPr>
            <a:r>
              <a:rPr lang="uk"/>
              <a:t>Launches five </a:t>
            </a:r>
            <a:r>
              <a:rPr i="1" lang="uk"/>
              <a:t>Philosopher</a:t>
            </a:r>
            <a:r>
              <a:rPr lang="uk"/>
              <a:t> threads.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uk"/>
              <a:t>Each </a:t>
            </a:r>
            <a:r>
              <a:rPr i="1" lang="uk"/>
              <a:t>Philosopher</a:t>
            </a:r>
            <a:r>
              <a:rPr lang="uk"/>
              <a:t> thread (defined in </a:t>
            </a:r>
            <a:r>
              <a:rPr b="1" lang="uk"/>
              <a:t>Philosopher.cpp</a:t>
            </a:r>
            <a:r>
              <a:rPr lang="uk"/>
              <a:t>) follows the same pattern:</a:t>
            </a:r>
            <a:endParaRPr/>
          </a:p>
          <a:p>
            <a:pPr indent="-298450" lvl="0" marL="457200" rtl="0" algn="l">
              <a:spcBef>
                <a:spcPts val="0"/>
              </a:spcBef>
              <a:spcAft>
                <a:spcPts val="0"/>
              </a:spcAft>
              <a:buSzPts val="1100"/>
              <a:buChar char="●"/>
            </a:pPr>
            <a:r>
              <a:rPr lang="uk"/>
              <a:t>Think → Lock chopsticks → Eat → Unlock chopsticks.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uk"/>
              <a:t>Philosopher.h</a:t>
            </a:r>
            <a:r>
              <a:rPr lang="uk"/>
              <a:t> ties everything together by providing the class blueprint used by the main file.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1e929ed8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e929ed8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Next is </a:t>
            </a:r>
            <a:r>
              <a:rPr b="1" lang="uk"/>
              <a:t>Introduction</a:t>
            </a:r>
            <a:r>
              <a:rPr lang="uk"/>
              <a:t> Part</a:t>
            </a:r>
            <a:endParaRPr/>
          </a:p>
          <a:p>
            <a:pPr indent="0" lvl="0" marL="0" rtl="0" algn="l">
              <a:spcBef>
                <a:spcPts val="0"/>
              </a:spcBef>
              <a:spcAft>
                <a:spcPts val="0"/>
              </a:spcAft>
              <a:buNone/>
            </a:pPr>
            <a:br>
              <a:rPr lang="uk"/>
            </a:br>
            <a:r>
              <a:rPr b="1" lang="uk"/>
              <a:t>Danyil</a:t>
            </a:r>
            <a:endParaRPr b="1"/>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1f530083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1f530083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Philosopher.h — Interface for the Philosopher Thread</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uk"/>
              <a:t>Purpose:</a:t>
            </a:r>
            <a:r>
              <a:rPr lang="uk"/>
              <a:t> Declares the </a:t>
            </a:r>
            <a:r>
              <a:rPr b="1" lang="uk"/>
              <a:t>Philosopher</a:t>
            </a:r>
            <a:r>
              <a:rPr lang="uk"/>
              <a:t> class, which is derived from the </a:t>
            </a:r>
            <a:r>
              <a:rPr b="1" lang="uk"/>
              <a:t>Thread</a:t>
            </a:r>
            <a:r>
              <a:rPr lang="uk"/>
              <a:t> class provided by ThreadMentor.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uk"/>
              <a:t>What it defines:</a:t>
            </a:r>
            <a:endParaRPr b="1"/>
          </a:p>
          <a:p>
            <a:pPr indent="-298450" lvl="0" marL="457200" rtl="0" algn="l">
              <a:spcBef>
                <a:spcPts val="0"/>
              </a:spcBef>
              <a:spcAft>
                <a:spcPts val="0"/>
              </a:spcAft>
              <a:buSzPts val="1100"/>
              <a:buChar char="●"/>
            </a:pPr>
            <a:r>
              <a:rPr b="1" lang="uk"/>
              <a:t>Constructor</a:t>
            </a:r>
            <a:r>
              <a:rPr lang="uk"/>
              <a:t> for initializing a philosopher with their number and number of iterations.</a:t>
            </a:r>
            <a:endParaRPr/>
          </a:p>
          <a:p>
            <a:pPr indent="-298450" lvl="0" marL="457200" rtl="0" algn="l">
              <a:spcBef>
                <a:spcPts val="0"/>
              </a:spcBef>
              <a:spcAft>
                <a:spcPts val="0"/>
              </a:spcAft>
              <a:buSzPts val="1100"/>
              <a:buChar char="●"/>
            </a:pPr>
            <a:r>
              <a:rPr lang="uk"/>
              <a:t>The </a:t>
            </a:r>
            <a:r>
              <a:rPr b="1" lang="uk"/>
              <a:t>ThreadFunc()</a:t>
            </a:r>
            <a:r>
              <a:rPr lang="uk"/>
              <a:t> method, which is the core behavior executed by each philosopher thread.</a:t>
            </a:r>
            <a:endParaRPr/>
          </a:p>
          <a:p>
            <a:pPr indent="-298450" lvl="0" marL="457200" rtl="0" algn="l">
              <a:spcBef>
                <a:spcPts val="0"/>
              </a:spcBef>
              <a:spcAft>
                <a:spcPts val="0"/>
              </a:spcAft>
              <a:buSzPts val="1100"/>
              <a:buChar char="●"/>
            </a:pPr>
            <a:r>
              <a:rPr lang="uk"/>
              <a:t>Keeps track of the </a:t>
            </a:r>
            <a:r>
              <a:rPr b="1" lang="uk"/>
              <a:t>philosopher’s ID</a:t>
            </a:r>
            <a:r>
              <a:rPr lang="uk"/>
              <a:t> number and how many times they think and eat.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uk"/>
              <a:t>ThreadMentor Concepts:</a:t>
            </a:r>
            <a:endParaRPr b="1"/>
          </a:p>
          <a:p>
            <a:pPr indent="-298450" lvl="0" marL="457200" rtl="0" algn="l">
              <a:spcBef>
                <a:spcPts val="0"/>
              </a:spcBef>
              <a:spcAft>
                <a:spcPts val="0"/>
              </a:spcAft>
              <a:buSzPts val="1100"/>
              <a:buChar char="●"/>
            </a:pPr>
            <a:r>
              <a:rPr lang="uk"/>
              <a:t>Custom </a:t>
            </a:r>
            <a:r>
              <a:rPr b="1" lang="uk"/>
              <a:t>thread</a:t>
            </a:r>
            <a:r>
              <a:rPr lang="uk"/>
              <a:t> class</a:t>
            </a:r>
            <a:endParaRPr/>
          </a:p>
          <a:p>
            <a:pPr indent="-298450" lvl="0" marL="457200" rtl="0" algn="l">
              <a:spcBef>
                <a:spcPts val="0"/>
              </a:spcBef>
              <a:spcAft>
                <a:spcPts val="0"/>
              </a:spcAft>
              <a:buSzPts val="1100"/>
              <a:buChar char="●"/>
            </a:pPr>
            <a:r>
              <a:rPr lang="uk"/>
              <a:t>Inheritance from </a:t>
            </a:r>
            <a:r>
              <a:rPr b="1" lang="uk"/>
              <a:t>Thread</a:t>
            </a:r>
            <a:endParaRPr b="1"/>
          </a:p>
          <a:p>
            <a:pPr indent="-298450" lvl="0" marL="457200" rtl="0" algn="l">
              <a:spcBef>
                <a:spcPts val="0"/>
              </a:spcBef>
              <a:spcAft>
                <a:spcPts val="0"/>
              </a:spcAft>
              <a:buSzPts val="1100"/>
              <a:buChar char="●"/>
            </a:pPr>
            <a:r>
              <a:rPr b="1" lang="uk"/>
              <a:t>Thread</a:t>
            </a:r>
            <a:r>
              <a:rPr lang="uk"/>
              <a:t> encapsulation</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1f530083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1f530083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Class Definition for Philosopher</a:t>
            </a:r>
            <a:endParaRPr b="1"/>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uk"/>
              <a:t>Tag:</a:t>
            </a:r>
            <a:r>
              <a:rPr lang="uk"/>
              <a:t> Thread Class Declaration, Inheritance from Thread</a:t>
            </a:r>
            <a:endParaRPr/>
          </a:p>
          <a:p>
            <a:pPr indent="0" lvl="0" marL="0" rtl="0" algn="l">
              <a:spcBef>
                <a:spcPts val="0"/>
              </a:spcBef>
              <a:spcAft>
                <a:spcPts val="0"/>
              </a:spcAft>
              <a:buClr>
                <a:schemeClr val="dk1"/>
              </a:buClr>
              <a:buSzPts val="1100"/>
              <a:buFont typeface="Arial"/>
              <a:buNone/>
            </a:pPr>
            <a:r>
              <a:rPr b="1" lang="uk"/>
              <a:t>Explanation:</a:t>
            </a:r>
            <a:endParaRPr b="1"/>
          </a:p>
          <a:p>
            <a:pPr indent="-298450" lvl="0" marL="457200" rtl="0" algn="l">
              <a:spcBef>
                <a:spcPts val="0"/>
              </a:spcBef>
              <a:spcAft>
                <a:spcPts val="0"/>
              </a:spcAft>
              <a:buSzPts val="1100"/>
              <a:buChar char="●"/>
            </a:pPr>
            <a:r>
              <a:rPr b="1" lang="uk"/>
              <a:t>Philosopher</a:t>
            </a:r>
            <a:r>
              <a:rPr lang="uk"/>
              <a:t> is a thread class derived from </a:t>
            </a:r>
            <a:r>
              <a:rPr b="1" lang="uk"/>
              <a:t>Thread</a:t>
            </a:r>
            <a:r>
              <a:rPr lang="uk"/>
              <a:t>.</a:t>
            </a:r>
            <a:endParaRPr/>
          </a:p>
          <a:p>
            <a:pPr indent="-298450" lvl="0" marL="457200" rtl="0" algn="l">
              <a:spcBef>
                <a:spcPts val="0"/>
              </a:spcBef>
              <a:spcAft>
                <a:spcPts val="0"/>
              </a:spcAft>
              <a:buSzPts val="1100"/>
              <a:buChar char="●"/>
            </a:pPr>
            <a:r>
              <a:rPr b="1" lang="uk"/>
              <a:t>No</a:t>
            </a:r>
            <a:r>
              <a:rPr lang="uk"/>
              <a:t> stores the philosopher’s number (0–4).</a:t>
            </a:r>
            <a:endParaRPr/>
          </a:p>
          <a:p>
            <a:pPr indent="-298450" lvl="0" marL="457200" rtl="0" algn="l">
              <a:spcBef>
                <a:spcPts val="0"/>
              </a:spcBef>
              <a:spcAft>
                <a:spcPts val="0"/>
              </a:spcAft>
              <a:buSzPts val="1100"/>
              <a:buChar char="●"/>
            </a:pPr>
            <a:r>
              <a:rPr b="1" lang="uk"/>
              <a:t>Iterations</a:t>
            </a:r>
            <a:r>
              <a:rPr lang="uk"/>
              <a:t> defines how many times the philosopher will think and eat.</a:t>
            </a:r>
            <a:endParaRPr/>
          </a:p>
          <a:p>
            <a:pPr indent="-298450" lvl="0" marL="457200" rtl="0" algn="l">
              <a:spcBef>
                <a:spcPts val="0"/>
              </a:spcBef>
              <a:spcAft>
                <a:spcPts val="0"/>
              </a:spcAft>
              <a:buSzPts val="1100"/>
              <a:buChar char="●"/>
            </a:pPr>
            <a:r>
              <a:rPr b="1" lang="uk"/>
              <a:t>ThreadFunc()</a:t>
            </a:r>
            <a:r>
              <a:rPr lang="uk"/>
              <a:t> is a mandatory override that specifies what the thread will do when running.</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1f530083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1f530083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Philosopher.cpp — </a:t>
            </a:r>
            <a:r>
              <a:rPr b="1" lang="uk"/>
              <a:t>Implementation of Philosopher Behavior</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uk"/>
              <a:t>Purpose:</a:t>
            </a:r>
            <a:r>
              <a:rPr lang="uk"/>
              <a:t> </a:t>
            </a:r>
            <a:r>
              <a:rPr lang="uk"/>
              <a:t>Implements what each philosopher actually does when their thread is running</a:t>
            </a:r>
            <a:r>
              <a:rPr lang="uk"/>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a:t>What it does:</a:t>
            </a:r>
            <a:endParaRPr b="1"/>
          </a:p>
          <a:p>
            <a:pPr indent="-298450" lvl="0" marL="457200" rtl="0" algn="l">
              <a:spcBef>
                <a:spcPts val="0"/>
              </a:spcBef>
              <a:spcAft>
                <a:spcPts val="0"/>
              </a:spcAft>
              <a:buSzPts val="1100"/>
              <a:buChar char="●"/>
            </a:pPr>
            <a:r>
              <a:rPr lang="uk"/>
              <a:t>Uses a helper function (</a:t>
            </a:r>
            <a:r>
              <a:rPr b="1" lang="uk"/>
              <a:t>Filler</a:t>
            </a:r>
            <a:r>
              <a:rPr lang="uk"/>
              <a:t>) to align output</a:t>
            </a:r>
            <a:r>
              <a:rPr lang="uk"/>
              <a:t>.</a:t>
            </a:r>
            <a:endParaRPr/>
          </a:p>
          <a:p>
            <a:pPr indent="-298450" lvl="0" marL="457200" rtl="0" algn="l">
              <a:spcBef>
                <a:spcPts val="0"/>
              </a:spcBef>
              <a:spcAft>
                <a:spcPts val="0"/>
              </a:spcAft>
              <a:buSzPts val="1100"/>
              <a:buChar char="●"/>
            </a:pPr>
            <a:r>
              <a:rPr lang="uk"/>
              <a:t>In </a:t>
            </a:r>
            <a:r>
              <a:rPr b="1" lang="uk"/>
              <a:t>ThreadFunc()</a:t>
            </a:r>
            <a:r>
              <a:rPr lang="uk"/>
              <a:t>:</a:t>
            </a:r>
            <a:endParaRPr/>
          </a:p>
          <a:p>
            <a:pPr indent="-298450" lvl="1" marL="914400" rtl="0" algn="l">
              <a:spcBef>
                <a:spcPts val="0"/>
              </a:spcBef>
              <a:spcAft>
                <a:spcPts val="0"/>
              </a:spcAft>
              <a:buSzPts val="1100"/>
              <a:buChar char="○"/>
            </a:pPr>
            <a:r>
              <a:rPr lang="uk"/>
              <a:t>Each philosopher thinks (</a:t>
            </a:r>
            <a:r>
              <a:rPr b="1" lang="uk"/>
              <a:t>Delay()</a:t>
            </a:r>
            <a:r>
              <a:rPr lang="uk"/>
              <a:t>), picks up left then right chopstick (mutex locks), eats, and puts down chopsticks (mutex unlocks).</a:t>
            </a:r>
            <a:endParaRPr/>
          </a:p>
          <a:p>
            <a:pPr indent="-298450" lvl="1" marL="914400" rtl="0" algn="l">
              <a:spcBef>
                <a:spcPts val="0"/>
              </a:spcBef>
              <a:spcAft>
                <a:spcPts val="0"/>
              </a:spcAft>
              <a:buSzPts val="1100"/>
              <a:buChar char="○"/>
            </a:pPr>
            <a:r>
              <a:rPr lang="uk"/>
              <a:t>This sequence repeats for a specified number of iterations.</a:t>
            </a:r>
            <a:endParaRPr/>
          </a:p>
          <a:p>
            <a:pPr indent="-298450" lvl="0" marL="457200" rtl="0" algn="l">
              <a:spcBef>
                <a:spcPts val="0"/>
              </a:spcBef>
              <a:spcAft>
                <a:spcPts val="0"/>
              </a:spcAft>
              <a:buSzPts val="1100"/>
              <a:buChar char="●"/>
            </a:pPr>
            <a:r>
              <a:rPr lang="uk"/>
              <a:t>Calls </a:t>
            </a:r>
            <a:r>
              <a:rPr b="1" lang="uk"/>
              <a:t>Exit()</a:t>
            </a:r>
            <a:r>
              <a:rPr lang="uk"/>
              <a:t> when done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a:t>ThreadMentor Concepts:</a:t>
            </a:r>
            <a:endParaRPr b="1"/>
          </a:p>
          <a:p>
            <a:pPr indent="-298450" lvl="0" marL="457200" rtl="0" algn="l">
              <a:spcBef>
                <a:spcPts val="0"/>
              </a:spcBef>
              <a:spcAft>
                <a:spcPts val="0"/>
              </a:spcAft>
              <a:buSzPts val="1100"/>
              <a:buChar char="●"/>
            </a:pPr>
            <a:r>
              <a:rPr lang="uk"/>
              <a:t>Thread entry point via </a:t>
            </a:r>
            <a:r>
              <a:rPr b="1" lang="uk"/>
              <a:t>ThreadFunc()</a:t>
            </a:r>
            <a:endParaRPr b="1"/>
          </a:p>
          <a:p>
            <a:pPr indent="-298450" lvl="0" marL="457200" rtl="0" algn="l">
              <a:spcBef>
                <a:spcPts val="0"/>
              </a:spcBef>
              <a:spcAft>
                <a:spcPts val="0"/>
              </a:spcAft>
              <a:buSzPts val="1100"/>
              <a:buChar char="●"/>
            </a:pPr>
            <a:r>
              <a:rPr lang="uk"/>
              <a:t>Synchronization using </a:t>
            </a:r>
            <a:r>
              <a:rPr b="1" lang="uk"/>
              <a:t>Mutex</a:t>
            </a:r>
            <a:r>
              <a:rPr lang="uk"/>
              <a:t> locks</a:t>
            </a:r>
            <a:endParaRPr/>
          </a:p>
          <a:p>
            <a:pPr indent="-298450" lvl="0" marL="457200" rtl="0" algn="l">
              <a:spcBef>
                <a:spcPts val="0"/>
              </a:spcBef>
              <a:spcAft>
                <a:spcPts val="0"/>
              </a:spcAft>
              <a:buSzPts val="1100"/>
              <a:buChar char="●"/>
            </a:pPr>
            <a:r>
              <a:rPr lang="uk"/>
              <a:t>Possible </a:t>
            </a:r>
            <a:r>
              <a:rPr b="1" lang="uk"/>
              <a:t>deadlock risk</a:t>
            </a:r>
            <a:r>
              <a:rPr lang="uk"/>
              <a:t> due to fixed order of resource acquisition</a:t>
            </a:r>
            <a:endParaRPr/>
          </a:p>
          <a:p>
            <a:pPr indent="-298450" lvl="0" marL="457200" rtl="0" algn="l">
              <a:spcBef>
                <a:spcPts val="0"/>
              </a:spcBef>
              <a:spcAft>
                <a:spcPts val="0"/>
              </a:spcAft>
              <a:buSzPts val="1100"/>
              <a:buChar char="●"/>
            </a:pPr>
            <a:r>
              <a:rPr lang="uk"/>
              <a:t>Thread termination with </a:t>
            </a:r>
            <a:r>
              <a:rPr b="1" lang="uk"/>
              <a:t>Exit()</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1f530083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1f530083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External Declaration of Chopsticks</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Shared Synchronization Object</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b="1" lang="uk"/>
              <a:t>Chopstick</a:t>
            </a:r>
            <a:r>
              <a:rPr lang="uk"/>
              <a:t> is an array of pointers to </a:t>
            </a:r>
            <a:r>
              <a:rPr b="1" lang="uk"/>
              <a:t>Mutex</a:t>
            </a:r>
            <a:r>
              <a:rPr lang="uk"/>
              <a:t> objects, one for each chopstick.</a:t>
            </a:r>
            <a:endParaRPr/>
          </a:p>
          <a:p>
            <a:pPr indent="-298450" lvl="0" marL="457200" rtl="0" algn="l">
              <a:spcBef>
                <a:spcPts val="0"/>
              </a:spcBef>
              <a:spcAft>
                <a:spcPts val="0"/>
              </a:spcAft>
              <a:buSzPts val="1100"/>
              <a:buChar char="●"/>
            </a:pPr>
            <a:r>
              <a:rPr lang="uk"/>
              <a:t>It is </a:t>
            </a:r>
            <a:r>
              <a:rPr b="1" lang="uk"/>
              <a:t>extern</a:t>
            </a:r>
            <a:r>
              <a:rPr lang="uk"/>
              <a:t>, meaning that the actual definition is elsewhere (in main file).</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1f5300838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1f5300838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Helper Function: Filler()</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Formatting Utility (Not ThreadMentor Specific)</a:t>
            </a:r>
            <a:endParaRPr/>
          </a:p>
          <a:p>
            <a:pPr indent="0" lvl="0" marL="0" rtl="0" algn="l">
              <a:spcBef>
                <a:spcPts val="0"/>
              </a:spcBef>
              <a:spcAft>
                <a:spcPts val="0"/>
              </a:spcAft>
              <a:buNone/>
            </a:pPr>
            <a:r>
              <a:rPr b="1" lang="uk"/>
              <a:t>Explanation:</a:t>
            </a:r>
            <a:endParaRPr/>
          </a:p>
          <a:p>
            <a:pPr indent="-298450" lvl="0" marL="457200" rtl="0" algn="l">
              <a:spcBef>
                <a:spcPts val="0"/>
              </a:spcBef>
              <a:spcAft>
                <a:spcPts val="0"/>
              </a:spcAft>
              <a:buSzPts val="1100"/>
              <a:buChar char="●"/>
            </a:pPr>
            <a:r>
              <a:rPr lang="uk"/>
              <a:t>Allocates and returns a stream with n spaces, used to </a:t>
            </a:r>
            <a:r>
              <a:rPr b="1" lang="uk"/>
              <a:t>indent</a:t>
            </a:r>
            <a:r>
              <a:rPr lang="uk"/>
              <a:t> output for visual clarity.</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51f530083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51f530083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Philosopher Constructor</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Thread Initialization, Thread Naming</a:t>
            </a:r>
            <a:endParaRPr/>
          </a:p>
          <a:p>
            <a:pPr indent="0" lvl="0" marL="0" rtl="0" algn="l">
              <a:spcBef>
                <a:spcPts val="0"/>
              </a:spcBef>
              <a:spcAft>
                <a:spcPts val="0"/>
              </a:spcAft>
              <a:buNone/>
            </a:pPr>
            <a:r>
              <a:rPr b="1" lang="uk"/>
              <a:t>Explanation:</a:t>
            </a:r>
            <a:endParaRPr/>
          </a:p>
          <a:p>
            <a:pPr indent="-298450" lvl="0" marL="457200" rtl="0" algn="l">
              <a:spcBef>
                <a:spcPts val="0"/>
              </a:spcBef>
              <a:spcAft>
                <a:spcPts val="0"/>
              </a:spcAft>
              <a:buSzPts val="1100"/>
              <a:buChar char="●"/>
            </a:pPr>
            <a:r>
              <a:rPr lang="uk"/>
              <a:t>Initializes the philosopher's ID (</a:t>
            </a:r>
            <a:r>
              <a:rPr b="1" lang="uk"/>
              <a:t>No</a:t>
            </a:r>
            <a:r>
              <a:rPr lang="uk"/>
              <a:t>) and number of </a:t>
            </a:r>
            <a:r>
              <a:rPr b="1" lang="uk"/>
              <a:t>Iterations</a:t>
            </a:r>
            <a:r>
              <a:rPr lang="uk"/>
              <a:t>.</a:t>
            </a:r>
            <a:endParaRPr/>
          </a:p>
          <a:p>
            <a:pPr indent="-298450" lvl="0" marL="457200" rtl="0" algn="l">
              <a:spcBef>
                <a:spcPts val="0"/>
              </a:spcBef>
              <a:spcAft>
                <a:spcPts val="0"/>
              </a:spcAft>
              <a:buSzPts val="1100"/>
              <a:buChar char="●"/>
            </a:pPr>
            <a:r>
              <a:rPr lang="uk"/>
              <a:t>Sets a readable thread name like </a:t>
            </a:r>
            <a:r>
              <a:rPr b="1" lang="uk"/>
              <a:t>Philosopher0</a:t>
            </a:r>
            <a:r>
              <a:rPr lang="uk"/>
              <a:t>, </a:t>
            </a:r>
            <a:r>
              <a:rPr b="1" lang="uk"/>
              <a:t>Philosopher1</a:t>
            </a:r>
            <a:r>
              <a:rPr lang="uk"/>
              <a:t>, etc., which is useful for debugging and logs.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1f530083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1f530083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Main Thread Functionality</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Critical Section Protection (Mutex Lock/Unlock), Thread Behavior Definition, Thread Termination</a:t>
            </a:r>
            <a:endParaRPr/>
          </a:p>
          <a:p>
            <a:pPr indent="0" lvl="0" marL="0" rtl="0" algn="l">
              <a:spcBef>
                <a:spcPts val="0"/>
              </a:spcBef>
              <a:spcAft>
                <a:spcPts val="0"/>
              </a:spcAft>
              <a:buNone/>
            </a:pPr>
            <a:r>
              <a:rPr b="1" lang="uk"/>
              <a:t>Explanation:</a:t>
            </a:r>
            <a:endParaRPr/>
          </a:p>
          <a:p>
            <a:pPr indent="-298450" lvl="0" marL="457200" rtl="0" algn="l">
              <a:spcBef>
                <a:spcPts val="0"/>
              </a:spcBef>
              <a:spcAft>
                <a:spcPts val="0"/>
              </a:spcAft>
              <a:buSzPts val="1100"/>
              <a:buChar char="●"/>
            </a:pPr>
            <a:r>
              <a:rPr lang="uk"/>
              <a:t>The philosopher </a:t>
            </a:r>
            <a:r>
              <a:rPr b="1" lang="uk"/>
              <a:t>thinks</a:t>
            </a:r>
            <a:r>
              <a:rPr lang="uk"/>
              <a:t> (</a:t>
            </a:r>
            <a:r>
              <a:rPr b="1" lang="uk"/>
              <a:t>Delay()</a:t>
            </a:r>
            <a:r>
              <a:rPr lang="uk"/>
              <a:t>), </a:t>
            </a:r>
            <a:r>
              <a:rPr b="1" lang="uk"/>
              <a:t>locks</a:t>
            </a:r>
            <a:r>
              <a:rPr lang="uk"/>
              <a:t> both needed chopsticks (left then right), </a:t>
            </a:r>
            <a:r>
              <a:rPr b="1" lang="uk"/>
              <a:t>eats</a:t>
            </a:r>
            <a:r>
              <a:rPr lang="uk"/>
              <a:t>, and </a:t>
            </a:r>
            <a:r>
              <a:rPr b="1" lang="uk"/>
              <a:t>unlocks</a:t>
            </a:r>
            <a:r>
              <a:rPr lang="uk"/>
              <a:t> the chopsticks.</a:t>
            </a:r>
            <a:endParaRPr/>
          </a:p>
          <a:p>
            <a:pPr indent="-298450" lvl="0" marL="457200" rtl="0" algn="l">
              <a:spcBef>
                <a:spcPts val="0"/>
              </a:spcBef>
              <a:spcAft>
                <a:spcPts val="0"/>
              </a:spcAft>
              <a:buSzPts val="1100"/>
              <a:buChar char="●"/>
            </a:pPr>
            <a:r>
              <a:rPr b="1" lang="uk"/>
              <a:t>Important</a:t>
            </a:r>
            <a:r>
              <a:rPr lang="uk"/>
              <a:t>: locking left and then right </a:t>
            </a:r>
            <a:r>
              <a:rPr b="1" lang="uk"/>
              <a:t>may cause deadlock</a:t>
            </a:r>
            <a:r>
              <a:rPr lang="uk"/>
              <a:t>, because all philosophers could be waiting for each other's second chopstick.</a:t>
            </a:r>
            <a:endParaRPr/>
          </a:p>
          <a:p>
            <a:pPr indent="-298450" lvl="0" marL="457200" rtl="0" algn="l">
              <a:spcBef>
                <a:spcPts val="0"/>
              </a:spcBef>
              <a:spcAft>
                <a:spcPts val="0"/>
              </a:spcAft>
              <a:buSzPts val="1100"/>
              <a:buChar char="●"/>
            </a:pPr>
            <a:r>
              <a:rPr lang="uk"/>
              <a:t>The </a:t>
            </a:r>
            <a:r>
              <a:rPr b="1" lang="uk"/>
              <a:t>Exit()</a:t>
            </a:r>
            <a:r>
              <a:rPr lang="uk"/>
              <a:t> call properly ends the thread after all iterations.</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1f5300838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1f5300838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Philosopher-main.cpp — Main Program and Thread Setup</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uk"/>
              <a:t>Purpose:</a:t>
            </a:r>
            <a:r>
              <a:rPr lang="uk"/>
              <a:t> </a:t>
            </a:r>
            <a:r>
              <a:rPr lang="uk"/>
              <a:t>Sets up the environment, initializes mutexes and threads, and coordinates execution.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a:t>What it does:</a:t>
            </a:r>
            <a:endParaRPr b="1"/>
          </a:p>
          <a:p>
            <a:pPr indent="-298450" lvl="0" marL="457200" rtl="0" algn="l">
              <a:spcBef>
                <a:spcPts val="0"/>
              </a:spcBef>
              <a:spcAft>
                <a:spcPts val="0"/>
              </a:spcAft>
              <a:buSzPts val="1100"/>
              <a:buChar char="●"/>
            </a:pPr>
            <a:r>
              <a:rPr lang="uk"/>
              <a:t>Parse command-line argument for number of iterations.</a:t>
            </a:r>
            <a:endParaRPr/>
          </a:p>
          <a:p>
            <a:pPr indent="-298450" lvl="0" marL="457200" rtl="0" algn="l">
              <a:spcBef>
                <a:spcPts val="0"/>
              </a:spcBef>
              <a:spcAft>
                <a:spcPts val="0"/>
              </a:spcAft>
              <a:buSzPts val="1100"/>
              <a:buChar char="●"/>
            </a:pPr>
            <a:r>
              <a:rPr lang="uk"/>
              <a:t>Creates </a:t>
            </a:r>
            <a:r>
              <a:rPr b="1" lang="uk"/>
              <a:t>Mutex</a:t>
            </a:r>
            <a:r>
              <a:rPr lang="uk"/>
              <a:t> locks (chopsticks) with unique names.</a:t>
            </a:r>
            <a:endParaRPr/>
          </a:p>
          <a:p>
            <a:pPr indent="-298450" lvl="0" marL="457200" rtl="0" algn="l">
              <a:spcBef>
                <a:spcPts val="0"/>
              </a:spcBef>
              <a:spcAft>
                <a:spcPts val="0"/>
              </a:spcAft>
              <a:buSzPts val="1100"/>
              <a:buChar char="●"/>
            </a:pPr>
            <a:r>
              <a:rPr lang="uk"/>
              <a:t>Instantiates and starts philosopher threads using </a:t>
            </a:r>
            <a:r>
              <a:rPr b="1" lang="uk"/>
              <a:t>Begin()</a:t>
            </a:r>
            <a:r>
              <a:rPr lang="uk"/>
              <a:t>.</a:t>
            </a:r>
            <a:endParaRPr/>
          </a:p>
          <a:p>
            <a:pPr indent="-298450" lvl="0" marL="457200" rtl="0" algn="l">
              <a:spcBef>
                <a:spcPts val="0"/>
              </a:spcBef>
              <a:spcAft>
                <a:spcPts val="0"/>
              </a:spcAft>
              <a:buSzPts val="1100"/>
              <a:buChar char="●"/>
            </a:pPr>
            <a:r>
              <a:rPr lang="uk"/>
              <a:t>Waits for all philosophers to finish using</a:t>
            </a:r>
            <a:r>
              <a:rPr lang="uk"/>
              <a:t> </a:t>
            </a:r>
            <a:r>
              <a:rPr b="1" lang="uk"/>
              <a:t>Jo</a:t>
            </a:r>
            <a:r>
              <a:rPr b="1" lang="uk"/>
              <a:t>in(</a:t>
            </a:r>
            <a:r>
              <a:rPr lang="uk"/>
              <a:t>).</a:t>
            </a:r>
            <a:endParaRPr/>
          </a:p>
          <a:p>
            <a:pPr indent="-298450" lvl="0" marL="457200" rtl="0" algn="l">
              <a:spcBef>
                <a:spcPts val="0"/>
              </a:spcBef>
              <a:spcAft>
                <a:spcPts val="0"/>
              </a:spcAft>
              <a:buSzPts val="1100"/>
              <a:buChar char="●"/>
            </a:pPr>
            <a:r>
              <a:rPr lang="uk"/>
              <a:t>Terminates program using </a:t>
            </a:r>
            <a:r>
              <a:rPr b="1" lang="uk"/>
              <a:t>Exit()</a:t>
            </a:r>
            <a:r>
              <a:rPr lang="uk"/>
              <a:t>.</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uk"/>
              <a:t>Uses a helper function (</a:t>
            </a:r>
            <a:r>
              <a:rPr b="1" lang="uk"/>
              <a:t>Filler</a:t>
            </a:r>
            <a:r>
              <a:rPr lang="uk"/>
              <a:t>) to align output.</a:t>
            </a:r>
            <a:endParaRPr/>
          </a:p>
          <a:p>
            <a:pPr indent="-298450" lvl="0" marL="457200" rtl="0" algn="l">
              <a:spcBef>
                <a:spcPts val="0"/>
              </a:spcBef>
              <a:spcAft>
                <a:spcPts val="0"/>
              </a:spcAft>
              <a:buSzPts val="1100"/>
              <a:buChar char="●"/>
            </a:pPr>
            <a:r>
              <a:rPr lang="uk"/>
              <a:t>In </a:t>
            </a:r>
            <a:r>
              <a:rPr b="1" lang="uk"/>
              <a:t>ThreadFunc()</a:t>
            </a:r>
            <a:r>
              <a:rPr lang="uk"/>
              <a:t>:</a:t>
            </a:r>
            <a:endParaRPr/>
          </a:p>
          <a:p>
            <a:pPr indent="-298450" lvl="1" marL="914400" rtl="0" algn="l">
              <a:spcBef>
                <a:spcPts val="0"/>
              </a:spcBef>
              <a:spcAft>
                <a:spcPts val="0"/>
              </a:spcAft>
              <a:buSzPts val="1100"/>
              <a:buChar char="○"/>
            </a:pPr>
            <a:r>
              <a:rPr lang="uk"/>
              <a:t>Each philosopher thinks (</a:t>
            </a:r>
            <a:r>
              <a:rPr b="1" lang="uk"/>
              <a:t>Delay()</a:t>
            </a:r>
            <a:r>
              <a:rPr lang="uk"/>
              <a:t>), picks up left then right chopstick (mutex locks), eats, and puts down chopsticks (mutex unlocks).</a:t>
            </a:r>
            <a:endParaRPr/>
          </a:p>
          <a:p>
            <a:pPr indent="-298450" lvl="1" marL="914400" rtl="0" algn="l">
              <a:spcBef>
                <a:spcPts val="0"/>
              </a:spcBef>
              <a:spcAft>
                <a:spcPts val="0"/>
              </a:spcAft>
              <a:buSzPts val="1100"/>
              <a:buChar char="○"/>
            </a:pPr>
            <a:r>
              <a:rPr lang="uk"/>
              <a:t>This sequence repeats for a specified number of iterations.</a:t>
            </a:r>
            <a:endParaRPr/>
          </a:p>
          <a:p>
            <a:pPr indent="-298450" lvl="0" marL="457200" rtl="0" algn="l">
              <a:spcBef>
                <a:spcPts val="0"/>
              </a:spcBef>
              <a:spcAft>
                <a:spcPts val="0"/>
              </a:spcAft>
              <a:buSzPts val="1100"/>
              <a:buChar char="●"/>
            </a:pPr>
            <a:r>
              <a:rPr lang="uk"/>
              <a:t>Calls </a:t>
            </a:r>
            <a:r>
              <a:rPr b="1" lang="uk"/>
              <a:t>Exit()</a:t>
            </a:r>
            <a:r>
              <a:rPr lang="uk"/>
              <a:t> when done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a:t>ThreadMentor Concepts:</a:t>
            </a:r>
            <a:endParaRPr b="1"/>
          </a:p>
          <a:p>
            <a:pPr indent="-298450" lvl="0" marL="457200" rtl="0" algn="l">
              <a:spcBef>
                <a:spcPts val="0"/>
              </a:spcBef>
              <a:spcAft>
                <a:spcPts val="0"/>
              </a:spcAft>
              <a:buSzPts val="1100"/>
              <a:buChar char="●"/>
            </a:pPr>
            <a:r>
              <a:rPr b="1" lang="uk"/>
              <a:t>Mutex</a:t>
            </a:r>
            <a:r>
              <a:rPr lang="uk"/>
              <a:t> creation and naming</a:t>
            </a:r>
            <a:endParaRPr/>
          </a:p>
          <a:p>
            <a:pPr indent="-298450" lvl="0" marL="457200" rtl="0" algn="l">
              <a:spcBef>
                <a:spcPts val="0"/>
              </a:spcBef>
              <a:spcAft>
                <a:spcPts val="0"/>
              </a:spcAft>
              <a:buSzPts val="1100"/>
              <a:buChar char="●"/>
            </a:pPr>
            <a:r>
              <a:rPr lang="uk"/>
              <a:t>Thread instantiation and </a:t>
            </a:r>
            <a:r>
              <a:rPr b="1" lang="uk"/>
              <a:t>Begin()</a:t>
            </a:r>
            <a:endParaRPr b="1"/>
          </a:p>
          <a:p>
            <a:pPr indent="-298450" lvl="0" marL="457200" rtl="0" algn="l">
              <a:spcBef>
                <a:spcPts val="0"/>
              </a:spcBef>
              <a:spcAft>
                <a:spcPts val="0"/>
              </a:spcAft>
              <a:buSzPts val="1100"/>
              <a:buChar char="●"/>
            </a:pPr>
            <a:r>
              <a:rPr lang="uk"/>
              <a:t>Thread synchronization with </a:t>
            </a:r>
            <a:r>
              <a:rPr b="1" lang="uk"/>
              <a:t>Join()</a:t>
            </a:r>
            <a:endParaRPr b="1"/>
          </a:p>
          <a:p>
            <a:pPr indent="-298450" lvl="0" marL="457200" rtl="0" algn="l">
              <a:spcBef>
                <a:spcPts val="0"/>
              </a:spcBef>
              <a:spcAft>
                <a:spcPts val="0"/>
              </a:spcAft>
              <a:buSzPts val="1100"/>
              <a:buChar char="●"/>
            </a:pPr>
            <a:r>
              <a:rPr lang="uk"/>
              <a:t>Clean thread and program termination</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1f530083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51f530083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Global Chopstick Array</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Shared Synchronization Resource</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Defines the array of chopsticks that will be locked/unlocked by the philosophers</a:t>
            </a:r>
            <a:r>
              <a:rPr lang="uk"/>
              <a:t>.</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1f5300838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1f5300838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Main Function: Setup and Start</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Command Line Argument Parsing (Setup)</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Parses the number of eating/thinking iterations from the command line.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1e929ed8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1e929e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Operating systems (OSes) play a key role in managing resources and facilitating the execution of multiple programs at the same time. One of the basic problems of OS design is correct synchronization of shared resources by multiple processes or threads, to avoid race conditions, deadlocks, and starvation of resources. Correct management of concurrency becomes increasingly vital as systems become increasingly powerful to support complex, multi-threaded applications.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1f530083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1f530083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Chopstick Mutex Creation</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Mutex Object Creation</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Creates a </a:t>
            </a:r>
            <a:r>
              <a:rPr b="1" lang="uk"/>
              <a:t>Mutex</a:t>
            </a:r>
            <a:r>
              <a:rPr lang="uk"/>
              <a:t> for each chopstick with a unique name like </a:t>
            </a:r>
            <a:r>
              <a:rPr b="1" lang="uk"/>
              <a:t>ChopStick0</a:t>
            </a:r>
            <a:r>
              <a:rPr lang="uk"/>
              <a:t>, </a:t>
            </a:r>
            <a:r>
              <a:rPr b="1" lang="uk"/>
              <a:t>ChopStick1</a:t>
            </a:r>
            <a:r>
              <a:rPr lang="uk"/>
              <a:t>, etc.</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1f5300838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1f530083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Philosopher Thread Creation and Launch</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Thread Creation, Thread Execution Start</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Initializes each philosopher object and calls </a:t>
            </a:r>
            <a:r>
              <a:rPr b="1" lang="uk"/>
              <a:t>Begin()</a:t>
            </a:r>
            <a:r>
              <a:rPr lang="uk"/>
              <a:t> to start each thread's execution.</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1f5300838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1f5300838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Wait for All Threads to Finish</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Thread Join / Synchronization</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Main thread waits for all philosopher threads to complete their eating/thinking cycles</a:t>
            </a:r>
            <a:r>
              <a:rPr lang="uk"/>
              <a:t>.</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51f5300838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1f5300838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Final Exit</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uk"/>
              <a:t>Tag:</a:t>
            </a:r>
            <a:r>
              <a:rPr lang="uk"/>
              <a:t> </a:t>
            </a:r>
            <a:r>
              <a:rPr lang="uk"/>
              <a:t>Program Termination</a:t>
            </a:r>
            <a:endParaRPr/>
          </a:p>
          <a:p>
            <a:pPr indent="0" lvl="0" marL="0" rtl="0" algn="l">
              <a:spcBef>
                <a:spcPts val="0"/>
              </a:spcBef>
              <a:spcAft>
                <a:spcPts val="0"/>
              </a:spcAft>
              <a:buNone/>
            </a:pPr>
            <a:r>
              <a:rPr b="1" lang="uk"/>
              <a:t>Explanation:</a:t>
            </a:r>
            <a:endParaRPr b="1"/>
          </a:p>
          <a:p>
            <a:pPr indent="-298450" lvl="0" marL="457200" rtl="0" algn="l">
              <a:spcBef>
                <a:spcPts val="0"/>
              </a:spcBef>
              <a:spcAft>
                <a:spcPts val="0"/>
              </a:spcAft>
              <a:buSzPts val="1100"/>
              <a:buChar char="●"/>
            </a:pPr>
            <a:r>
              <a:rPr lang="uk"/>
              <a:t>Exits the main thread and the program cleanly after all threads are joined</a:t>
            </a:r>
            <a:r>
              <a:rPr lang="uk"/>
              <a:t>.</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1f530083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1f530083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Detailed Behavior Analysis of Philosopher Threads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Artem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1f530083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1f53008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1f530083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1f530083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Discussion of Deadlock and Starvation Risks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Artem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20b662df6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20b662df6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Detailed Behavior Analysis of Philosopher Threads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Artem</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1f530083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1f53008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1f530083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1f530083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Conclusions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Danyil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1e929ed8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1e929ed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200"/>
              <a:t>Concurrency and Synchronisation Issues in OSes</a:t>
            </a:r>
            <a:endParaRPr b="1" sz="1200"/>
          </a:p>
          <a:p>
            <a:pPr indent="0" lvl="0" marL="0" rtl="0" algn="l">
              <a:spcBef>
                <a:spcPts val="0"/>
              </a:spcBef>
              <a:spcAft>
                <a:spcPts val="0"/>
              </a:spcAft>
              <a:buNone/>
            </a:pPr>
            <a:r>
              <a:rPr lang="uk"/>
              <a:t>Concurrency is when multiple threads or processes execute concurrently, either on multiple processors or by time-slicing on a single processor. While concurrency can improve performance and responsiveness, it introduces issues in ensuring that shared resources are accessed safely.</a:t>
            </a:r>
            <a:endParaRPr/>
          </a:p>
          <a:p>
            <a:pPr indent="0" lvl="0" marL="0" rtl="0" algn="l">
              <a:spcBef>
                <a:spcPts val="0"/>
              </a:spcBef>
              <a:spcAft>
                <a:spcPts val="0"/>
              </a:spcAft>
              <a:buNone/>
            </a:pPr>
            <a:r>
              <a:rPr i="1" lang="uk"/>
              <a:t>Common issues are:</a:t>
            </a:r>
            <a:endParaRPr i="1"/>
          </a:p>
          <a:p>
            <a:pPr indent="-298450" lvl="0" marL="457200" rtl="0" algn="l">
              <a:spcBef>
                <a:spcPts val="0"/>
              </a:spcBef>
              <a:spcAft>
                <a:spcPts val="0"/>
              </a:spcAft>
              <a:buSzPts val="1100"/>
              <a:buChar char="-"/>
            </a:pPr>
            <a:r>
              <a:rPr b="1" lang="uk"/>
              <a:t>Race conditions</a:t>
            </a:r>
            <a:r>
              <a:rPr lang="uk"/>
              <a:t>, where the output depends on the non-deterministic order of execution.</a:t>
            </a:r>
            <a:endParaRPr/>
          </a:p>
          <a:p>
            <a:pPr indent="-298450" lvl="0" marL="457200" rtl="0" algn="l">
              <a:spcBef>
                <a:spcPts val="0"/>
              </a:spcBef>
              <a:spcAft>
                <a:spcPts val="0"/>
              </a:spcAft>
              <a:buSzPts val="1100"/>
              <a:buChar char="-"/>
            </a:pPr>
            <a:r>
              <a:rPr b="1" lang="uk"/>
              <a:t>Deadlocks</a:t>
            </a:r>
            <a:r>
              <a:rPr lang="uk"/>
              <a:t>, where processes become stuck waiting for each other indefinitely.</a:t>
            </a:r>
            <a:endParaRPr/>
          </a:p>
          <a:p>
            <a:pPr indent="-298450" lvl="0" marL="457200" rtl="0" algn="l">
              <a:spcBef>
                <a:spcPts val="0"/>
              </a:spcBef>
              <a:spcAft>
                <a:spcPts val="0"/>
              </a:spcAft>
              <a:buSzPts val="1100"/>
              <a:buChar char="-"/>
            </a:pPr>
            <a:r>
              <a:rPr b="1" lang="uk"/>
              <a:t>Starvation</a:t>
            </a:r>
            <a:r>
              <a:rPr lang="uk"/>
              <a:t>, where certain processes are perpetually denied access to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uk" sz="1200"/>
              <a:t>Mutex Locks</a:t>
            </a:r>
            <a:endParaRPr b="1" sz="1200"/>
          </a:p>
          <a:p>
            <a:pPr indent="0" lvl="0" marL="0" rtl="0" algn="l">
              <a:spcBef>
                <a:spcPts val="0"/>
              </a:spcBef>
              <a:spcAft>
                <a:spcPts val="0"/>
              </a:spcAft>
              <a:buNone/>
            </a:pPr>
            <a:r>
              <a:rPr lang="uk"/>
              <a:t>One of the most widely used synchronization mechanisms is the </a:t>
            </a:r>
            <a:r>
              <a:rPr b="1" lang="uk"/>
              <a:t>mutex (short for mutual exclusion) lock</a:t>
            </a:r>
            <a:r>
              <a:rPr lang="uk"/>
              <a:t>. A </a:t>
            </a:r>
            <a:r>
              <a:rPr b="1" lang="uk"/>
              <a:t>mutex</a:t>
            </a:r>
            <a:r>
              <a:rPr lang="uk"/>
              <a:t> ensures that only one thread can access a shared resource at a time. If one thread holds the mutex, other threads must wait until it is released.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uk" sz="1200"/>
              <a:t>Semaphores</a:t>
            </a:r>
            <a:endParaRPr b="1" sz="1200"/>
          </a:p>
          <a:p>
            <a:pPr indent="0" lvl="0" marL="0" rtl="0" algn="l">
              <a:spcBef>
                <a:spcPts val="0"/>
              </a:spcBef>
              <a:spcAft>
                <a:spcPts val="0"/>
              </a:spcAft>
              <a:buNone/>
            </a:pPr>
            <a:r>
              <a:rPr lang="uk"/>
              <a:t>A </a:t>
            </a:r>
            <a:r>
              <a:rPr b="1" lang="uk"/>
              <a:t>semaphore</a:t>
            </a:r>
            <a:r>
              <a:rPr lang="uk"/>
              <a:t> is another synchronization primitive that provides more flexibility than mutexes. </a:t>
            </a:r>
            <a:r>
              <a:rPr b="1" lang="uk"/>
              <a:t>Semaphores</a:t>
            </a:r>
            <a:r>
              <a:rPr lang="uk"/>
              <a:t> are typically used to control access to a pool of resources. They consist of an integer value that indicates the number of available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uk" sz="1200"/>
              <a:t>ThreadMentor</a:t>
            </a:r>
            <a:endParaRPr b="1" sz="1200"/>
          </a:p>
          <a:p>
            <a:pPr indent="0" lvl="0" marL="0" rtl="0" algn="l">
              <a:spcBef>
                <a:spcPts val="0"/>
              </a:spcBef>
              <a:spcAft>
                <a:spcPts val="0"/>
              </a:spcAft>
              <a:buNone/>
            </a:pPr>
            <a:r>
              <a:rPr b="1" lang="uk"/>
              <a:t>ThreadMentor</a:t>
            </a:r>
            <a:r>
              <a:rPr lang="uk"/>
              <a:t> is a tool used to visualize and debug multi-threaded programs. It allows developers to track thread execution and observe synchronization issues in real time. With </a:t>
            </a:r>
            <a:r>
              <a:rPr b="1" lang="uk"/>
              <a:t>ThreadMentor</a:t>
            </a:r>
            <a:r>
              <a:rPr lang="uk"/>
              <a:t>, we can visualize the execution history of threads, highlight issues such as deadlocks or race conditions, and verify that our synchronization mechanisms, like mutexes and semaphores, are working as intended.</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20b662df6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20b662df6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Next is </a:t>
            </a:r>
            <a:r>
              <a:rPr b="1" lang="uk">
                <a:solidFill>
                  <a:schemeClr val="dk1"/>
                </a:solidFill>
              </a:rPr>
              <a:t>Conclusions</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uk">
                <a:solidFill>
                  <a:schemeClr val="dk1"/>
                </a:solidFill>
              </a:rPr>
              <a:t>Danyil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1e929ed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1e929ed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In this project, we explored how operating systems handle concurrency using the Dining Philosophers Problem. We used mutex locks to make sure that threads didn’t access shared resources at the same time, helping to avoid issues like deadlocks and starvation. With the help of ThreadMentor, we could clearly see how our solution worked and where problems might happen. Overall, this project helped us better understand synchronization and how to manage multiple threads safely in real systems.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uk"/>
              <a:t>The Dining Philosophers Problem helped us understand real-world concurrency issues.</a:t>
            </a:r>
            <a:endParaRPr/>
          </a:p>
          <a:p>
            <a:pPr indent="-298450" lvl="0" marL="457200" rtl="0" algn="l">
              <a:spcBef>
                <a:spcPts val="0"/>
              </a:spcBef>
              <a:spcAft>
                <a:spcPts val="0"/>
              </a:spcAft>
              <a:buSzPts val="1100"/>
              <a:buChar char="●"/>
            </a:pPr>
            <a:r>
              <a:rPr lang="uk"/>
              <a:t>Mutex locks ensured safe access to shared resources.</a:t>
            </a:r>
            <a:endParaRPr/>
          </a:p>
          <a:p>
            <a:pPr indent="-298450" lvl="0" marL="457200" rtl="0" algn="l">
              <a:spcBef>
                <a:spcPts val="0"/>
              </a:spcBef>
              <a:spcAft>
                <a:spcPts val="0"/>
              </a:spcAft>
              <a:buSzPts val="1100"/>
              <a:buChar char="●"/>
            </a:pPr>
            <a:r>
              <a:rPr lang="uk"/>
              <a:t>ThreadMentor allowed us to visualize thread behavior and detect issues.</a:t>
            </a:r>
            <a:endParaRPr/>
          </a:p>
          <a:p>
            <a:pPr indent="-298450" lvl="0" marL="457200" rtl="0" algn="l">
              <a:spcBef>
                <a:spcPts val="0"/>
              </a:spcBef>
              <a:spcAft>
                <a:spcPts val="0"/>
              </a:spcAft>
              <a:buSzPts val="1100"/>
              <a:buChar char="●"/>
            </a:pPr>
            <a:r>
              <a:rPr lang="uk"/>
              <a:t>We gained hands-on experience with synchronization in operating systems.</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1e929ed8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1e929ed8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chemeClr val="dk1"/>
                </a:solidFill>
              </a:rPr>
              <a:t>This</a:t>
            </a:r>
            <a:r>
              <a:rPr lang="uk">
                <a:solidFill>
                  <a:schemeClr val="dk1"/>
                </a:solidFill>
              </a:rPr>
              <a:t> is </a:t>
            </a:r>
            <a:r>
              <a:rPr b="1" lang="uk">
                <a:solidFill>
                  <a:schemeClr val="dk1"/>
                </a:solidFill>
              </a:rPr>
              <a:t>References</a:t>
            </a:r>
            <a:r>
              <a:rPr lang="uk">
                <a:solidFill>
                  <a:schemeClr val="dk1"/>
                </a:solidFill>
              </a:rPr>
              <a:t> Part</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1e929ed8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1e929ed8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This is </a:t>
            </a:r>
            <a:r>
              <a:rPr b="1" lang="uk"/>
              <a:t>Appendix: Personal Reflections</a:t>
            </a:r>
            <a:r>
              <a:rPr lang="uk"/>
              <a:t> Part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uk"/>
              <a:t>Artem</a:t>
            </a:r>
            <a:endParaRPr b="1"/>
          </a:p>
          <a:p>
            <a:pPr indent="0" lvl="0" marL="0" rtl="0" algn="l">
              <a:spcBef>
                <a:spcPts val="0"/>
              </a:spcBef>
              <a:spcAft>
                <a:spcPts val="0"/>
              </a:spcAft>
              <a:buNone/>
            </a:pPr>
            <a:r>
              <a:t/>
            </a:r>
            <a:endParaRPr/>
          </a:p>
          <a:p>
            <a:pPr indent="0" lvl="0" marL="0" rtl="0" algn="l">
              <a:lnSpc>
                <a:spcPct val="150000"/>
              </a:lnSpc>
              <a:spcBef>
                <a:spcPts val="1200"/>
              </a:spcBef>
              <a:spcAft>
                <a:spcPts val="0"/>
              </a:spcAft>
              <a:buNone/>
            </a:pPr>
            <a:r>
              <a:rPr lang="uk" sz="1600">
                <a:solidFill>
                  <a:schemeClr val="dk1"/>
                </a:solidFill>
              </a:rPr>
              <a:t>What We Learned</a:t>
            </a:r>
            <a:endParaRPr sz="1600">
              <a:solidFill>
                <a:schemeClr val="dk1"/>
              </a:solidFill>
            </a:endParaRPr>
          </a:p>
          <a:p>
            <a:pPr indent="0" lvl="0" marL="0" rtl="0" algn="l">
              <a:lnSpc>
                <a:spcPct val="150000"/>
              </a:lnSpc>
              <a:spcBef>
                <a:spcPts val="1200"/>
              </a:spcBef>
              <a:spcAft>
                <a:spcPts val="0"/>
              </a:spcAft>
              <a:buNone/>
            </a:pPr>
            <a:r>
              <a:rPr lang="uk">
                <a:solidFill>
                  <a:schemeClr val="dk1"/>
                </a:solidFill>
              </a:rPr>
              <a:t>This project provided invaluable hands-on experience with concurrent programming concepts that were previously only theoretical to us. We gained a deep understanding of mutual exclusion, thread synchronization challenges, and resource allocation strategies. Learning to use ThreadMentor as a visualization tool was particularly enlightening, as it allowed us to actually see concepts like thread blocking and resource contention that are otherwise abstract.</a:t>
            </a:r>
            <a:endParaRPr>
              <a:solidFill>
                <a:schemeClr val="dk1"/>
              </a:solidFill>
            </a:endParaRPr>
          </a:p>
          <a:p>
            <a:pPr indent="0" lvl="0" marL="0" rtl="0" algn="l">
              <a:lnSpc>
                <a:spcPct val="150000"/>
              </a:lnSpc>
              <a:spcBef>
                <a:spcPts val="1200"/>
              </a:spcBef>
              <a:spcAft>
                <a:spcPts val="0"/>
              </a:spcAft>
              <a:buNone/>
            </a:pPr>
            <a:r>
              <a:rPr lang="uk">
                <a:solidFill>
                  <a:schemeClr val="dk1"/>
                </a:solidFill>
              </a:rPr>
              <a:t>The most significant learning came from seeing how seemingly simple concurrent algorithms can lead to complex emergent behaviors when multiple threads interact. Understanding the subtle relationship between implementation decisions and the resulting thread behaviors has given us a much more intuitive grasp of operating system design principles.</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None/>
            </a:pPr>
            <a:r>
              <a:rPr lang="uk" sz="1600">
                <a:solidFill>
                  <a:schemeClr val="dk1"/>
                </a:solidFill>
              </a:rPr>
              <a:t>What We Liked About the Project</a:t>
            </a:r>
            <a:endParaRPr sz="1600">
              <a:solidFill>
                <a:schemeClr val="dk1"/>
              </a:solidFill>
            </a:endParaRPr>
          </a:p>
          <a:p>
            <a:pPr indent="0" lvl="0" marL="0" rtl="0" algn="l">
              <a:lnSpc>
                <a:spcPct val="150000"/>
              </a:lnSpc>
              <a:spcBef>
                <a:spcPts val="1200"/>
              </a:spcBef>
              <a:spcAft>
                <a:spcPts val="0"/>
              </a:spcAft>
              <a:buNone/>
            </a:pPr>
            <a:r>
              <a:rPr lang="uk">
                <a:solidFill>
                  <a:schemeClr val="dk1"/>
                </a:solidFill>
              </a:rPr>
              <a:t>The practical nature of the project was its strongest aspect. Implementing a classic synchronization problem and then visualizing the execution provided immediate feedback on our design decisions. We particularly appreciated how the Dining Philosophers problem elegantly captures fundamental OS challenges in a comprehensible scenario.</a:t>
            </a:r>
            <a:endParaRPr>
              <a:solidFill>
                <a:schemeClr val="dk1"/>
              </a:solidFill>
            </a:endParaRPr>
          </a:p>
          <a:p>
            <a:pPr indent="0" lvl="0" marL="0" rtl="0" algn="l">
              <a:lnSpc>
                <a:spcPct val="150000"/>
              </a:lnSpc>
              <a:spcBef>
                <a:spcPts val="1200"/>
              </a:spcBef>
              <a:spcAft>
                <a:spcPts val="0"/>
              </a:spcAft>
              <a:buNone/>
            </a:pPr>
            <a:r>
              <a:rPr lang="uk">
                <a:solidFill>
                  <a:schemeClr val="dk1"/>
                </a:solidFill>
              </a:rPr>
              <a:t>The ThreadMentor tool was exceptionally useful for debugging and analysis. Being able to see thread states change in real-time and correlate these with code execution made abstract concepts concrete and helped build an intuitive understanding of concurrent behavior that would be difficult to develop through code inspection alone.</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800"/>
              </a:spcBef>
              <a:spcAft>
                <a:spcPts val="0"/>
              </a:spcAft>
              <a:buNone/>
            </a:pPr>
            <a:r>
              <a:rPr lang="uk" sz="1600">
                <a:solidFill>
                  <a:schemeClr val="dk1"/>
                </a:solidFill>
              </a:rPr>
              <a:t>What We Didn't Like About the Project</a:t>
            </a:r>
            <a:endParaRPr sz="1600">
              <a:solidFill>
                <a:schemeClr val="dk1"/>
              </a:solidFill>
            </a:endParaRPr>
          </a:p>
          <a:p>
            <a:pPr indent="0" lvl="0" marL="0" rtl="0" algn="l">
              <a:lnSpc>
                <a:spcPct val="150000"/>
              </a:lnSpc>
              <a:spcBef>
                <a:spcPts val="1200"/>
              </a:spcBef>
              <a:spcAft>
                <a:spcPts val="0"/>
              </a:spcAft>
              <a:buNone/>
            </a:pPr>
            <a:r>
              <a:rPr lang="uk">
                <a:solidFill>
                  <a:schemeClr val="dk1"/>
                </a:solidFill>
              </a:rPr>
              <a:t>The initial setup of the ThreadMentor environment was challenging and time-consuming. Better documentation or a streamlined installation process would have allowed us to focus more on the core learning objectives rather than environment configuration.</a:t>
            </a:r>
            <a:endParaRPr>
              <a:solidFill>
                <a:schemeClr val="dk1"/>
              </a:solidFill>
            </a:endParaRPr>
          </a:p>
          <a:p>
            <a:pPr indent="0" lvl="0" marL="0" rtl="0" algn="l">
              <a:lnSpc>
                <a:spcPct val="150000"/>
              </a:lnSpc>
              <a:spcBef>
                <a:spcPts val="1200"/>
              </a:spcBef>
              <a:spcAft>
                <a:spcPts val="0"/>
              </a:spcAft>
              <a:buNone/>
            </a:pPr>
            <a:r>
              <a:rPr lang="uk">
                <a:solidFill>
                  <a:schemeClr val="dk1"/>
                </a:solidFill>
              </a:rPr>
              <a:t>Additionally, while the mutex solution was instructive, I would have appreciated the opportunity to implement and compare multiple solutions (such as semaphore-based approaches or solutions using condition variables) within the same project to better understand their relative strengths and weaknesses.</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800"/>
              </a:spcBef>
              <a:spcAft>
                <a:spcPts val="0"/>
              </a:spcAft>
              <a:buNone/>
            </a:pPr>
            <a:r>
              <a:rPr lang="uk" sz="1600">
                <a:solidFill>
                  <a:schemeClr val="dk1"/>
                </a:solidFill>
              </a:rPr>
              <a:t>What We Would Do Differently</a:t>
            </a:r>
            <a:endParaRPr sz="1600">
              <a:solidFill>
                <a:schemeClr val="dk1"/>
              </a:solidFill>
            </a:endParaRPr>
          </a:p>
          <a:p>
            <a:pPr indent="0" lvl="0" marL="0" rtl="0" algn="l">
              <a:lnSpc>
                <a:spcPct val="150000"/>
              </a:lnSpc>
              <a:spcBef>
                <a:spcPts val="1200"/>
              </a:spcBef>
              <a:spcAft>
                <a:spcPts val="0"/>
              </a:spcAft>
              <a:buNone/>
            </a:pPr>
            <a:r>
              <a:rPr lang="uk">
                <a:solidFill>
                  <a:schemeClr val="dk1"/>
                </a:solidFill>
              </a:rPr>
              <a:t>If we were to approach this project again, we would:</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uk">
                <a:solidFill>
                  <a:schemeClr val="dk1"/>
                </a:solidFill>
              </a:rPr>
              <a:t>Begin with a more thorough theoretical analysis of potential deadlock and starvation scenarios before implementation, which would have helped guide our design decisions more deliberately.</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Implement a more sophisticated logging system within the code to collect quantitative data about waiting times, resource utilization, and thread fairness for more rigorous analysis.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Explore alternative synchronization approaches more systematically, perhaps implementing variations of the solution with different deadlock prevention strategies and comparing their performance.</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Allocate more time for analysis of the ThreadMentor visualizations to extract deeper insights about thread behavior patterns.</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800"/>
              </a:spcBef>
              <a:spcAft>
                <a:spcPts val="0"/>
              </a:spcAft>
              <a:buNone/>
            </a:pPr>
            <a:r>
              <a:rPr lang="uk" sz="1600">
                <a:solidFill>
                  <a:schemeClr val="dk1"/>
                </a:solidFill>
              </a:rPr>
              <a:t>Recommendations for Future Students</a:t>
            </a:r>
            <a:endParaRPr sz="1600">
              <a:solidFill>
                <a:schemeClr val="dk1"/>
              </a:solidFill>
            </a:endParaRPr>
          </a:p>
          <a:p>
            <a:pPr indent="0" lvl="0" marL="0" rtl="0" algn="l">
              <a:lnSpc>
                <a:spcPct val="150000"/>
              </a:lnSpc>
              <a:spcBef>
                <a:spcPts val="1200"/>
              </a:spcBef>
              <a:spcAft>
                <a:spcPts val="0"/>
              </a:spcAft>
              <a:buNone/>
            </a:pPr>
            <a:r>
              <a:rPr lang="uk">
                <a:solidFill>
                  <a:schemeClr val="dk1"/>
                </a:solidFill>
              </a:rPr>
              <a:t>For students tackling this project in the future, we would recommend:</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uk">
                <a:solidFill>
                  <a:schemeClr val="dk1"/>
                </a:solidFill>
              </a:rPr>
              <a:t>Start by thoroughly understanding the theoretical foundations of the Dining Philosophers problem and its relationship to deadlock conditions.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Invest time in becoming familiar with ThreadMentor's features before diving into implementation.</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Plan for multiple test runs with different parameters (number of philosophers, iterations, delay times) to observe how the system behavior changes.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Document thread behaviors and synchronization events as you observe them in real-time, as these observations can be difficult to reconstruct later.</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Challenge yourself to implement at least one enhancement to the basic solution to develop a deeper understanding of synchronization mechanisms.</a:t>
            </a:r>
            <a:endParaRPr>
              <a:solidFill>
                <a:schemeClr val="dk1"/>
              </a:solidFill>
            </a:endParaRPr>
          </a:p>
          <a:p>
            <a:pPr indent="0" lvl="0" marL="0" rtl="0" algn="l">
              <a:lnSpc>
                <a:spcPct val="150000"/>
              </a:lnSpc>
              <a:spcBef>
                <a:spcPts val="1200"/>
              </a:spcBef>
              <a:spcAft>
                <a:spcPts val="120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1e929ed88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1e929ed88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solidFill>
                  <a:schemeClr val="dk1"/>
                </a:solidFill>
              </a:rPr>
              <a:t>This is </a:t>
            </a:r>
            <a:r>
              <a:rPr b="1" lang="uk">
                <a:solidFill>
                  <a:schemeClr val="dk1"/>
                </a:solidFill>
              </a:rPr>
              <a:t>Appendix: Project Planning and Management</a:t>
            </a:r>
            <a:r>
              <a:rPr lang="uk">
                <a:solidFill>
                  <a:schemeClr val="dk1"/>
                </a:solidFill>
              </a:rPr>
              <a:t> Part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uk">
                <a:solidFill>
                  <a:schemeClr val="dk1"/>
                </a:solidFill>
              </a:rPr>
              <a:t>Danyil/Artem</a:t>
            </a:r>
            <a:endParaRPr b="1">
              <a:solidFill>
                <a:schemeClr val="dk1"/>
              </a:solidFill>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uk">
                <a:solidFill>
                  <a:schemeClr val="dk1"/>
                </a:solidFill>
              </a:rPr>
              <a:t>We began the project with a collaborative research phase, where all members of the group collaborated to develop a rich understanding of:</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The Dining Philosophers Problem.</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The challenges of concurrency in operating systems.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Mutex locks and synchronization methods.</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lnSpc>
                <a:spcPct val="150000"/>
              </a:lnSpc>
              <a:spcBef>
                <a:spcPts val="0"/>
              </a:spcBef>
              <a:spcAft>
                <a:spcPts val="0"/>
              </a:spcAft>
              <a:buNone/>
            </a:pPr>
            <a:r>
              <a:rPr lang="uk">
                <a:solidFill>
                  <a:schemeClr val="dk1"/>
                </a:solidFill>
              </a:rPr>
              <a:t>Once we were certain of our shared understanding, we divided tasks based on interests and strengths: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Research and Theoretical Background: Each member researched and summarized OS concepts, synchronization issues, and mutexes.</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lang="uk">
                <a:solidFill>
                  <a:schemeClr val="dk1"/>
                </a:solidFill>
              </a:rPr>
              <a:t>Writing the Report: We divided the roles of the report among us. Each member had a section to work on (e.g., implementation, analysis, or thoughts), apart from reading and proofreading one another's work.</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1 Introduction</a:t>
            </a:r>
            <a:r>
              <a:rPr lang="uk">
                <a:solidFill>
                  <a:schemeClr val="dk1"/>
                </a:solidFill>
              </a:rPr>
              <a:t> — Danyil</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2 Mutex Lock Solution</a:t>
            </a:r>
            <a:r>
              <a:rPr lang="uk">
                <a:solidFill>
                  <a:schemeClr val="dk1"/>
                </a:solidFill>
              </a:rPr>
              <a:t> – Emanuel</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3 Results and Analysis:</a:t>
            </a:r>
            <a:endParaRPr b="1">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3.1 Program Execution Overview</a:t>
            </a:r>
            <a:r>
              <a:rPr lang="uk">
                <a:solidFill>
                  <a:schemeClr val="dk1"/>
                </a:solidFill>
              </a:rPr>
              <a:t> – Artem</a:t>
            </a:r>
            <a:endParaRPr>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3.2 Program Execution Window Explaining</a:t>
            </a:r>
            <a:r>
              <a:rPr lang="uk">
                <a:solidFill>
                  <a:schemeClr val="dk1"/>
                </a:solidFill>
              </a:rPr>
              <a:t> – Artem</a:t>
            </a:r>
            <a:endParaRPr>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3.3 History Graph &amp; Thread Status Screenshots and Captions</a:t>
            </a:r>
            <a:r>
              <a:rPr lang="uk">
                <a:solidFill>
                  <a:schemeClr val="dk1"/>
                </a:solidFill>
              </a:rPr>
              <a:t> – Emanuel</a:t>
            </a:r>
            <a:endParaRPr>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3.4 Code Snippets Corresponding to ThreadMentor Tags</a:t>
            </a:r>
            <a:r>
              <a:rPr lang="uk">
                <a:solidFill>
                  <a:schemeClr val="dk1"/>
                </a:solidFill>
              </a:rPr>
              <a:t> – Danyil</a:t>
            </a:r>
            <a:endParaRPr>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3.5 Detailed Behavior Analysis of Philosopher Threads</a:t>
            </a:r>
            <a:r>
              <a:rPr lang="uk">
                <a:solidFill>
                  <a:schemeClr val="dk1"/>
                </a:solidFill>
              </a:rPr>
              <a:t> – Artem</a:t>
            </a:r>
            <a:endParaRPr>
              <a:solidFill>
                <a:schemeClr val="dk1"/>
              </a:solidFill>
            </a:endParaRPr>
          </a:p>
          <a:p>
            <a:pPr indent="-298450" lvl="2" marL="1371600" rtl="0" algn="l">
              <a:lnSpc>
                <a:spcPct val="150000"/>
              </a:lnSpc>
              <a:spcBef>
                <a:spcPts val="0"/>
              </a:spcBef>
              <a:spcAft>
                <a:spcPts val="0"/>
              </a:spcAft>
              <a:buClr>
                <a:schemeClr val="dk1"/>
              </a:buClr>
              <a:buSzPts val="1100"/>
              <a:buChar char="■"/>
            </a:pPr>
            <a:r>
              <a:rPr b="1" lang="uk">
                <a:solidFill>
                  <a:schemeClr val="dk1"/>
                </a:solidFill>
              </a:rPr>
              <a:t>3.6 Discussion of Deadlock and Starvation Risks</a:t>
            </a:r>
            <a:r>
              <a:rPr lang="uk">
                <a:solidFill>
                  <a:schemeClr val="dk1"/>
                </a:solidFill>
              </a:rPr>
              <a:t> – Artem &amp; Danyil</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4 Conclusions</a:t>
            </a:r>
            <a:r>
              <a:rPr lang="uk">
                <a:solidFill>
                  <a:schemeClr val="dk1"/>
                </a:solidFill>
              </a:rPr>
              <a:t> – Danyil</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5 References</a:t>
            </a:r>
            <a:r>
              <a:rPr lang="uk">
                <a:solidFill>
                  <a:schemeClr val="dk1"/>
                </a:solidFill>
              </a:rPr>
              <a:t> – Collaborative</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6 Appendix: Personal Reflections</a:t>
            </a:r>
            <a:r>
              <a:rPr lang="uk">
                <a:solidFill>
                  <a:schemeClr val="dk1"/>
                </a:solidFill>
              </a:rPr>
              <a:t> – Collaborative</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b="1" lang="uk">
                <a:solidFill>
                  <a:schemeClr val="dk1"/>
                </a:solidFill>
              </a:rPr>
              <a:t>7 Appendix: Project Planning and Management</a:t>
            </a:r>
            <a:r>
              <a:rPr lang="uk">
                <a:solidFill>
                  <a:schemeClr val="dk1"/>
                </a:solidFill>
              </a:rPr>
              <a:t> – Collaborative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435eda48b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435eda48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1f53008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1f53008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The </a:t>
            </a:r>
            <a:r>
              <a:rPr b="1" lang="uk"/>
              <a:t>Dining Philosophers Problem</a:t>
            </a:r>
            <a:r>
              <a:rPr lang="uk"/>
              <a:t> is a classical problem in computer science that illustrates the challenges of managing concurrent processes and shared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uk"/>
              <a:t>I think, everyone there know </a:t>
            </a:r>
            <a:r>
              <a:rPr lang="uk"/>
              <a:t>what</a:t>
            </a:r>
            <a:r>
              <a:rPr lang="uk"/>
              <a:t> this is, so </a:t>
            </a:r>
            <a:r>
              <a:rPr b="1" lang="uk"/>
              <a:t>let’s move on to the next</a:t>
            </a:r>
            <a:r>
              <a:rPr lang="uk"/>
              <a: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uk"/>
              <a:t>The scenario involves a number of philosophers sitting at a table, each with a bowl of pasta and two forks. They need both forks to eat, but there are only as many forks as philosophers, leading to the potential for deadlock and resource contention.</a:t>
            </a:r>
            <a:endParaRPr/>
          </a:p>
          <a:p>
            <a:pPr indent="0" lvl="0" marL="0" rtl="0" algn="l">
              <a:spcBef>
                <a:spcPts val="0"/>
              </a:spcBef>
              <a:spcAft>
                <a:spcPts val="0"/>
              </a:spcAft>
              <a:buNone/>
            </a:pPr>
            <a:r>
              <a:t/>
            </a:r>
            <a:endParaRPr/>
          </a:p>
          <a:p>
            <a:pPr indent="0" lvl="0" marL="0" rtl="0" algn="l">
              <a:spcBef>
                <a:spcPts val="0"/>
              </a:spcBef>
              <a:spcAft>
                <a:spcPts val="0"/>
              </a:spcAft>
              <a:buNone/>
            </a:pPr>
            <a:r>
              <a:rPr lang="uk"/>
              <a:t>The problem requires careful synchronization to ensure that philosophers can eat without encountering deadlocks or starvation.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1f53008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1f53008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There is 2 main </a:t>
            </a:r>
            <a:r>
              <a:rPr lang="uk"/>
              <a:t>section</a:t>
            </a:r>
            <a:r>
              <a:rPr lang="uk"/>
              <a:t> in our presentation: </a:t>
            </a:r>
            <a:r>
              <a:rPr b="1" lang="uk">
                <a:solidFill>
                  <a:schemeClr val="dk1"/>
                </a:solidFill>
              </a:rPr>
              <a:t>Mutex Lock Solution</a:t>
            </a:r>
            <a:r>
              <a:rPr lang="uk">
                <a:solidFill>
                  <a:schemeClr val="dk1"/>
                </a:solidFill>
              </a:rPr>
              <a:t> (Section 2) and </a:t>
            </a:r>
            <a:r>
              <a:rPr b="1" lang="uk">
                <a:solidFill>
                  <a:schemeClr val="dk1"/>
                </a:solidFill>
              </a:rPr>
              <a:t>Results and Analysis</a:t>
            </a:r>
            <a:r>
              <a:rPr lang="uk">
                <a:solidFill>
                  <a:schemeClr val="dk1"/>
                </a:solidFill>
              </a:rPr>
              <a:t> (Section 3).</a:t>
            </a:r>
            <a:endParaRPr>
              <a:solidFill>
                <a:schemeClr val="dk1"/>
              </a:solidFill>
            </a:endParaRPr>
          </a:p>
          <a:p>
            <a:pPr indent="0" lvl="0" marL="0" rtl="0" algn="l">
              <a:spcBef>
                <a:spcPts val="0"/>
              </a:spcBef>
              <a:spcAft>
                <a:spcPts val="0"/>
              </a:spcAft>
              <a:buNone/>
            </a:pPr>
            <a:r>
              <a:rPr lang="uk"/>
              <a:t>And </a:t>
            </a:r>
            <a:r>
              <a:rPr b="1" lang="uk"/>
              <a:t>Introduction</a:t>
            </a:r>
            <a:r>
              <a:rPr lang="uk"/>
              <a:t> (Section 1) with </a:t>
            </a:r>
            <a:r>
              <a:rPr b="1" lang="uk"/>
              <a:t>Conclusions</a:t>
            </a:r>
            <a:r>
              <a:rPr lang="uk"/>
              <a:t> (Section 4)</a:t>
            </a:r>
            <a:br>
              <a:rPr b="1" lang="uk"/>
            </a:br>
            <a:br>
              <a:rPr b="1" lang="uk"/>
            </a:br>
            <a:r>
              <a:rPr b="1" lang="uk"/>
              <a:t>Section 1</a:t>
            </a:r>
            <a:r>
              <a:rPr lang="uk"/>
              <a:t> is this, the Introduction</a:t>
            </a:r>
            <a:endParaRPr/>
          </a:p>
          <a:p>
            <a:pPr indent="0" lvl="0" marL="0" rtl="0" algn="l">
              <a:spcBef>
                <a:spcPts val="0"/>
              </a:spcBef>
              <a:spcAft>
                <a:spcPts val="0"/>
              </a:spcAft>
              <a:buNone/>
            </a:pPr>
            <a:r>
              <a:rPr b="1" lang="uk"/>
              <a:t>Section 2</a:t>
            </a:r>
            <a:r>
              <a:rPr lang="uk"/>
              <a:t> covers the introduction of the Mutex Lock Solution</a:t>
            </a:r>
            <a:endParaRPr/>
          </a:p>
          <a:p>
            <a:pPr indent="0" lvl="0" marL="0" rtl="0" algn="l">
              <a:spcBef>
                <a:spcPts val="0"/>
              </a:spcBef>
              <a:spcAft>
                <a:spcPts val="0"/>
              </a:spcAft>
              <a:buNone/>
            </a:pPr>
            <a:r>
              <a:rPr b="1" lang="uk"/>
              <a:t>Section 3</a:t>
            </a:r>
            <a:r>
              <a:rPr lang="uk"/>
              <a:t> provides a thorough Results and Analysis</a:t>
            </a:r>
            <a:endParaRPr/>
          </a:p>
          <a:p>
            <a:pPr indent="0" lvl="0" marL="0" rtl="0" algn="l">
              <a:spcBef>
                <a:spcPts val="0"/>
              </a:spcBef>
              <a:spcAft>
                <a:spcPts val="0"/>
              </a:spcAft>
              <a:buNone/>
            </a:pPr>
            <a:r>
              <a:rPr lang="uk"/>
              <a:t>In </a:t>
            </a:r>
            <a:r>
              <a:rPr b="1" lang="uk"/>
              <a:t>Section 4</a:t>
            </a:r>
            <a:r>
              <a:rPr lang="uk"/>
              <a:t>, we state our Conclusions</a:t>
            </a:r>
            <a:endParaRPr/>
          </a:p>
          <a:p>
            <a:pPr indent="0" lvl="0" marL="0" rtl="0" algn="l">
              <a:spcBef>
                <a:spcPts val="0"/>
              </a:spcBef>
              <a:spcAft>
                <a:spcPts val="0"/>
              </a:spcAft>
              <a:buNone/>
            </a:pPr>
            <a:r>
              <a:rPr b="1" lang="uk"/>
              <a:t>Section 5</a:t>
            </a:r>
            <a:r>
              <a:rPr lang="uk"/>
              <a:t> is the list of References</a:t>
            </a:r>
            <a:endParaRPr/>
          </a:p>
          <a:p>
            <a:pPr indent="0" lvl="0" marL="0" rtl="0" algn="l">
              <a:spcBef>
                <a:spcPts val="0"/>
              </a:spcBef>
              <a:spcAft>
                <a:spcPts val="0"/>
              </a:spcAft>
              <a:buNone/>
            </a:pPr>
            <a:r>
              <a:rPr b="1" lang="uk"/>
              <a:t>Section 6</a:t>
            </a:r>
            <a:r>
              <a:rPr lang="uk"/>
              <a:t> contains a reflexive section</a:t>
            </a:r>
            <a:endParaRPr/>
          </a:p>
          <a:p>
            <a:pPr indent="0" lvl="0" marL="0" rtl="0" algn="l">
              <a:spcBef>
                <a:spcPts val="0"/>
              </a:spcBef>
              <a:spcAft>
                <a:spcPts val="0"/>
              </a:spcAft>
              <a:buNone/>
            </a:pPr>
            <a:r>
              <a:rPr lang="uk"/>
              <a:t>Finally, </a:t>
            </a:r>
            <a:r>
              <a:rPr b="1" lang="uk"/>
              <a:t>Section 7</a:t>
            </a:r>
            <a:r>
              <a:rPr lang="uk"/>
              <a:t> records our Project Planning and Management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1f530083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1f530083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solidFill>
                  <a:schemeClr val="dk1"/>
                </a:solidFill>
              </a:rPr>
              <a:t>Next is </a:t>
            </a:r>
            <a:r>
              <a:rPr b="1" lang="uk">
                <a:solidFill>
                  <a:schemeClr val="dk1"/>
                </a:solidFill>
              </a:rPr>
              <a:t>Mutex Lock Solution</a:t>
            </a:r>
            <a:r>
              <a:rPr lang="uk">
                <a:solidFill>
                  <a:schemeClr val="dk1"/>
                </a:solidFill>
              </a:rPr>
              <a:t> Part</a:t>
            </a:r>
            <a:endParaRPr>
              <a:solidFill>
                <a:schemeClr val="dk1"/>
              </a:solidFill>
            </a:endParaRPr>
          </a:p>
          <a:p>
            <a:pPr indent="0" lvl="0" marL="0" rtl="0" algn="l">
              <a:spcBef>
                <a:spcPts val="0"/>
              </a:spcBef>
              <a:spcAft>
                <a:spcPts val="0"/>
              </a:spcAft>
              <a:buNone/>
            </a:pPr>
            <a:br>
              <a:rPr lang="uk">
                <a:solidFill>
                  <a:schemeClr val="dk1"/>
                </a:solidFill>
              </a:rPr>
            </a:br>
            <a:r>
              <a:rPr b="1" lang="uk">
                <a:solidFill>
                  <a:schemeClr val="dk1"/>
                </a:solidFill>
              </a:rPr>
              <a:t>Emanuel</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1e929ed8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1e929ed8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0.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ages.mtu.edu/~shene/NSF-3/e-Book/MUTEX/TM-example-philos-1.html" TargetMode="External"/><Relationship Id="rId4" Type="http://schemas.openxmlformats.org/officeDocument/2006/relationships/hyperlink" Target="https://pages.mtu.edu/~shene/NSF-3/e-Book/MUTEX/Philosopher.h" TargetMode="External"/><Relationship Id="rId5" Type="http://schemas.openxmlformats.org/officeDocument/2006/relationships/hyperlink" Target="https://pages.mtu.edu/~shene/NSF-3/e-Book/MUTEX/Philosopher.cpp" TargetMode="External"/><Relationship Id="rId6" Type="http://schemas.openxmlformats.org/officeDocument/2006/relationships/hyperlink" Target="https://pages.mtu.edu/~shene/NSF-3/e-Book/MUTEX/Philosopher-main.cpp" TargetMode="External"/><Relationship Id="rId7" Type="http://schemas.openxmlformats.org/officeDocument/2006/relationships/hyperlink" Target="https://pages.mtu.edu/~shene/NSF-3/e-Book/Local/system.html" TargetMode="External"/><Relationship Id="rId8" Type="http://schemas.openxmlformats.org/officeDocument/2006/relationships/hyperlink" Target="https://medium.com/@ayogun/what-is-makefile-and-make-how-do-we-use-it-3828f2ee8cb"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OS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Team </a:t>
            </a:r>
            <a:r>
              <a:rPr lang="uk"/>
              <a:t>Report (Final)</a:t>
            </a:r>
            <a:r>
              <a:rPr lang="uk"/>
              <a:t>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265500" y="183060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Mutex Lock Solution</a:t>
            </a:r>
            <a:endParaRPr/>
          </a:p>
        </p:txBody>
      </p:sp>
      <p:sp>
        <p:nvSpPr>
          <p:cNvPr id="107" name="Google Shape;107;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uk"/>
              <a:t>We chose the 1st solution on the ThreadMentor e book website.</a:t>
            </a:r>
            <a:endParaRPr/>
          </a:p>
          <a:p>
            <a:pPr indent="0" lvl="0" marL="0" rtl="0" algn="l">
              <a:spcBef>
                <a:spcPts val="1200"/>
              </a:spcBef>
              <a:spcAft>
                <a:spcPts val="0"/>
              </a:spcAft>
              <a:buNone/>
            </a:pPr>
            <a:r>
              <a:rPr lang="uk"/>
              <a:t>Why?</a:t>
            </a:r>
            <a:endParaRPr/>
          </a:p>
          <a:p>
            <a:pPr indent="0" lvl="0" marL="0" rtl="0" algn="l">
              <a:spcBef>
                <a:spcPts val="1200"/>
              </a:spcBef>
              <a:spcAft>
                <a:spcPts val="1200"/>
              </a:spcAft>
              <a:buNone/>
            </a:pPr>
            <a:r>
              <a:rPr lang="uk"/>
              <a:t>Mutex Locks seemed interesting &amp; there are many talking points.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Mutex Lock Solution</a:t>
            </a:r>
            <a:endParaRPr/>
          </a:p>
        </p:txBody>
      </p:sp>
      <p:sp>
        <p:nvSpPr>
          <p:cNvPr id="113" name="Google Shape;113;p2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How it works</a:t>
            </a:r>
            <a:endParaRPr/>
          </a:p>
        </p:txBody>
      </p:sp>
      <p:sp>
        <p:nvSpPr>
          <p:cNvPr id="114" name="Google Shape;114;p2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uk"/>
              <a:t>Thread = Philosopher</a:t>
            </a:r>
            <a:endParaRPr/>
          </a:p>
          <a:p>
            <a:pPr indent="0" lvl="0" marL="0" rtl="0" algn="l">
              <a:spcBef>
                <a:spcPts val="1200"/>
              </a:spcBef>
              <a:spcAft>
                <a:spcPts val="0"/>
              </a:spcAft>
              <a:buNone/>
            </a:pPr>
            <a:r>
              <a:rPr lang="uk"/>
              <a:t>Mutex Lock = Chopstick</a:t>
            </a:r>
            <a:endParaRPr/>
          </a:p>
          <a:p>
            <a:pPr indent="0" lvl="0" marL="0" rtl="0" algn="l">
              <a:spcBef>
                <a:spcPts val="1200"/>
              </a:spcBef>
              <a:spcAft>
                <a:spcPts val="0"/>
              </a:spcAft>
              <a:buNone/>
            </a:pPr>
            <a:r>
              <a:rPr lang="uk"/>
              <a:t>Shared Resource = Food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uk"/>
              <a:t>Thread needs 2 Mutex locks, and </a:t>
            </a:r>
            <a:r>
              <a:rPr lang="uk"/>
              <a:t>that's</a:t>
            </a:r>
            <a:r>
              <a:rPr lang="uk"/>
              <a:t> it.</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Mutex Lock Solution</a:t>
            </a:r>
            <a:endParaRPr/>
          </a:p>
        </p:txBody>
      </p:sp>
      <p:sp>
        <p:nvSpPr>
          <p:cNvPr id="120" name="Google Shape;120;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Philosopher.h</a:t>
            </a:r>
            <a:endParaRPr/>
          </a:p>
        </p:txBody>
      </p:sp>
      <p:sp>
        <p:nvSpPr>
          <p:cNvPr id="121" name="Google Shape;121;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22" name="Google Shape;122;p24" title="8.PNG"/>
          <p:cNvPicPr preferRelativeResize="0"/>
          <p:nvPr/>
        </p:nvPicPr>
        <p:blipFill>
          <a:blip r:embed="rId3">
            <a:alphaModFix/>
          </a:blip>
          <a:stretch>
            <a:fillRect/>
          </a:stretch>
        </p:blipFill>
        <p:spPr>
          <a:xfrm>
            <a:off x="4862465" y="1267275"/>
            <a:ext cx="3991073" cy="260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Mutex Lock Solution</a:t>
            </a:r>
            <a:endParaRPr/>
          </a:p>
        </p:txBody>
      </p:sp>
      <p:sp>
        <p:nvSpPr>
          <p:cNvPr id="128" name="Google Shape;128;p2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Philosopher.cpp</a:t>
            </a:r>
            <a:endParaRPr/>
          </a:p>
        </p:txBody>
      </p:sp>
      <p:sp>
        <p:nvSpPr>
          <p:cNvPr id="129" name="Google Shape;129;p25"/>
          <p:cNvSpPr txBox="1"/>
          <p:nvPr>
            <p:ph idx="2" type="body"/>
          </p:nvPr>
        </p:nvSpPr>
        <p:spPr>
          <a:xfrm>
            <a:off x="5471350" y="724200"/>
            <a:ext cx="3319800" cy="316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0" name="Google Shape;130;p25" title="9.PNG"/>
          <p:cNvPicPr preferRelativeResize="0"/>
          <p:nvPr/>
        </p:nvPicPr>
        <p:blipFill>
          <a:blip r:embed="rId3">
            <a:alphaModFix/>
          </a:blip>
          <a:stretch>
            <a:fillRect/>
          </a:stretch>
        </p:blipFill>
        <p:spPr>
          <a:xfrm>
            <a:off x="5004237" y="254975"/>
            <a:ext cx="3714875" cy="4633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Mutex Lock Solution</a:t>
            </a:r>
            <a:endParaRPr/>
          </a:p>
        </p:txBody>
      </p:sp>
      <p:sp>
        <p:nvSpPr>
          <p:cNvPr id="136" name="Google Shape;136;p2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Philosopher-main.cpp</a:t>
            </a:r>
            <a:endParaRPr/>
          </a:p>
        </p:txBody>
      </p:sp>
      <p:sp>
        <p:nvSpPr>
          <p:cNvPr id="137" name="Google Shape;137;p26"/>
          <p:cNvSpPr txBox="1"/>
          <p:nvPr>
            <p:ph idx="2" type="body"/>
          </p:nvPr>
        </p:nvSpPr>
        <p:spPr>
          <a:xfrm>
            <a:off x="5471350" y="724200"/>
            <a:ext cx="3319800" cy="3166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38" name="Google Shape;138;p26" title="10.PNG"/>
          <p:cNvPicPr preferRelativeResize="0"/>
          <p:nvPr/>
        </p:nvPicPr>
        <p:blipFill>
          <a:blip r:embed="rId3">
            <a:alphaModFix/>
          </a:blip>
          <a:stretch>
            <a:fillRect/>
          </a:stretch>
        </p:blipFill>
        <p:spPr>
          <a:xfrm>
            <a:off x="5056123" y="738463"/>
            <a:ext cx="3666575" cy="366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	Results and Analysis</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uk"/>
              <a:t>Program Execution Overview</a:t>
            </a:r>
            <a:endParaRPr/>
          </a:p>
          <a:p>
            <a:pPr indent="-342900" lvl="0" marL="457200" rtl="0" algn="l">
              <a:spcBef>
                <a:spcPts val="0"/>
              </a:spcBef>
              <a:spcAft>
                <a:spcPts val="0"/>
              </a:spcAft>
              <a:buSzPts val="1800"/>
              <a:buAutoNum type="arabicPeriod"/>
            </a:pPr>
            <a:r>
              <a:rPr lang="uk"/>
              <a:t>Program Execution Window Explaining</a:t>
            </a:r>
            <a:endParaRPr/>
          </a:p>
          <a:p>
            <a:pPr indent="-342900" lvl="0" marL="457200" rtl="0" algn="l">
              <a:spcBef>
                <a:spcPts val="0"/>
              </a:spcBef>
              <a:spcAft>
                <a:spcPts val="0"/>
              </a:spcAft>
              <a:buSzPts val="1800"/>
              <a:buAutoNum type="arabicPeriod"/>
            </a:pPr>
            <a:r>
              <a:rPr lang="uk"/>
              <a:t>History Graph &amp; Thread Status Screenshots and Captions</a:t>
            </a:r>
            <a:endParaRPr/>
          </a:p>
          <a:p>
            <a:pPr indent="-342900" lvl="0" marL="457200" rtl="0" algn="l">
              <a:spcBef>
                <a:spcPts val="0"/>
              </a:spcBef>
              <a:spcAft>
                <a:spcPts val="0"/>
              </a:spcAft>
              <a:buSzPts val="1800"/>
              <a:buAutoNum type="arabicPeriod"/>
            </a:pPr>
            <a:r>
              <a:rPr lang="uk"/>
              <a:t>Code Snippets Corresponding to ThreadMentor Tags</a:t>
            </a:r>
            <a:endParaRPr/>
          </a:p>
          <a:p>
            <a:pPr indent="-342900" lvl="0" marL="457200" rtl="0" algn="l">
              <a:spcBef>
                <a:spcPts val="0"/>
              </a:spcBef>
              <a:spcAft>
                <a:spcPts val="0"/>
              </a:spcAft>
              <a:buSzPts val="1800"/>
              <a:buAutoNum type="arabicPeriod"/>
            </a:pPr>
            <a:r>
              <a:rPr lang="uk"/>
              <a:t>Detailed Behavior Analysis of Philosopher Threads</a:t>
            </a:r>
            <a:endParaRPr/>
          </a:p>
          <a:p>
            <a:pPr indent="-342900" lvl="0" marL="457200" rtl="0" algn="l">
              <a:spcBef>
                <a:spcPts val="0"/>
              </a:spcBef>
              <a:spcAft>
                <a:spcPts val="0"/>
              </a:spcAft>
              <a:buSzPts val="1800"/>
              <a:buAutoNum type="arabicPeriod"/>
            </a:pPr>
            <a:r>
              <a:rPr lang="uk"/>
              <a:t>Discussion of Deadlock and Starvation Risks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Clr>
                <a:schemeClr val="dk1"/>
              </a:buClr>
              <a:buSzPts val="2500"/>
              <a:buAutoNum type="arabicPeriod"/>
            </a:pPr>
            <a:r>
              <a:rPr lang="uk" sz="2500"/>
              <a:t>Program Execution Overview</a:t>
            </a:r>
            <a:endParaRPr sz="3500"/>
          </a:p>
        </p:txBody>
      </p:sp>
      <p:pic>
        <p:nvPicPr>
          <p:cNvPr id="154" name="Google Shape;154;p29"/>
          <p:cNvPicPr preferRelativeResize="0"/>
          <p:nvPr/>
        </p:nvPicPr>
        <p:blipFill>
          <a:blip r:embed="rId3">
            <a:alphaModFix/>
          </a:blip>
          <a:stretch>
            <a:fillRect/>
          </a:stretch>
        </p:blipFill>
        <p:spPr>
          <a:xfrm>
            <a:off x="456625" y="922925"/>
            <a:ext cx="3786655" cy="3820975"/>
          </a:xfrm>
          <a:prstGeom prst="rect">
            <a:avLst/>
          </a:prstGeom>
          <a:noFill/>
          <a:ln>
            <a:noFill/>
          </a:ln>
        </p:spPr>
      </p:pic>
      <p:sp>
        <p:nvSpPr>
          <p:cNvPr id="155" name="Google Shape;155;p29"/>
          <p:cNvSpPr txBox="1"/>
          <p:nvPr/>
        </p:nvSpPr>
        <p:spPr>
          <a:xfrm>
            <a:off x="5240475" y="1017725"/>
            <a:ext cx="2985300" cy="202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1200">
                <a:solidFill>
                  <a:schemeClr val="dk1"/>
                </a:solidFill>
              </a:rPr>
              <a:t>K</a:t>
            </a:r>
            <a:r>
              <a:rPr b="1" lang="uk">
                <a:solidFill>
                  <a:schemeClr val="dk1"/>
                </a:solidFill>
              </a:rPr>
              <a:t>ey Parameters: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5 Philosopher Threads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5 Chopstick Mutex Locks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3 Thinking-Eating Cycles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nvSpPr>
        <p:spPr>
          <a:xfrm>
            <a:off x="551450" y="16162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2500">
                <a:solidFill>
                  <a:schemeClr val="dk1"/>
                </a:solidFill>
              </a:rPr>
              <a:t>Execution Phases</a:t>
            </a:r>
            <a:endParaRPr sz="2500">
              <a:solidFill>
                <a:schemeClr val="dk1"/>
              </a:solidFill>
            </a:endParaRPr>
          </a:p>
        </p:txBody>
      </p:sp>
      <p:sp>
        <p:nvSpPr>
          <p:cNvPr id="161" name="Google Shape;161;p30"/>
          <p:cNvSpPr txBox="1"/>
          <p:nvPr/>
        </p:nvSpPr>
        <p:spPr>
          <a:xfrm>
            <a:off x="551450" y="905525"/>
            <a:ext cx="3000000" cy="34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sz="1300">
                <a:solidFill>
                  <a:schemeClr val="dk1"/>
                </a:solidFill>
              </a:rPr>
              <a:t>1. Initialization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uk" sz="1300">
                <a:solidFill>
                  <a:schemeClr val="dk1"/>
                </a:solidFill>
              </a:rPr>
              <a:t>Create 5 mutex locks (chopsticks)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uk" sz="1300">
                <a:solidFill>
                  <a:schemeClr val="dk1"/>
                </a:solidFill>
              </a:rPr>
              <a:t>Spawn 5 philosopher threads</a:t>
            </a:r>
            <a:endParaRPr sz="1300">
              <a:solidFill>
                <a:schemeClr val="dk1"/>
              </a:solidFill>
            </a:endParaRPr>
          </a:p>
          <a:p>
            <a:pPr indent="0" lvl="0" marL="0" rtl="0" algn="l">
              <a:lnSpc>
                <a:spcPct val="115000"/>
              </a:lnSpc>
              <a:spcBef>
                <a:spcPts val="1200"/>
              </a:spcBef>
              <a:spcAft>
                <a:spcPts val="0"/>
              </a:spcAft>
              <a:buNone/>
            </a:pPr>
            <a:r>
              <a:rPr b="1" lang="uk" sz="1300">
                <a:solidFill>
                  <a:schemeClr val="dk1"/>
                </a:solidFill>
              </a:rPr>
              <a:t>2. Execution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uk" sz="1300">
                <a:solidFill>
                  <a:schemeClr val="dk1"/>
                </a:solidFill>
              </a:rPr>
              <a:t>Think → Grab Left → Grab Right → Eat → Release Both</a:t>
            </a:r>
            <a:endParaRPr sz="1300">
              <a:solidFill>
                <a:schemeClr val="dk1"/>
              </a:solidFill>
            </a:endParaRPr>
          </a:p>
          <a:p>
            <a:pPr indent="0" lvl="0" marL="0" rtl="0" algn="l">
              <a:lnSpc>
                <a:spcPct val="115000"/>
              </a:lnSpc>
              <a:spcBef>
                <a:spcPts val="1200"/>
              </a:spcBef>
              <a:spcAft>
                <a:spcPts val="0"/>
              </a:spcAft>
              <a:buNone/>
            </a:pPr>
            <a:r>
              <a:rPr b="1" lang="uk" sz="1300">
                <a:solidFill>
                  <a:schemeClr val="dk1"/>
                </a:solidFill>
              </a:rPr>
              <a:t>3. Termination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uk" sz="1300">
                <a:solidFill>
                  <a:schemeClr val="dk1"/>
                </a:solidFill>
              </a:rPr>
              <a:t>Threads complete 3 cycles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uk" sz="1300">
                <a:solidFill>
                  <a:schemeClr val="dk1"/>
                </a:solidFill>
              </a:rPr>
              <a:t>Join all threads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uk" sz="1300">
                <a:solidFill>
                  <a:schemeClr val="dk1"/>
                </a:solidFill>
              </a:rPr>
              <a:t>End simulation</a:t>
            </a:r>
            <a:endParaRPr sz="1300">
              <a:solidFill>
                <a:schemeClr val="dk1"/>
              </a:solidFill>
            </a:endParaRPr>
          </a:p>
        </p:txBody>
      </p:sp>
      <p:pic>
        <p:nvPicPr>
          <p:cNvPr id="162" name="Google Shape;162;p30"/>
          <p:cNvPicPr preferRelativeResize="0"/>
          <p:nvPr/>
        </p:nvPicPr>
        <p:blipFill>
          <a:blip r:embed="rId3">
            <a:alphaModFix/>
          </a:blip>
          <a:stretch>
            <a:fillRect/>
          </a:stretch>
        </p:blipFill>
        <p:spPr>
          <a:xfrm>
            <a:off x="4892300" y="714375"/>
            <a:ext cx="1609725" cy="371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uk" sz="2500"/>
              <a:t>3.2 </a:t>
            </a:r>
            <a:r>
              <a:rPr lang="uk" sz="2500"/>
              <a:t>Program Execution Window Explaining</a:t>
            </a:r>
            <a:endParaRPr sz="3500"/>
          </a:p>
        </p:txBody>
      </p:sp>
      <p:sp>
        <p:nvSpPr>
          <p:cNvPr id="168" name="Google Shape;168;p31"/>
          <p:cNvSpPr txBox="1"/>
          <p:nvPr>
            <p:ph idx="1" type="body"/>
          </p:nvPr>
        </p:nvSpPr>
        <p:spPr>
          <a:xfrm>
            <a:off x="311700" y="1152475"/>
            <a:ext cx="2571000" cy="4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solidFill>
                  <a:schemeClr val="dk1"/>
                </a:solidFill>
              </a:rPr>
              <a:t>Thread Status Window</a:t>
            </a:r>
            <a:endParaRPr>
              <a:solidFill>
                <a:schemeClr val="dk1"/>
              </a:solidFill>
            </a:endParaRPr>
          </a:p>
        </p:txBody>
      </p:sp>
      <p:pic>
        <p:nvPicPr>
          <p:cNvPr id="169" name="Google Shape;169;p31"/>
          <p:cNvPicPr preferRelativeResize="0"/>
          <p:nvPr/>
        </p:nvPicPr>
        <p:blipFill>
          <a:blip r:embed="rId3">
            <a:alphaModFix/>
          </a:blip>
          <a:stretch>
            <a:fillRect/>
          </a:stretch>
        </p:blipFill>
        <p:spPr>
          <a:xfrm>
            <a:off x="0" y="1783425"/>
            <a:ext cx="4360751" cy="2779225"/>
          </a:xfrm>
          <a:prstGeom prst="rect">
            <a:avLst/>
          </a:prstGeom>
          <a:noFill/>
          <a:ln>
            <a:noFill/>
          </a:ln>
        </p:spPr>
      </p:pic>
      <p:sp>
        <p:nvSpPr>
          <p:cNvPr id="170" name="Google Shape;170;p31"/>
          <p:cNvSpPr txBox="1"/>
          <p:nvPr/>
        </p:nvSpPr>
        <p:spPr>
          <a:xfrm>
            <a:off x="5402100" y="1169725"/>
            <a:ext cx="3169500" cy="461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600"/>
              </a:spcBef>
              <a:spcAft>
                <a:spcPts val="400"/>
              </a:spcAft>
              <a:buNone/>
            </a:pPr>
            <a:r>
              <a:rPr lang="uk" sz="1800">
                <a:solidFill>
                  <a:schemeClr val="dk1"/>
                </a:solidFill>
              </a:rPr>
              <a:t>History Graph</a:t>
            </a:r>
            <a:endParaRPr sz="1800">
              <a:solidFill>
                <a:schemeClr val="dk1"/>
              </a:solidFill>
            </a:endParaRPr>
          </a:p>
        </p:txBody>
      </p:sp>
      <p:pic>
        <p:nvPicPr>
          <p:cNvPr id="171" name="Google Shape;171;p31"/>
          <p:cNvPicPr preferRelativeResize="0"/>
          <p:nvPr/>
        </p:nvPicPr>
        <p:blipFill>
          <a:blip r:embed="rId4">
            <a:alphaModFix/>
          </a:blip>
          <a:stretch>
            <a:fillRect/>
          </a:stretch>
        </p:blipFill>
        <p:spPr>
          <a:xfrm>
            <a:off x="4572000" y="1648675"/>
            <a:ext cx="4572000" cy="293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uk" sz="2840"/>
              <a:t>ThreadMentor:</a:t>
            </a:r>
            <a:br>
              <a:rPr lang="uk" sz="2840"/>
            </a:br>
            <a:r>
              <a:rPr lang="uk" sz="2840"/>
              <a:t>Dining Philosophers Problem Solution</a:t>
            </a:r>
            <a:endParaRPr sz="28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nvSpPr>
        <p:spPr>
          <a:xfrm>
            <a:off x="122600" y="405525"/>
            <a:ext cx="387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ThreadMentor Main Window</a:t>
            </a:r>
            <a:endParaRPr sz="1800">
              <a:solidFill>
                <a:schemeClr val="dk1"/>
              </a:solidFill>
            </a:endParaRPr>
          </a:p>
        </p:txBody>
      </p:sp>
      <p:pic>
        <p:nvPicPr>
          <p:cNvPr id="177" name="Google Shape;177;p32"/>
          <p:cNvPicPr preferRelativeResize="0"/>
          <p:nvPr/>
        </p:nvPicPr>
        <p:blipFill>
          <a:blip r:embed="rId3">
            <a:alphaModFix/>
          </a:blip>
          <a:stretch>
            <a:fillRect/>
          </a:stretch>
        </p:blipFill>
        <p:spPr>
          <a:xfrm>
            <a:off x="122600" y="1040333"/>
            <a:ext cx="3870301" cy="3591192"/>
          </a:xfrm>
          <a:prstGeom prst="rect">
            <a:avLst/>
          </a:prstGeom>
          <a:noFill/>
          <a:ln>
            <a:noFill/>
          </a:ln>
        </p:spPr>
      </p:pic>
      <p:sp>
        <p:nvSpPr>
          <p:cNvPr id="178" name="Google Shape;178;p32"/>
          <p:cNvSpPr txBox="1"/>
          <p:nvPr/>
        </p:nvSpPr>
        <p:spPr>
          <a:xfrm>
            <a:off x="4819075" y="405525"/>
            <a:ext cx="361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Thread Status Window Details</a:t>
            </a:r>
            <a:endParaRPr sz="1800">
              <a:solidFill>
                <a:schemeClr val="dk1"/>
              </a:solidFill>
            </a:endParaRPr>
          </a:p>
        </p:txBody>
      </p:sp>
      <p:pic>
        <p:nvPicPr>
          <p:cNvPr id="179" name="Google Shape;179;p32"/>
          <p:cNvPicPr preferRelativeResize="0"/>
          <p:nvPr/>
        </p:nvPicPr>
        <p:blipFill>
          <a:blip r:embed="rId4">
            <a:alphaModFix/>
          </a:blip>
          <a:stretch>
            <a:fillRect/>
          </a:stretch>
        </p:blipFill>
        <p:spPr>
          <a:xfrm>
            <a:off x="4819075" y="1474975"/>
            <a:ext cx="3759750" cy="139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nvSpPr>
        <p:spPr>
          <a:xfrm>
            <a:off x="282975" y="23101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2200">
                <a:solidFill>
                  <a:schemeClr val="dk1"/>
                </a:solidFill>
              </a:rPr>
              <a:t>Mutex Locks Window</a:t>
            </a:r>
            <a:endParaRPr sz="2200">
              <a:solidFill>
                <a:schemeClr val="dk1"/>
              </a:solidFill>
            </a:endParaRPr>
          </a:p>
        </p:txBody>
      </p:sp>
      <p:pic>
        <p:nvPicPr>
          <p:cNvPr id="185" name="Google Shape;185;p33"/>
          <p:cNvPicPr preferRelativeResize="0"/>
          <p:nvPr/>
        </p:nvPicPr>
        <p:blipFill>
          <a:blip r:embed="rId3">
            <a:alphaModFix/>
          </a:blip>
          <a:stretch>
            <a:fillRect/>
          </a:stretch>
        </p:blipFill>
        <p:spPr>
          <a:xfrm>
            <a:off x="3973325" y="399100"/>
            <a:ext cx="3790950" cy="4476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	Results and Analysis</a:t>
            </a:r>
            <a:endParaRPr/>
          </a:p>
        </p:txBody>
      </p:sp>
      <p:sp>
        <p:nvSpPr>
          <p:cNvPr id="191" name="Google Shape;19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History Graph &amp; Thread Status Screenshots and Captions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History Graph &amp; Thread Status explanation</a:t>
            </a:r>
            <a:endParaRPr/>
          </a:p>
        </p:txBody>
      </p:sp>
      <p:pic>
        <p:nvPicPr>
          <p:cNvPr id="197" name="Google Shape;197;p35"/>
          <p:cNvPicPr preferRelativeResize="0"/>
          <p:nvPr/>
        </p:nvPicPr>
        <p:blipFill>
          <a:blip r:embed="rId3">
            <a:alphaModFix/>
          </a:blip>
          <a:stretch>
            <a:fillRect/>
          </a:stretch>
        </p:blipFill>
        <p:spPr>
          <a:xfrm>
            <a:off x="5507775" y="233988"/>
            <a:ext cx="2866550" cy="4675526"/>
          </a:xfrm>
          <a:prstGeom prst="rect">
            <a:avLst/>
          </a:prstGeom>
          <a:noFill/>
          <a:ln>
            <a:noFill/>
          </a:ln>
        </p:spPr>
      </p:pic>
      <p:pic>
        <p:nvPicPr>
          <p:cNvPr id="198" name="Google Shape;198;p35" title="12.PNG"/>
          <p:cNvPicPr preferRelativeResize="0"/>
          <p:nvPr/>
        </p:nvPicPr>
        <p:blipFill>
          <a:blip r:embed="rId4">
            <a:alphaModFix/>
          </a:blip>
          <a:stretch>
            <a:fillRect/>
          </a:stretch>
        </p:blipFill>
        <p:spPr>
          <a:xfrm>
            <a:off x="249750" y="2929763"/>
            <a:ext cx="4076700" cy="1571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History Graph &amp; Thread Status explanation</a:t>
            </a:r>
            <a:endParaRPr/>
          </a:p>
        </p:txBody>
      </p:sp>
      <p:pic>
        <p:nvPicPr>
          <p:cNvPr id="204" name="Google Shape;204;p36"/>
          <p:cNvPicPr preferRelativeResize="0"/>
          <p:nvPr/>
        </p:nvPicPr>
        <p:blipFill>
          <a:blip r:embed="rId3">
            <a:alphaModFix/>
          </a:blip>
          <a:stretch>
            <a:fillRect/>
          </a:stretch>
        </p:blipFill>
        <p:spPr>
          <a:xfrm>
            <a:off x="5440500" y="189925"/>
            <a:ext cx="2923150" cy="4763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History Graph &amp; Thread Status explanation</a:t>
            </a:r>
            <a:endParaRPr/>
          </a:p>
        </p:txBody>
      </p:sp>
      <p:pic>
        <p:nvPicPr>
          <p:cNvPr id="210" name="Google Shape;210;p37"/>
          <p:cNvPicPr preferRelativeResize="0"/>
          <p:nvPr/>
        </p:nvPicPr>
        <p:blipFill>
          <a:blip r:embed="rId3">
            <a:alphaModFix/>
          </a:blip>
          <a:stretch>
            <a:fillRect/>
          </a:stretch>
        </p:blipFill>
        <p:spPr>
          <a:xfrm>
            <a:off x="5339600" y="256263"/>
            <a:ext cx="2857850" cy="4630974"/>
          </a:xfrm>
          <a:prstGeom prst="rect">
            <a:avLst/>
          </a:prstGeom>
          <a:noFill/>
          <a:ln>
            <a:noFill/>
          </a:ln>
        </p:spPr>
      </p:pic>
      <p:pic>
        <p:nvPicPr>
          <p:cNvPr id="211" name="Google Shape;211;p37"/>
          <p:cNvPicPr preferRelativeResize="0"/>
          <p:nvPr/>
        </p:nvPicPr>
        <p:blipFill>
          <a:blip r:embed="rId4">
            <a:alphaModFix/>
          </a:blip>
          <a:stretch>
            <a:fillRect/>
          </a:stretch>
        </p:blipFill>
        <p:spPr>
          <a:xfrm>
            <a:off x="451588" y="3155850"/>
            <a:ext cx="3673025" cy="1316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History Graph &amp; Thread Status explanation</a:t>
            </a:r>
            <a:endParaRPr/>
          </a:p>
        </p:txBody>
      </p:sp>
      <p:pic>
        <p:nvPicPr>
          <p:cNvPr id="217" name="Google Shape;217;p38"/>
          <p:cNvPicPr preferRelativeResize="0"/>
          <p:nvPr/>
        </p:nvPicPr>
        <p:blipFill>
          <a:blip r:embed="rId3">
            <a:alphaModFix/>
          </a:blip>
          <a:stretch>
            <a:fillRect/>
          </a:stretch>
        </p:blipFill>
        <p:spPr>
          <a:xfrm>
            <a:off x="4756775" y="390525"/>
            <a:ext cx="4048125" cy="4362450"/>
          </a:xfrm>
          <a:prstGeom prst="rect">
            <a:avLst/>
          </a:prstGeom>
          <a:noFill/>
          <a:ln>
            <a:noFill/>
          </a:ln>
        </p:spPr>
      </p:pic>
      <p:pic>
        <p:nvPicPr>
          <p:cNvPr id="218" name="Google Shape;218;p38"/>
          <p:cNvPicPr preferRelativeResize="0"/>
          <p:nvPr/>
        </p:nvPicPr>
        <p:blipFill>
          <a:blip r:embed="rId4">
            <a:alphaModFix/>
          </a:blip>
          <a:stretch>
            <a:fillRect/>
          </a:stretch>
        </p:blipFill>
        <p:spPr>
          <a:xfrm>
            <a:off x="244988" y="2999000"/>
            <a:ext cx="4086225" cy="1562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uk"/>
              <a:t>History Graph &amp; Thread Status explanation</a:t>
            </a:r>
            <a:endParaRPr/>
          </a:p>
        </p:txBody>
      </p:sp>
      <p:pic>
        <p:nvPicPr>
          <p:cNvPr id="224" name="Google Shape;224;p39"/>
          <p:cNvPicPr preferRelativeResize="0"/>
          <p:nvPr/>
        </p:nvPicPr>
        <p:blipFill>
          <a:blip r:embed="rId3">
            <a:alphaModFix/>
          </a:blip>
          <a:stretch>
            <a:fillRect/>
          </a:stretch>
        </p:blipFill>
        <p:spPr>
          <a:xfrm>
            <a:off x="4727925" y="419574"/>
            <a:ext cx="4250200" cy="4304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	Results and Analysis</a:t>
            </a:r>
            <a:endParaRPr/>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Code Snippets Corresponding to ThreadMentor Tags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200000"/>
              </a:lnSpc>
              <a:spcBef>
                <a:spcPts val="0"/>
              </a:spcBef>
              <a:spcAft>
                <a:spcPts val="0"/>
              </a:spcAft>
              <a:buNone/>
            </a:pPr>
            <a:r>
              <a:rPr lang="uk"/>
              <a:t>Philosopher.h		Philosopher.cpp Philosopher-main.cpp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Philosopher.h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Philosopher.h</a:t>
            </a:r>
            <a:endParaRPr/>
          </a:p>
        </p:txBody>
      </p:sp>
      <p:sp>
        <p:nvSpPr>
          <p:cNvPr id="246" name="Google Shape;246;p4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Class Definition for Philosopher</a:t>
            </a:r>
            <a:endParaRPr/>
          </a:p>
        </p:txBody>
      </p:sp>
      <p:pic>
        <p:nvPicPr>
          <p:cNvPr id="247" name="Google Shape;247;p43" title="image4-removebg-preview.png"/>
          <p:cNvPicPr preferRelativeResize="0"/>
          <p:nvPr/>
        </p:nvPicPr>
        <p:blipFill rotWithShape="1">
          <a:blip r:embed="rId3">
            <a:alphaModFix/>
          </a:blip>
          <a:srcRect b="0" l="0" r="0" t="0"/>
          <a:stretch/>
        </p:blipFill>
        <p:spPr>
          <a:xfrm>
            <a:off x="4652738" y="1857375"/>
            <a:ext cx="3438525" cy="1428750"/>
          </a:xfrm>
          <a:prstGeom prst="rect">
            <a:avLst/>
          </a:prstGeom>
          <a:noFill/>
          <a:ln>
            <a:noFill/>
          </a:ln>
          <a:effectLst>
            <a:outerShdw blurRad="42863" rotWithShape="0" algn="bl" dir="5400000" dist="95250">
              <a:srgbClr val="000000">
                <a:alpha val="50000"/>
              </a:srgbClr>
            </a:outerShdw>
          </a:effectLst>
        </p:spPr>
      </p:pic>
      <p:sp>
        <p:nvSpPr>
          <p:cNvPr id="248" name="Google Shape;248;p43"/>
          <p:cNvSpPr txBox="1"/>
          <p:nvPr/>
        </p:nvSpPr>
        <p:spPr>
          <a:xfrm>
            <a:off x="4872000" y="3286125"/>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Philosopher.h (line 13 - 21)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Philosopher.cpp</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Philosopher.cpp</a:t>
            </a:r>
            <a:endParaRPr/>
          </a:p>
        </p:txBody>
      </p:sp>
      <p:sp>
        <p:nvSpPr>
          <p:cNvPr id="259" name="Google Shape;259;p4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External Declaration of Chopsticks</a:t>
            </a:r>
            <a:endParaRPr/>
          </a:p>
        </p:txBody>
      </p:sp>
      <p:sp>
        <p:nvSpPr>
          <p:cNvPr id="260" name="Google Shape;260;p45"/>
          <p:cNvSpPr txBox="1"/>
          <p:nvPr/>
        </p:nvSpPr>
        <p:spPr>
          <a:xfrm>
            <a:off x="4872013" y="272415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Philosopher.cpp (line 12)</a:t>
            </a:r>
            <a:endParaRPr/>
          </a:p>
        </p:txBody>
      </p:sp>
      <p:pic>
        <p:nvPicPr>
          <p:cNvPr id="261" name="Google Shape;261;p45" title="Image background removed (3).png"/>
          <p:cNvPicPr preferRelativeResize="0"/>
          <p:nvPr/>
        </p:nvPicPr>
        <p:blipFill rotWithShape="1">
          <a:blip r:embed="rId3">
            <a:alphaModFix/>
          </a:blip>
          <a:srcRect b="0" l="0" r="0" t="0"/>
          <a:stretch/>
        </p:blipFill>
        <p:spPr>
          <a:xfrm>
            <a:off x="3938363" y="2419350"/>
            <a:ext cx="4867275" cy="30480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Philosopher.cpp</a:t>
            </a:r>
            <a:endParaRPr/>
          </a:p>
        </p:txBody>
      </p:sp>
      <p:sp>
        <p:nvSpPr>
          <p:cNvPr id="267" name="Google Shape;267;p4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Helper Function: Filler()</a:t>
            </a:r>
            <a:endParaRPr/>
          </a:p>
        </p:txBody>
      </p:sp>
      <p:sp>
        <p:nvSpPr>
          <p:cNvPr id="268" name="Google Shape;268;p46"/>
          <p:cNvSpPr txBox="1"/>
          <p:nvPr/>
        </p:nvSpPr>
        <p:spPr>
          <a:xfrm>
            <a:off x="4871988" y="379095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Philosopher.cpp (line 14 - 29)</a:t>
            </a:r>
            <a:endParaRPr/>
          </a:p>
        </p:txBody>
      </p:sp>
      <p:pic>
        <p:nvPicPr>
          <p:cNvPr id="269" name="Google Shape;269;p46" title="Image background removed (1).png"/>
          <p:cNvPicPr preferRelativeResize="0"/>
          <p:nvPr/>
        </p:nvPicPr>
        <p:blipFill rotWithShape="1">
          <a:blip r:embed="rId3">
            <a:alphaModFix/>
          </a:blip>
          <a:srcRect b="0" l="0" r="0" t="0"/>
          <a:stretch/>
        </p:blipFill>
        <p:spPr>
          <a:xfrm>
            <a:off x="3533550" y="1352550"/>
            <a:ext cx="5676900" cy="243840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Philosopher.cpp</a:t>
            </a:r>
            <a:endParaRPr/>
          </a:p>
        </p:txBody>
      </p:sp>
      <p:sp>
        <p:nvSpPr>
          <p:cNvPr id="275" name="Google Shape;275;p4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Philosopher Constructor</a:t>
            </a:r>
            <a:endParaRPr/>
          </a:p>
        </p:txBody>
      </p:sp>
      <p:sp>
        <p:nvSpPr>
          <p:cNvPr id="276" name="Google Shape;276;p47"/>
          <p:cNvSpPr txBox="1"/>
          <p:nvPr/>
        </p:nvSpPr>
        <p:spPr>
          <a:xfrm>
            <a:off x="4871988" y="335755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Philosopher.cpp (line 31 - 40)</a:t>
            </a:r>
            <a:endParaRPr/>
          </a:p>
        </p:txBody>
      </p:sp>
      <p:pic>
        <p:nvPicPr>
          <p:cNvPr id="277" name="Google Shape;277;p47" title="Image background removed (2).png"/>
          <p:cNvPicPr preferRelativeResize="0"/>
          <p:nvPr/>
        </p:nvPicPr>
        <p:blipFill rotWithShape="1">
          <a:blip r:embed="rId3">
            <a:alphaModFix/>
          </a:blip>
          <a:srcRect b="0" l="0" r="0" t="0"/>
          <a:stretch/>
        </p:blipFill>
        <p:spPr>
          <a:xfrm>
            <a:off x="3524025" y="1785931"/>
            <a:ext cx="5695950" cy="1571625"/>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Philosopher.cpp</a:t>
            </a:r>
            <a:endParaRPr/>
          </a:p>
        </p:txBody>
      </p:sp>
      <p:sp>
        <p:nvSpPr>
          <p:cNvPr id="283" name="Google Shape;283;p4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Main Thread Functionality</a:t>
            </a:r>
            <a:endParaRPr/>
          </a:p>
        </p:txBody>
      </p:sp>
      <p:sp>
        <p:nvSpPr>
          <p:cNvPr id="284" name="Google Shape;284;p48"/>
          <p:cNvSpPr txBox="1"/>
          <p:nvPr/>
        </p:nvSpPr>
        <p:spPr>
          <a:xfrm>
            <a:off x="4511988" y="4567225"/>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Philosopher.cpp (line 31 - 40)</a:t>
            </a:r>
            <a:endParaRPr/>
          </a:p>
        </p:txBody>
      </p:sp>
      <p:pic>
        <p:nvPicPr>
          <p:cNvPr id="285" name="Google Shape;285;p48" title="Image background removed.png"/>
          <p:cNvPicPr preferRelativeResize="0"/>
          <p:nvPr/>
        </p:nvPicPr>
        <p:blipFill rotWithShape="1">
          <a:blip r:embed="rId3">
            <a:alphaModFix/>
          </a:blip>
          <a:srcRect b="0" l="69" r="79" t="0"/>
          <a:stretch/>
        </p:blipFill>
        <p:spPr>
          <a:xfrm>
            <a:off x="3040200" y="576263"/>
            <a:ext cx="5943601" cy="3990975"/>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Philosopher-main.cpp</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296" name="Google Shape;296;p5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Global Chopstick Array</a:t>
            </a:r>
            <a:endParaRPr/>
          </a:p>
        </p:txBody>
      </p:sp>
      <p:sp>
        <p:nvSpPr>
          <p:cNvPr id="297" name="Google Shape;297;p50"/>
          <p:cNvSpPr txBox="1"/>
          <p:nvPr/>
        </p:nvSpPr>
        <p:spPr>
          <a:xfrm>
            <a:off x="4872013" y="2695575"/>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10)</a:t>
            </a:r>
            <a:endParaRPr/>
          </a:p>
        </p:txBody>
      </p:sp>
      <p:pic>
        <p:nvPicPr>
          <p:cNvPr id="298" name="Google Shape;298;p50" title="Remove Background Image.png"/>
          <p:cNvPicPr preferRelativeResize="0"/>
          <p:nvPr/>
        </p:nvPicPr>
        <p:blipFill rotWithShape="1">
          <a:blip r:embed="rId3">
            <a:alphaModFix/>
          </a:blip>
          <a:srcRect b="0" l="0" r="0" t="0"/>
          <a:stretch/>
        </p:blipFill>
        <p:spPr>
          <a:xfrm>
            <a:off x="4205063" y="2447925"/>
            <a:ext cx="4333875" cy="24765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304" name="Google Shape;304;p5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Main Function: Setup and Start</a:t>
            </a:r>
            <a:endParaRPr/>
          </a:p>
        </p:txBody>
      </p:sp>
      <p:sp>
        <p:nvSpPr>
          <p:cNvPr id="305" name="Google Shape;305;p51"/>
          <p:cNvSpPr txBox="1"/>
          <p:nvPr/>
        </p:nvSpPr>
        <p:spPr>
          <a:xfrm>
            <a:off x="4871988" y="304800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18 - 23)</a:t>
            </a:r>
            <a:endParaRPr/>
          </a:p>
        </p:txBody>
      </p:sp>
      <p:pic>
        <p:nvPicPr>
          <p:cNvPr id="306" name="Google Shape;306;p51" title="Image Background Removed (3).png"/>
          <p:cNvPicPr preferRelativeResize="0"/>
          <p:nvPr/>
        </p:nvPicPr>
        <p:blipFill rotWithShape="1">
          <a:blip r:embed="rId3">
            <a:alphaModFix/>
          </a:blip>
          <a:srcRect b="0" l="0" r="0" t="0"/>
          <a:stretch/>
        </p:blipFill>
        <p:spPr>
          <a:xfrm>
            <a:off x="3590700" y="2095488"/>
            <a:ext cx="5562600" cy="95250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1	</a:t>
            </a:r>
            <a:r>
              <a:rPr lang="uk"/>
              <a:t>Introduction</a:t>
            </a:r>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uk"/>
              <a:t>Background</a:t>
            </a:r>
            <a:endParaRPr/>
          </a:p>
          <a:p>
            <a:pPr indent="-342900" lvl="0" marL="457200" rtl="0" algn="l">
              <a:spcBef>
                <a:spcPts val="0"/>
              </a:spcBef>
              <a:spcAft>
                <a:spcPts val="0"/>
              </a:spcAft>
              <a:buSzPts val="1800"/>
              <a:buAutoNum type="arabicPeriod"/>
            </a:pPr>
            <a:r>
              <a:rPr lang="uk"/>
              <a:t>The Dining Philosophers Problem</a:t>
            </a:r>
            <a:endParaRPr/>
          </a:p>
          <a:p>
            <a:pPr indent="-342900" lvl="0" marL="457200" rtl="0" algn="l">
              <a:spcBef>
                <a:spcPts val="0"/>
              </a:spcBef>
              <a:spcAft>
                <a:spcPts val="0"/>
              </a:spcAft>
              <a:buSzPts val="1800"/>
              <a:buAutoNum type="arabicPeriod"/>
            </a:pPr>
            <a:r>
              <a:rPr lang="uk"/>
              <a:t>Outline/Layout of our Report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312" name="Google Shape;312;p5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Chopstick Mutex Creation</a:t>
            </a:r>
            <a:endParaRPr/>
          </a:p>
        </p:txBody>
      </p:sp>
      <p:sp>
        <p:nvSpPr>
          <p:cNvPr id="313" name="Google Shape;313;p52"/>
          <p:cNvSpPr txBox="1"/>
          <p:nvPr/>
        </p:nvSpPr>
        <p:spPr>
          <a:xfrm>
            <a:off x="4512000" y="296705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10)</a:t>
            </a:r>
            <a:endParaRPr/>
          </a:p>
        </p:txBody>
      </p:sp>
      <p:pic>
        <p:nvPicPr>
          <p:cNvPr id="314" name="Google Shape;314;p52" title="Image Background Removed (1).png"/>
          <p:cNvPicPr preferRelativeResize="0"/>
          <p:nvPr/>
        </p:nvPicPr>
        <p:blipFill rotWithShape="1">
          <a:blip r:embed="rId3">
            <a:alphaModFix/>
          </a:blip>
          <a:srcRect b="0" l="504" r="514" t="0"/>
          <a:stretch/>
        </p:blipFill>
        <p:spPr>
          <a:xfrm>
            <a:off x="3040200" y="2176463"/>
            <a:ext cx="5943600" cy="790575"/>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320" name="Google Shape;320;p5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Philosopher Thread Creation and Launch</a:t>
            </a:r>
            <a:endParaRPr/>
          </a:p>
        </p:txBody>
      </p:sp>
      <p:sp>
        <p:nvSpPr>
          <p:cNvPr id="321" name="Google Shape;321;p53"/>
          <p:cNvSpPr txBox="1"/>
          <p:nvPr/>
        </p:nvSpPr>
        <p:spPr>
          <a:xfrm>
            <a:off x="4512000" y="2839975"/>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10)</a:t>
            </a:r>
            <a:endParaRPr/>
          </a:p>
        </p:txBody>
      </p:sp>
      <p:pic>
        <p:nvPicPr>
          <p:cNvPr id="322" name="Google Shape;322;p53" title="Remove Background Image (1).png"/>
          <p:cNvPicPr preferRelativeResize="0"/>
          <p:nvPr/>
        </p:nvPicPr>
        <p:blipFill rotWithShape="1">
          <a:blip r:embed="rId3">
            <a:alphaModFix/>
          </a:blip>
          <a:srcRect b="0" l="268" r="258" t="0"/>
          <a:stretch/>
        </p:blipFill>
        <p:spPr>
          <a:xfrm>
            <a:off x="3040200" y="2192275"/>
            <a:ext cx="5943599" cy="64770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328" name="Google Shape;328;p5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Wait for All Threads to Finish</a:t>
            </a:r>
            <a:endParaRPr/>
          </a:p>
        </p:txBody>
      </p:sp>
      <p:sp>
        <p:nvSpPr>
          <p:cNvPr id="329" name="Google Shape;329;p54"/>
          <p:cNvSpPr txBox="1"/>
          <p:nvPr/>
        </p:nvSpPr>
        <p:spPr>
          <a:xfrm>
            <a:off x="4872000" y="2786075"/>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10)</a:t>
            </a:r>
            <a:endParaRPr/>
          </a:p>
        </p:txBody>
      </p:sp>
      <p:pic>
        <p:nvPicPr>
          <p:cNvPr id="330" name="Google Shape;330;p54" title="Image background removed (2).png"/>
          <p:cNvPicPr preferRelativeResize="0"/>
          <p:nvPr/>
        </p:nvPicPr>
        <p:blipFill rotWithShape="1">
          <a:blip r:embed="rId3">
            <a:alphaModFix/>
          </a:blip>
          <a:srcRect b="0" l="0" r="0" t="0"/>
          <a:stretch/>
        </p:blipFill>
        <p:spPr>
          <a:xfrm>
            <a:off x="4705125" y="2357438"/>
            <a:ext cx="3333750" cy="428625"/>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311700" y="555600"/>
            <a:ext cx="35553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Philosopher-main.cpp</a:t>
            </a:r>
            <a:endParaRPr/>
          </a:p>
        </p:txBody>
      </p:sp>
      <p:sp>
        <p:nvSpPr>
          <p:cNvPr id="336" name="Google Shape;336;p5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a:t>Final Exit</a:t>
            </a:r>
            <a:endParaRPr/>
          </a:p>
        </p:txBody>
      </p:sp>
      <p:sp>
        <p:nvSpPr>
          <p:cNvPr id="337" name="Google Shape;337;p55"/>
          <p:cNvSpPr txBox="1"/>
          <p:nvPr/>
        </p:nvSpPr>
        <p:spPr>
          <a:xfrm>
            <a:off x="4872013" y="281940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lnSpc>
                <a:spcPct val="150000"/>
              </a:lnSpc>
              <a:spcBef>
                <a:spcPts val="1400"/>
              </a:spcBef>
              <a:spcAft>
                <a:spcPts val="0"/>
              </a:spcAft>
              <a:buSzPts val="1100"/>
              <a:buChar char=""/>
            </a:pPr>
            <a:r>
              <a:rPr i="1" lang="uk" sz="1100"/>
              <a:t>Philosopher-main.cpp (line 10)</a:t>
            </a:r>
            <a:endParaRPr/>
          </a:p>
        </p:txBody>
      </p:sp>
      <p:pic>
        <p:nvPicPr>
          <p:cNvPr id="338" name="Google Shape;338;p55" title="Image background removed.png"/>
          <p:cNvPicPr preferRelativeResize="0"/>
          <p:nvPr/>
        </p:nvPicPr>
        <p:blipFill rotWithShape="1">
          <a:blip r:embed="rId3">
            <a:alphaModFix/>
          </a:blip>
          <a:srcRect b="0" l="0" r="0" t="0"/>
          <a:stretch/>
        </p:blipFill>
        <p:spPr>
          <a:xfrm>
            <a:off x="5567138" y="2324100"/>
            <a:ext cx="1609725" cy="495300"/>
          </a:xfrm>
          <a:prstGeom prst="rect">
            <a:avLst/>
          </a:prstGeom>
          <a:noFill/>
          <a:ln>
            <a:noFill/>
          </a:ln>
          <a:effectLst>
            <a:outerShdw blurRad="42863" rotWithShape="0" algn="bl" dir="5400000" dist="9525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uk" sz="2100"/>
              <a:t>3.5 </a:t>
            </a:r>
            <a:r>
              <a:rPr lang="uk" sz="2100"/>
              <a:t>Detailed Behavior Analysis of Philosopher Threads</a:t>
            </a:r>
            <a:endParaRPr sz="3100"/>
          </a:p>
        </p:txBody>
      </p:sp>
      <p:sp>
        <p:nvSpPr>
          <p:cNvPr id="348" name="Google Shape;348;p57"/>
          <p:cNvSpPr txBox="1"/>
          <p:nvPr/>
        </p:nvSpPr>
        <p:spPr>
          <a:xfrm>
            <a:off x="726150" y="1490400"/>
            <a:ext cx="3670500" cy="216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sz="1500">
                <a:solidFill>
                  <a:schemeClr val="dk1"/>
                </a:solidFill>
              </a:rPr>
              <a:t>Key Observations:</a:t>
            </a:r>
            <a:endParaRPr b="1"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uk" sz="1500">
                <a:solidFill>
                  <a:schemeClr val="dk1"/>
                </a:solidFill>
              </a:rPr>
              <a:t>Success of mutex lock solution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uk" sz="1500">
                <a:solidFill>
                  <a:schemeClr val="dk1"/>
                </a:solidFill>
              </a:rPr>
              <a:t>Varying resource contention patterns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uk" sz="1500">
                <a:solidFill>
                  <a:schemeClr val="dk1"/>
                </a:solidFill>
              </a:rPr>
              <a:t>No deadlocks occurred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uk" sz="1500">
                <a:solidFill>
                  <a:schemeClr val="dk1"/>
                </a:solidFill>
              </a:rPr>
              <a:t>At most 2 philosophers eating concurrently</a:t>
            </a:r>
            <a:endParaRPr sz="1500">
              <a:solidFill>
                <a:schemeClr val="dk1"/>
              </a:solidFill>
            </a:endParaRPr>
          </a:p>
        </p:txBody>
      </p:sp>
      <p:pic>
        <p:nvPicPr>
          <p:cNvPr id="349" name="Google Shape;349;p57"/>
          <p:cNvPicPr preferRelativeResize="0"/>
          <p:nvPr/>
        </p:nvPicPr>
        <p:blipFill>
          <a:blip r:embed="rId3">
            <a:alphaModFix/>
          </a:blip>
          <a:stretch>
            <a:fillRect/>
          </a:stretch>
        </p:blipFill>
        <p:spPr>
          <a:xfrm>
            <a:off x="4737675" y="3499475"/>
            <a:ext cx="3581400" cy="1247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nvSpPr>
        <p:spPr>
          <a:xfrm>
            <a:off x="320650" y="6884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Philosopher 0 Behavior</a:t>
            </a:r>
            <a:endParaRPr sz="1800">
              <a:solidFill>
                <a:schemeClr val="dk1"/>
              </a:solidFill>
            </a:endParaRPr>
          </a:p>
        </p:txBody>
      </p:sp>
      <p:sp>
        <p:nvSpPr>
          <p:cNvPr id="355" name="Google Shape;355;p58"/>
          <p:cNvSpPr txBox="1"/>
          <p:nvPr/>
        </p:nvSpPr>
        <p:spPr>
          <a:xfrm>
            <a:off x="245200" y="1368800"/>
            <a:ext cx="3726900" cy="219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Key Patterns: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Initial thinking: ~800ms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Brief blocking: ~300ms waiting for right chopstick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Eating phase: ~600ms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Released right chopstick before left</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356" name="Google Shape;356;p58"/>
          <p:cNvSpPr txBox="1"/>
          <p:nvPr/>
        </p:nvSpPr>
        <p:spPr>
          <a:xfrm>
            <a:off x="5186875" y="6884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Philosopher 1 Behavior</a:t>
            </a:r>
            <a:endParaRPr sz="1800">
              <a:solidFill>
                <a:schemeClr val="dk1"/>
              </a:solidFill>
            </a:endParaRPr>
          </a:p>
        </p:txBody>
      </p:sp>
      <p:sp>
        <p:nvSpPr>
          <p:cNvPr id="357" name="Google Shape;357;p58"/>
          <p:cNvSpPr txBox="1"/>
          <p:nvPr/>
        </p:nvSpPr>
        <p:spPr>
          <a:xfrm>
            <a:off x="4875675" y="1368800"/>
            <a:ext cx="43683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Key Patterns: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Highest resource competition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Longest waiting periods (1.4s total)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Consistent eating duration: 500-700ms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Clear running/blocked state transitions</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9"/>
          <p:cNvSpPr txBox="1"/>
          <p:nvPr/>
        </p:nvSpPr>
        <p:spPr>
          <a:xfrm>
            <a:off x="136350" y="782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Philosopher 2 Behavior</a:t>
            </a:r>
            <a:endParaRPr sz="1800">
              <a:solidFill>
                <a:schemeClr val="dk1"/>
              </a:solidFill>
            </a:endParaRPr>
          </a:p>
        </p:txBody>
      </p:sp>
      <p:sp>
        <p:nvSpPr>
          <p:cNvPr id="363" name="Google Shape;363;p59"/>
          <p:cNvSpPr txBox="1"/>
          <p:nvPr/>
        </p:nvSpPr>
        <p:spPr>
          <a:xfrm>
            <a:off x="35850" y="1836825"/>
            <a:ext cx="33309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Key Patterns: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Most balanced execution pattern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Brief blocking periods: 100-200ms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Efficient resource utilization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Highest cycle consistency</a:t>
            </a:r>
            <a:endParaRPr>
              <a:solidFill>
                <a:schemeClr val="dk1"/>
              </a:solidFill>
            </a:endParaRPr>
          </a:p>
        </p:txBody>
      </p:sp>
      <p:sp>
        <p:nvSpPr>
          <p:cNvPr id="364" name="Google Shape;364;p59"/>
          <p:cNvSpPr txBox="1"/>
          <p:nvPr/>
        </p:nvSpPr>
        <p:spPr>
          <a:xfrm>
            <a:off x="3300775" y="782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Philosopher 3 Behavior</a:t>
            </a:r>
            <a:endParaRPr sz="1800">
              <a:solidFill>
                <a:schemeClr val="dk1"/>
              </a:solidFill>
            </a:endParaRPr>
          </a:p>
        </p:txBody>
      </p:sp>
      <p:sp>
        <p:nvSpPr>
          <p:cNvPr id="365" name="Google Shape;365;p59"/>
          <p:cNvSpPr txBox="1"/>
          <p:nvPr/>
        </p:nvSpPr>
        <p:spPr>
          <a:xfrm>
            <a:off x="3300775" y="1770800"/>
            <a:ext cx="30660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Key Patterns: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Minimal waiting times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Time distribution: 45% thinking, 40% eating, 15% waiting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Rapid lock-unlock sequences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Low interference with neighbors</a:t>
            </a:r>
            <a:endParaRPr>
              <a:solidFill>
                <a:schemeClr val="dk1"/>
              </a:solidFill>
            </a:endParaRPr>
          </a:p>
        </p:txBody>
      </p:sp>
      <p:sp>
        <p:nvSpPr>
          <p:cNvPr id="366" name="Google Shape;366;p59"/>
          <p:cNvSpPr txBox="1"/>
          <p:nvPr/>
        </p:nvSpPr>
        <p:spPr>
          <a:xfrm>
            <a:off x="6174625" y="782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1"/>
                </a:solidFill>
              </a:rPr>
              <a:t>Philosopher 4 Behavior</a:t>
            </a:r>
            <a:endParaRPr sz="1800">
              <a:solidFill>
                <a:schemeClr val="dk1"/>
              </a:solidFill>
            </a:endParaRPr>
          </a:p>
        </p:txBody>
      </p:sp>
      <p:sp>
        <p:nvSpPr>
          <p:cNvPr id="367" name="Google Shape;367;p59"/>
          <p:cNvSpPr txBox="1"/>
          <p:nvPr/>
        </p:nvSpPr>
        <p:spPr>
          <a:xfrm>
            <a:off x="6205375" y="1770800"/>
            <a:ext cx="2938500" cy="204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Key Patterns: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Potential starvation risk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One instance of ~700ms wait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Longer resource holding (~800ms avg)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Typically last to complete cycles</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3.6 </a:t>
            </a:r>
            <a:r>
              <a:rPr lang="uk"/>
              <a:t>Deadlock Risk Analysis</a:t>
            </a:r>
            <a:endParaRPr/>
          </a:p>
        </p:txBody>
      </p:sp>
      <p:sp>
        <p:nvSpPr>
          <p:cNvPr id="373" name="Google Shape;373;p60"/>
          <p:cNvSpPr txBox="1"/>
          <p:nvPr>
            <p:ph idx="1" type="body"/>
          </p:nvPr>
        </p:nvSpPr>
        <p:spPr>
          <a:xfrm>
            <a:off x="273975" y="11619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uk" sz="1400">
                <a:solidFill>
                  <a:schemeClr val="dk1"/>
                </a:solidFill>
              </a:rPr>
              <a:t>Key Deadlock Risks:</a:t>
            </a:r>
            <a:endParaRPr b="1" sz="1400">
              <a:solidFill>
                <a:schemeClr val="dk1"/>
              </a:solidFill>
            </a:endParaRPr>
          </a:p>
          <a:p>
            <a:pPr indent="-317500" lvl="0" marL="457200" rtl="0" algn="l">
              <a:spcBef>
                <a:spcPts val="1200"/>
              </a:spcBef>
              <a:spcAft>
                <a:spcPts val="0"/>
              </a:spcAft>
              <a:buClr>
                <a:schemeClr val="dk1"/>
              </a:buClr>
              <a:buSzPts val="1400"/>
              <a:buChar char="●"/>
            </a:pPr>
            <a:r>
              <a:rPr lang="uk" sz="1400">
                <a:solidFill>
                  <a:schemeClr val="dk1"/>
                </a:solidFill>
              </a:rPr>
              <a:t>Circular wait potential</a:t>
            </a:r>
            <a:endParaRPr sz="1400">
              <a:solidFill>
                <a:schemeClr val="dk1"/>
              </a:solidFill>
            </a:endParaRPr>
          </a:p>
          <a:p>
            <a:pPr indent="-317500" lvl="0" marL="457200" rtl="0" algn="l">
              <a:spcBef>
                <a:spcPts val="0"/>
              </a:spcBef>
              <a:spcAft>
                <a:spcPts val="0"/>
              </a:spcAft>
              <a:buClr>
                <a:schemeClr val="dk1"/>
              </a:buClr>
              <a:buSzPts val="1400"/>
              <a:buChar char="●"/>
            </a:pPr>
            <a:r>
              <a:rPr lang="uk" sz="1400">
                <a:solidFill>
                  <a:schemeClr val="dk1"/>
                </a:solidFill>
              </a:rPr>
              <a:t>Hold-and-wait condition present</a:t>
            </a:r>
            <a:endParaRPr sz="1400">
              <a:solidFill>
                <a:schemeClr val="dk1"/>
              </a:solidFill>
            </a:endParaRPr>
          </a:p>
          <a:p>
            <a:pPr indent="-317500" lvl="0" marL="457200" rtl="0" algn="l">
              <a:spcBef>
                <a:spcPts val="0"/>
              </a:spcBef>
              <a:spcAft>
                <a:spcPts val="0"/>
              </a:spcAft>
              <a:buClr>
                <a:schemeClr val="dk1"/>
              </a:buClr>
              <a:buSzPts val="1400"/>
              <a:buChar char="●"/>
            </a:pPr>
            <a:r>
              <a:rPr lang="uk" sz="1400">
                <a:solidFill>
                  <a:schemeClr val="dk1"/>
                </a:solidFill>
              </a:rPr>
              <a:t>Near-deadlock moments observed</a:t>
            </a:r>
            <a:endParaRPr sz="1400">
              <a:solidFill>
                <a:schemeClr val="dk1"/>
              </a:solidFill>
            </a:endParaRPr>
          </a:p>
          <a:p>
            <a:pPr indent="0" lvl="0" marL="0" rtl="0" algn="l">
              <a:spcBef>
                <a:spcPts val="1200"/>
              </a:spcBef>
              <a:spcAft>
                <a:spcPts val="1200"/>
              </a:spcAft>
              <a:buNone/>
            </a:pPr>
            <a:r>
              <a:t/>
            </a:r>
            <a:endParaRPr/>
          </a:p>
        </p:txBody>
      </p:sp>
      <p:pic>
        <p:nvPicPr>
          <p:cNvPr id="374" name="Google Shape;374;p60"/>
          <p:cNvPicPr preferRelativeResize="0"/>
          <p:nvPr/>
        </p:nvPicPr>
        <p:blipFill>
          <a:blip r:embed="rId3">
            <a:alphaModFix/>
          </a:blip>
          <a:stretch>
            <a:fillRect/>
          </a:stretch>
        </p:blipFill>
        <p:spPr>
          <a:xfrm>
            <a:off x="4175925" y="1431850"/>
            <a:ext cx="4324350" cy="2876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1"/>
          <p:cNvSpPr txBox="1"/>
          <p:nvPr/>
        </p:nvSpPr>
        <p:spPr>
          <a:xfrm>
            <a:off x="264075" y="820475"/>
            <a:ext cx="351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2100">
                <a:solidFill>
                  <a:schemeClr val="dk1"/>
                </a:solidFill>
              </a:rPr>
              <a:t>Starvation Risk Analysis</a:t>
            </a:r>
            <a:endParaRPr sz="2100">
              <a:solidFill>
                <a:schemeClr val="dk1"/>
              </a:solidFill>
            </a:endParaRPr>
          </a:p>
        </p:txBody>
      </p:sp>
      <p:sp>
        <p:nvSpPr>
          <p:cNvPr id="380" name="Google Shape;380;p61"/>
          <p:cNvSpPr txBox="1"/>
          <p:nvPr/>
        </p:nvSpPr>
        <p:spPr>
          <a:xfrm>
            <a:off x="264075" y="1631525"/>
            <a:ext cx="3840300" cy="17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Starvation Vulnerabilities: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Positional disadvantages observed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No fairness guarantees in mutex implementation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Consistent timing imbalances detected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Theoretical unlimited waiting possible</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Introduction</a:t>
            </a:r>
            <a:endParaRPr/>
          </a:p>
        </p:txBody>
      </p:sp>
      <p:sp>
        <p:nvSpPr>
          <p:cNvPr id="76" name="Google Shape;76;p1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uk" sz="1800"/>
              <a:t>Background</a:t>
            </a:r>
            <a:endParaRPr/>
          </a:p>
        </p:txBody>
      </p:sp>
      <p:sp>
        <p:nvSpPr>
          <p:cNvPr id="77" name="Google Shape;77;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30200" lvl="0" marL="457200" rtl="0" algn="l">
              <a:spcBef>
                <a:spcPts val="0"/>
              </a:spcBef>
              <a:spcAft>
                <a:spcPts val="0"/>
              </a:spcAft>
              <a:buClr>
                <a:schemeClr val="lt2"/>
              </a:buClr>
              <a:buSzPts val="1600"/>
              <a:buAutoNum type="arabicPeriod"/>
            </a:pPr>
            <a:r>
              <a:rPr lang="uk" sz="1600">
                <a:solidFill>
                  <a:schemeClr val="lt2"/>
                </a:solidFill>
              </a:rPr>
              <a:t>Concurrency and Synchronisation</a:t>
            </a:r>
            <a:endParaRPr sz="1600">
              <a:solidFill>
                <a:schemeClr val="lt2"/>
              </a:solidFill>
            </a:endParaRPr>
          </a:p>
          <a:p>
            <a:pPr indent="-330200" lvl="0" marL="457200" rtl="0" algn="l">
              <a:spcBef>
                <a:spcPts val="0"/>
              </a:spcBef>
              <a:spcAft>
                <a:spcPts val="0"/>
              </a:spcAft>
              <a:buClr>
                <a:schemeClr val="lt2"/>
              </a:buClr>
              <a:buSzPts val="1600"/>
              <a:buAutoNum type="arabicPeriod"/>
            </a:pPr>
            <a:r>
              <a:rPr lang="uk" sz="1600">
                <a:solidFill>
                  <a:schemeClr val="lt2"/>
                </a:solidFill>
              </a:rPr>
              <a:t>Mutex Locks</a:t>
            </a:r>
            <a:endParaRPr sz="1600">
              <a:solidFill>
                <a:schemeClr val="lt2"/>
              </a:solidFill>
            </a:endParaRPr>
          </a:p>
          <a:p>
            <a:pPr indent="-330200" lvl="0" marL="457200" rtl="0" algn="l">
              <a:spcBef>
                <a:spcPts val="0"/>
              </a:spcBef>
              <a:spcAft>
                <a:spcPts val="0"/>
              </a:spcAft>
              <a:buClr>
                <a:schemeClr val="lt2"/>
              </a:buClr>
              <a:buSzPts val="1600"/>
              <a:buAutoNum type="arabicPeriod"/>
            </a:pPr>
            <a:r>
              <a:rPr lang="uk" sz="1600">
                <a:solidFill>
                  <a:schemeClr val="lt2"/>
                </a:solidFill>
              </a:rPr>
              <a:t>Semaphores</a:t>
            </a:r>
            <a:endParaRPr sz="1600">
              <a:solidFill>
                <a:schemeClr val="lt2"/>
              </a:solidFill>
            </a:endParaRPr>
          </a:p>
          <a:p>
            <a:pPr indent="-330200" lvl="0" marL="457200" rtl="0" algn="l">
              <a:spcBef>
                <a:spcPts val="0"/>
              </a:spcBef>
              <a:spcAft>
                <a:spcPts val="0"/>
              </a:spcAft>
              <a:buClr>
                <a:schemeClr val="lt2"/>
              </a:buClr>
              <a:buSzPts val="1600"/>
              <a:buAutoNum type="arabicPeriod"/>
            </a:pPr>
            <a:r>
              <a:rPr lang="uk" sz="1600">
                <a:solidFill>
                  <a:schemeClr val="lt2"/>
                </a:solidFill>
              </a:rPr>
              <a:t>ThreadMentor</a:t>
            </a:r>
            <a:endParaRPr sz="1600">
              <a:solidFill>
                <a:schemeClr val="lt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nvSpPr>
        <p:spPr>
          <a:xfrm>
            <a:off x="264075" y="820475"/>
            <a:ext cx="351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2100">
                <a:solidFill>
                  <a:schemeClr val="dk1"/>
                </a:solidFill>
              </a:rPr>
              <a:t>Mitigation Factors</a:t>
            </a:r>
            <a:endParaRPr sz="2100">
              <a:solidFill>
                <a:schemeClr val="dk1"/>
              </a:solidFill>
            </a:endParaRPr>
          </a:p>
        </p:txBody>
      </p:sp>
      <p:sp>
        <p:nvSpPr>
          <p:cNvPr id="386" name="Google Shape;386;p62"/>
          <p:cNvSpPr txBox="1"/>
          <p:nvPr/>
        </p:nvSpPr>
        <p:spPr>
          <a:xfrm>
            <a:off x="264075" y="1631525"/>
            <a:ext cx="38403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uk">
                <a:solidFill>
                  <a:schemeClr val="dk1"/>
                </a:solidFill>
              </a:rPr>
              <a:t>Factors Preventing Deadlock &amp; Starvation:</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uk">
                <a:solidFill>
                  <a:schemeClr val="dk1"/>
                </a:solidFill>
              </a:rPr>
              <a:t>Random delay variations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Limited iterations (3 cycles)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OS thread scheduling variability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uk">
                <a:solidFill>
                  <a:schemeClr val="dk1"/>
                </a:solidFill>
              </a:rPr>
              <a:t>Resource release ordering</a:t>
            </a:r>
            <a:endParaRPr b="1">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4	</a:t>
            </a:r>
            <a:r>
              <a:rPr lang="uk"/>
              <a:t>Conclusions</a:t>
            </a:r>
            <a:endParaRPr/>
          </a:p>
        </p:txBody>
      </p:sp>
      <p:sp>
        <p:nvSpPr>
          <p:cNvPr id="392" name="Google Shape;39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uk" sz="1600"/>
              <a:t>The Dining Philosophers Problem helped us understand real-world concurrency issues.</a:t>
            </a:r>
            <a:endParaRPr sz="1600"/>
          </a:p>
          <a:p>
            <a:pPr indent="-330200" lvl="0" marL="457200" rtl="0" algn="l">
              <a:spcBef>
                <a:spcPts val="0"/>
              </a:spcBef>
              <a:spcAft>
                <a:spcPts val="0"/>
              </a:spcAft>
              <a:buSzPts val="1600"/>
              <a:buChar char="●"/>
            </a:pPr>
            <a:r>
              <a:rPr lang="uk" sz="1600"/>
              <a:t>Mutex locks ensured safe access to shared resources.</a:t>
            </a:r>
            <a:endParaRPr sz="1600"/>
          </a:p>
          <a:p>
            <a:pPr indent="-330200" lvl="0" marL="457200" rtl="0" algn="l">
              <a:spcBef>
                <a:spcPts val="0"/>
              </a:spcBef>
              <a:spcAft>
                <a:spcPts val="0"/>
              </a:spcAft>
              <a:buSzPts val="1600"/>
              <a:buChar char="●"/>
            </a:pPr>
            <a:r>
              <a:rPr lang="uk" sz="1600"/>
              <a:t>Thre</a:t>
            </a:r>
            <a:r>
              <a:rPr lang="uk" sz="1600"/>
              <a:t>a</a:t>
            </a:r>
            <a:r>
              <a:rPr lang="uk" sz="1600"/>
              <a:t>dMentor allowed us to visualize thread behavior and detect issues.</a:t>
            </a:r>
            <a:endParaRPr sz="1600"/>
          </a:p>
          <a:p>
            <a:pPr indent="-330200" lvl="0" marL="457200" rtl="0" algn="l">
              <a:spcBef>
                <a:spcPts val="0"/>
              </a:spcBef>
              <a:spcAft>
                <a:spcPts val="0"/>
              </a:spcAft>
              <a:buSzPts val="1600"/>
              <a:buChar char="●"/>
            </a:pPr>
            <a:r>
              <a:rPr lang="uk" sz="1600"/>
              <a:t>We gained hands-on experience with synchronization in operating systems.</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a:t>
            </a:r>
            <a:r>
              <a:rPr lang="uk"/>
              <a:t>References</a:t>
            </a:r>
            <a:endParaRPr/>
          </a:p>
        </p:txBody>
      </p:sp>
      <p:sp>
        <p:nvSpPr>
          <p:cNvPr id="398" name="Google Shape;39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u="sng">
                <a:solidFill>
                  <a:schemeClr val="hlink"/>
                </a:solidFill>
                <a:hlinkClick r:id="rId3"/>
              </a:rPr>
              <a:t>Dining Philosophers Solution</a:t>
            </a:r>
            <a:endParaRPr/>
          </a:p>
          <a:p>
            <a:pPr indent="-342900" lvl="0" marL="457200" rtl="0" algn="l">
              <a:spcBef>
                <a:spcPts val="0"/>
              </a:spcBef>
              <a:spcAft>
                <a:spcPts val="0"/>
              </a:spcAft>
              <a:buSzPts val="1800"/>
              <a:buChar char="●"/>
            </a:pPr>
            <a:r>
              <a:rPr lang="uk"/>
              <a:t>Code files:</a:t>
            </a:r>
            <a:endParaRPr/>
          </a:p>
          <a:p>
            <a:pPr indent="-317500" lvl="1" marL="914400" rtl="0" algn="l">
              <a:spcBef>
                <a:spcPts val="0"/>
              </a:spcBef>
              <a:spcAft>
                <a:spcPts val="0"/>
              </a:spcAft>
              <a:buSzPts val="1400"/>
              <a:buChar char="○"/>
            </a:pPr>
            <a:r>
              <a:rPr lang="uk" u="sng">
                <a:solidFill>
                  <a:schemeClr val="hlink"/>
                </a:solidFill>
                <a:hlinkClick r:id="rId4"/>
              </a:rPr>
              <a:t>Philosopher.h</a:t>
            </a:r>
            <a:endParaRPr/>
          </a:p>
          <a:p>
            <a:pPr indent="-317500" lvl="1" marL="914400" rtl="0" algn="l">
              <a:spcBef>
                <a:spcPts val="0"/>
              </a:spcBef>
              <a:spcAft>
                <a:spcPts val="0"/>
              </a:spcAft>
              <a:buSzPts val="1400"/>
              <a:buChar char="○"/>
            </a:pPr>
            <a:r>
              <a:rPr lang="uk" u="sng">
                <a:solidFill>
                  <a:schemeClr val="hlink"/>
                </a:solidFill>
                <a:hlinkClick r:id="rId5"/>
              </a:rPr>
              <a:t>Philosopher.cpp</a:t>
            </a:r>
            <a:endParaRPr/>
          </a:p>
          <a:p>
            <a:pPr indent="-317500" lvl="1" marL="914400" rtl="0" algn="l">
              <a:spcBef>
                <a:spcPts val="0"/>
              </a:spcBef>
              <a:spcAft>
                <a:spcPts val="0"/>
              </a:spcAft>
              <a:buSzPts val="1400"/>
              <a:buChar char="○"/>
            </a:pPr>
            <a:r>
              <a:rPr lang="uk" u="sng">
                <a:solidFill>
                  <a:schemeClr val="hlink"/>
                </a:solidFill>
                <a:hlinkClick r:id="rId6"/>
              </a:rPr>
              <a:t>Philosopher-main.cpp</a:t>
            </a:r>
            <a:endParaRPr/>
          </a:p>
          <a:p>
            <a:pPr indent="-342900" lvl="0" marL="457200" rtl="0" algn="l">
              <a:spcBef>
                <a:spcPts val="0"/>
              </a:spcBef>
              <a:spcAft>
                <a:spcPts val="0"/>
              </a:spcAft>
              <a:buSzPts val="1800"/>
              <a:buChar char="●"/>
            </a:pPr>
            <a:r>
              <a:rPr lang="uk"/>
              <a:t>Other references:</a:t>
            </a:r>
            <a:endParaRPr/>
          </a:p>
          <a:p>
            <a:pPr indent="-317500" lvl="1" marL="914400" rtl="0" algn="l">
              <a:spcBef>
                <a:spcPts val="0"/>
              </a:spcBef>
              <a:spcAft>
                <a:spcPts val="0"/>
              </a:spcAft>
              <a:buSzPts val="1400"/>
              <a:buChar char="○"/>
            </a:pPr>
            <a:r>
              <a:rPr lang="uk" u="sng">
                <a:solidFill>
                  <a:schemeClr val="hlink"/>
                </a:solidFill>
                <a:hlinkClick r:id="rId7"/>
              </a:rPr>
              <a:t>System Overview</a:t>
            </a:r>
            <a:endParaRPr/>
          </a:p>
          <a:p>
            <a:pPr indent="-317500" lvl="1" marL="914400" rtl="0" algn="l">
              <a:spcBef>
                <a:spcPts val="0"/>
              </a:spcBef>
              <a:spcAft>
                <a:spcPts val="0"/>
              </a:spcAft>
              <a:buSzPts val="1400"/>
              <a:buChar char="○"/>
            </a:pPr>
            <a:r>
              <a:rPr lang="uk" u="sng">
                <a:solidFill>
                  <a:schemeClr val="hlink"/>
                </a:solidFill>
                <a:hlinkClick r:id="rId8"/>
              </a:rPr>
              <a:t>What is Makefile and make? How do we use it?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6	</a:t>
            </a:r>
            <a:r>
              <a:rPr lang="uk"/>
              <a:t>Appendix: Personal Reflections</a:t>
            </a:r>
            <a:endParaRPr/>
          </a:p>
        </p:txBody>
      </p:sp>
      <p:sp>
        <p:nvSpPr>
          <p:cNvPr id="404" name="Google Shape;40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uk"/>
              <a:t>What We Learned</a:t>
            </a:r>
            <a:endParaRPr/>
          </a:p>
          <a:p>
            <a:pPr indent="-342900" lvl="0" marL="457200" rtl="0" algn="l">
              <a:spcBef>
                <a:spcPts val="0"/>
              </a:spcBef>
              <a:spcAft>
                <a:spcPts val="0"/>
              </a:spcAft>
              <a:buSzPts val="1800"/>
              <a:buAutoNum type="arabicPeriod"/>
            </a:pPr>
            <a:r>
              <a:rPr lang="uk"/>
              <a:t>What We Liked About the Project</a:t>
            </a:r>
            <a:endParaRPr/>
          </a:p>
          <a:p>
            <a:pPr indent="-342900" lvl="0" marL="457200" rtl="0" algn="l">
              <a:spcBef>
                <a:spcPts val="0"/>
              </a:spcBef>
              <a:spcAft>
                <a:spcPts val="0"/>
              </a:spcAft>
              <a:buSzPts val="1800"/>
              <a:buAutoNum type="arabicPeriod"/>
            </a:pPr>
            <a:r>
              <a:rPr lang="uk"/>
              <a:t>What We Didn't Like About the Project</a:t>
            </a:r>
            <a:endParaRPr/>
          </a:p>
          <a:p>
            <a:pPr indent="-342900" lvl="0" marL="457200" rtl="0" algn="l">
              <a:spcBef>
                <a:spcPts val="0"/>
              </a:spcBef>
              <a:spcAft>
                <a:spcPts val="0"/>
              </a:spcAft>
              <a:buSzPts val="1800"/>
              <a:buAutoNum type="arabicPeriod"/>
            </a:pPr>
            <a:r>
              <a:rPr lang="uk"/>
              <a:t>What We Would Do Differently</a:t>
            </a:r>
            <a:endParaRPr/>
          </a:p>
          <a:p>
            <a:pPr indent="-342900" lvl="0" marL="457200" rtl="0" algn="l">
              <a:spcBef>
                <a:spcPts val="0"/>
              </a:spcBef>
              <a:spcAft>
                <a:spcPts val="0"/>
              </a:spcAft>
              <a:buSzPts val="1800"/>
              <a:buAutoNum type="arabicPeriod"/>
            </a:pPr>
            <a:r>
              <a:rPr lang="uk"/>
              <a:t>Recommendations for Future Students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7	</a:t>
            </a:r>
            <a:r>
              <a:rPr lang="uk"/>
              <a:t>Appendix: Project Planning and Management</a:t>
            </a:r>
            <a:endParaRPr/>
          </a:p>
        </p:txBody>
      </p:sp>
      <p:sp>
        <p:nvSpPr>
          <p:cNvPr id="410" name="Google Shape;41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Gantt Chart</a:t>
            </a:r>
            <a:endParaRPr/>
          </a:p>
          <a:p>
            <a:pPr indent="-342900" lvl="0" marL="457200" rtl="0" algn="l">
              <a:spcBef>
                <a:spcPts val="0"/>
              </a:spcBef>
              <a:spcAft>
                <a:spcPts val="0"/>
              </a:spcAft>
              <a:buSzPts val="1800"/>
              <a:buChar char="●"/>
            </a:pPr>
            <a:r>
              <a:rPr lang="uk"/>
              <a:t>Task Distribution</a:t>
            </a:r>
            <a:endParaRPr/>
          </a:p>
        </p:txBody>
      </p:sp>
      <p:pic>
        <p:nvPicPr>
          <p:cNvPr id="411" name="Google Shape;411;p66" title="image2.png"/>
          <p:cNvPicPr preferRelativeResize="0"/>
          <p:nvPr/>
        </p:nvPicPr>
        <p:blipFill>
          <a:blip r:embed="rId3">
            <a:alphaModFix/>
          </a:blip>
          <a:stretch>
            <a:fillRect/>
          </a:stretch>
        </p:blipFill>
        <p:spPr>
          <a:xfrm>
            <a:off x="0" y="2471478"/>
            <a:ext cx="9144000" cy="236054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7"/>
          <p:cNvSpPr txBox="1"/>
          <p:nvPr>
            <p:ph idx="1" type="body"/>
          </p:nvPr>
        </p:nvSpPr>
        <p:spPr>
          <a:xfrm>
            <a:off x="311700" y="4230575"/>
            <a:ext cx="83316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uk"/>
              <a:t>© 30/04/2025 | Danyil Tymchuk &amp; Artem Surzhenko &amp; </a:t>
            </a:r>
            <a:r>
              <a:rPr lang="uk"/>
              <a:t>Emanuel Avram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 name="Shape 81"/>
        <p:cNvGrpSpPr/>
        <p:nvPr/>
      </p:nvGrpSpPr>
      <p:grpSpPr>
        <a:xfrm>
          <a:off x="0" y="0"/>
          <a:ext cx="0" cy="0"/>
          <a:chOff x="0" y="0"/>
          <a:chExt cx="0" cy="0"/>
        </a:xfrm>
      </p:grpSpPr>
      <p:sp>
        <p:nvSpPr>
          <p:cNvPr id="82" name="Google Shape;82;p1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Introduction</a:t>
            </a:r>
            <a:endParaRPr/>
          </a:p>
        </p:txBody>
      </p:sp>
      <p:sp>
        <p:nvSpPr>
          <p:cNvPr id="83" name="Google Shape;83;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uk" sz="1800"/>
              <a:t>The Dining Philosophers Problem</a:t>
            </a:r>
            <a:endParaRPr/>
          </a:p>
        </p:txBody>
      </p:sp>
      <p:sp>
        <p:nvSpPr>
          <p:cNvPr id="84" name="Google Shape;84;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uk" sz="1600">
                <a:solidFill>
                  <a:schemeClr val="lt2"/>
                </a:solidFill>
              </a:rPr>
              <a:t>The </a:t>
            </a:r>
            <a:r>
              <a:rPr b="1" lang="uk" sz="1600">
                <a:solidFill>
                  <a:schemeClr val="lt2"/>
                </a:solidFill>
              </a:rPr>
              <a:t>Dining Philosophers Problem</a:t>
            </a:r>
            <a:r>
              <a:rPr lang="uk" sz="1600">
                <a:solidFill>
                  <a:schemeClr val="lt2"/>
                </a:solidFill>
              </a:rPr>
              <a:t> is a classical problem in computer science that illustrates the challenges of managing concurrent processes and shared resources.</a:t>
            </a:r>
            <a:endParaRPr sz="16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Introduction</a:t>
            </a:r>
            <a:endParaRPr/>
          </a:p>
        </p:txBody>
      </p:sp>
      <p:sp>
        <p:nvSpPr>
          <p:cNvPr id="90" name="Google Shape;90;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uk" sz="1800"/>
              <a:t>Outline/Layout of our Report</a:t>
            </a:r>
            <a:endParaRPr/>
          </a:p>
        </p:txBody>
      </p:sp>
      <p:sp>
        <p:nvSpPr>
          <p:cNvPr id="91" name="Google Shape;91;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uk" sz="1600">
                <a:solidFill>
                  <a:schemeClr val="lt2"/>
                </a:solidFill>
              </a:rPr>
              <a:t>Section 1</a:t>
            </a:r>
            <a:r>
              <a:rPr lang="uk" sz="1600">
                <a:solidFill>
                  <a:schemeClr val="lt2"/>
                </a:solidFill>
              </a:rPr>
              <a:t> is this, the Introduction</a:t>
            </a:r>
            <a:endParaRPr sz="1600">
              <a:solidFill>
                <a:schemeClr val="lt2"/>
              </a:solidFill>
            </a:endParaRPr>
          </a:p>
          <a:p>
            <a:pPr indent="0" lvl="0" marL="0" rtl="0" algn="l">
              <a:spcBef>
                <a:spcPts val="1200"/>
              </a:spcBef>
              <a:spcAft>
                <a:spcPts val="0"/>
              </a:spcAft>
              <a:buNone/>
            </a:pPr>
            <a:r>
              <a:rPr b="1" lang="uk" sz="1600">
                <a:solidFill>
                  <a:schemeClr val="lt2"/>
                </a:solidFill>
              </a:rPr>
              <a:t>Section 2</a:t>
            </a:r>
            <a:r>
              <a:rPr lang="uk" sz="1600">
                <a:solidFill>
                  <a:schemeClr val="lt2"/>
                </a:solidFill>
              </a:rPr>
              <a:t> covers the introduction of the Mutex Lock Solution</a:t>
            </a:r>
            <a:endParaRPr sz="1600">
              <a:solidFill>
                <a:schemeClr val="lt2"/>
              </a:solidFill>
            </a:endParaRPr>
          </a:p>
          <a:p>
            <a:pPr indent="0" lvl="0" marL="0" rtl="0" algn="l">
              <a:spcBef>
                <a:spcPts val="1200"/>
              </a:spcBef>
              <a:spcAft>
                <a:spcPts val="0"/>
              </a:spcAft>
              <a:buNone/>
            </a:pPr>
            <a:r>
              <a:rPr b="1" lang="uk" sz="1600">
                <a:solidFill>
                  <a:schemeClr val="lt2"/>
                </a:solidFill>
              </a:rPr>
              <a:t>Section 3</a:t>
            </a:r>
            <a:r>
              <a:rPr lang="uk" sz="1600">
                <a:solidFill>
                  <a:schemeClr val="lt2"/>
                </a:solidFill>
              </a:rPr>
              <a:t> provides a thorough Results and Analysis</a:t>
            </a:r>
            <a:endParaRPr sz="1600">
              <a:solidFill>
                <a:schemeClr val="lt2"/>
              </a:solidFill>
            </a:endParaRPr>
          </a:p>
          <a:p>
            <a:pPr indent="0" lvl="0" marL="0" rtl="0" algn="l">
              <a:spcBef>
                <a:spcPts val="1200"/>
              </a:spcBef>
              <a:spcAft>
                <a:spcPts val="1200"/>
              </a:spcAft>
              <a:buNone/>
            </a:pPr>
            <a:r>
              <a:rPr lang="uk" sz="1600">
                <a:solidFill>
                  <a:schemeClr val="lt2"/>
                </a:solidFill>
              </a:rPr>
              <a:t>In </a:t>
            </a:r>
            <a:r>
              <a:rPr b="1" lang="uk" sz="1600">
                <a:solidFill>
                  <a:schemeClr val="lt2"/>
                </a:solidFill>
              </a:rPr>
              <a:t>Section 4</a:t>
            </a:r>
            <a:r>
              <a:rPr lang="uk" sz="1600">
                <a:solidFill>
                  <a:schemeClr val="lt2"/>
                </a:solidFill>
              </a:rPr>
              <a:t>, we state our Conclusions</a:t>
            </a:r>
            <a:endParaRPr sz="16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2	</a:t>
            </a:r>
            <a:r>
              <a:rPr lang="uk"/>
              <a:t>Mutex Lock Solution</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uk"/>
              <a:t>Theory/How it works</a:t>
            </a:r>
            <a:endParaRPr/>
          </a:p>
          <a:p>
            <a:pPr indent="-342900" lvl="0" marL="457200" rtl="0" algn="l">
              <a:spcBef>
                <a:spcPts val="0"/>
              </a:spcBef>
              <a:spcAft>
                <a:spcPts val="0"/>
              </a:spcAft>
              <a:buSzPts val="1800"/>
              <a:buAutoNum type="arabicPeriod"/>
            </a:pPr>
            <a:r>
              <a:rPr lang="uk"/>
              <a:t>ThreadMentor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