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2"/>
  </p:notesMasterIdLst>
  <p:handoutMasterIdLst>
    <p:handoutMasterId r:id="rId33"/>
  </p:handoutMasterIdLst>
  <p:sldIdLst>
    <p:sldId id="294" r:id="rId2"/>
    <p:sldId id="1027" r:id="rId3"/>
    <p:sldId id="1060" r:id="rId4"/>
    <p:sldId id="1068" r:id="rId5"/>
    <p:sldId id="1069" r:id="rId6"/>
    <p:sldId id="1070" r:id="rId7"/>
    <p:sldId id="1071" r:id="rId8"/>
    <p:sldId id="1061" r:id="rId9"/>
    <p:sldId id="1074" r:id="rId10"/>
    <p:sldId id="1072" r:id="rId11"/>
    <p:sldId id="1073" r:id="rId12"/>
    <p:sldId id="1075" r:id="rId13"/>
    <p:sldId id="1076" r:id="rId14"/>
    <p:sldId id="1082" r:id="rId15"/>
    <p:sldId id="1083" r:id="rId16"/>
    <p:sldId id="1084" r:id="rId17"/>
    <p:sldId id="1085" r:id="rId18"/>
    <p:sldId id="1086" r:id="rId19"/>
    <p:sldId id="984" r:id="rId20"/>
    <p:sldId id="1087" r:id="rId21"/>
    <p:sldId id="1077" r:id="rId22"/>
    <p:sldId id="1089" r:id="rId23"/>
    <p:sldId id="1081" r:id="rId24"/>
    <p:sldId id="1091" r:id="rId25"/>
    <p:sldId id="1092" r:id="rId26"/>
    <p:sldId id="1093" r:id="rId27"/>
    <p:sldId id="1080" r:id="rId28"/>
    <p:sldId id="1079" r:id="rId29"/>
    <p:sldId id="1078" r:id="rId30"/>
    <p:sldId id="1094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007" autoAdjust="0"/>
  </p:normalViewPr>
  <p:slideViewPr>
    <p:cSldViewPr>
      <p:cViewPr>
        <p:scale>
          <a:sx n="121" d="100"/>
          <a:sy n="121" d="100"/>
        </p:scale>
        <p:origin x="904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ru-ru/cpp/c-runtime-library/reference/nan-nanf-nanl?view=msvc-17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29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 err="1">
                <a:latin typeface="Montserrat" pitchFamily="2" charset="0"/>
              </a:rPr>
              <a:t>Lock_guard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Lg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EA93-F881-FE46-A8A1-D2E6002C1C60}"/>
              </a:ext>
            </a:extLst>
          </p:cNvPr>
          <p:cNvSpPr txBox="1"/>
          <p:nvPr/>
        </p:nvSpPr>
        <p:spPr>
          <a:xfrm>
            <a:off x="1415298" y="2350956"/>
            <a:ext cx="67297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— обертка </a:t>
            </a:r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конструктор вызывает метод </a:t>
            </a:r>
            <a:r>
              <a:rPr lang="en" sz="1400" dirty="0">
                <a:latin typeface="Montserrat" pitchFamily="2" charset="0"/>
              </a:rPr>
              <a:t>lock </a:t>
            </a:r>
            <a:r>
              <a:rPr lang="ru-RU" sz="1400" dirty="0">
                <a:latin typeface="Montserrat" pitchFamily="2" charset="0"/>
              </a:rPr>
              <a:t>для заданного объекта, а деструктор вызывает </a:t>
            </a:r>
            <a:r>
              <a:rPr lang="en" sz="1400" dirty="0">
                <a:latin typeface="Montserrat" pitchFamily="2" charset="0"/>
              </a:rPr>
              <a:t>unlock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 конструктор класса </a:t>
            </a: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lock_guard</a:t>
            </a:r>
            <a:r>
              <a:rPr lang="en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можно передать аргумент </a:t>
            </a: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adopt_lock</a:t>
            </a:r>
            <a:r>
              <a:rPr lang="en" sz="1400" dirty="0">
                <a:latin typeface="Montserrat" pitchFamily="2" charset="0"/>
              </a:rPr>
              <a:t> - </a:t>
            </a:r>
            <a:r>
              <a:rPr lang="ru-RU" sz="1400" dirty="0">
                <a:latin typeface="Montserrat" pitchFamily="2" charset="0"/>
              </a:rPr>
              <a:t>индикатор, </a:t>
            </a:r>
            <a:r>
              <a:rPr lang="ru-RU" sz="1400" dirty="0" err="1">
                <a:latin typeface="Montserrat" pitchFamily="2" charset="0"/>
              </a:rPr>
              <a:t>означающии</a:t>
            </a:r>
            <a:r>
              <a:rPr lang="ru-RU" sz="1400" dirty="0">
                <a:latin typeface="Montserrat" pitchFamily="2" charset="0"/>
              </a:rPr>
              <a:t>̆, что </a:t>
            </a:r>
            <a:r>
              <a:rPr lang="en" sz="1400" dirty="0">
                <a:latin typeface="Montserrat" pitchFamily="2" charset="0"/>
              </a:rPr>
              <a:t>mutex </a:t>
            </a:r>
            <a:r>
              <a:rPr lang="ru-RU" sz="1400" dirty="0">
                <a:latin typeface="Montserrat" pitchFamily="2" charset="0"/>
              </a:rPr>
              <a:t>уже заблокирован и блокировать его заново не надо </a:t>
            </a:r>
            <a:endParaRPr lang="en-US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std::</a:t>
            </a:r>
            <a:r>
              <a:rPr lang="en" sz="1400" dirty="0" err="1">
                <a:latin typeface="Montserrat" pitchFamily="2" charset="0"/>
              </a:rPr>
              <a:t>lock_guard</a:t>
            </a:r>
            <a:r>
              <a:rPr lang="en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не содержит никаких других методов, его нельзя копировать, переносить или присваивать </a:t>
            </a:r>
          </a:p>
        </p:txBody>
      </p:sp>
    </p:spTree>
    <p:extLst>
      <p:ext uri="{BB962C8B-B14F-4D97-AF65-F5344CB8AC3E}">
        <p14:creationId xmlns:p14="http://schemas.microsoft.com/office/powerpoint/2010/main" val="362626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75240" y="603014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79" y="6148130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Montserrat" pitchFamily="2" charset="0"/>
              </a:rPr>
              <a:t>lock_guard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9459D7-EBCE-F446-9C64-B29A664F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3" y="819008"/>
            <a:ext cx="4325771" cy="52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Обработка исключений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7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7935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Скомпилируется ли программа?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0AF2D-0264-D64E-A411-E7FF0C3E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3900"/>
            <a:ext cx="4267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7935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Montserrat" pitchFamily="2" charset="0"/>
              </a:rPr>
              <a:t>ДА</a:t>
            </a:r>
            <a:endParaRPr lang="ru-RU" sz="1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0AF2D-0264-D64E-A411-E7FF0C3E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3900"/>
            <a:ext cx="4267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7935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Что будет выведено?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0AF2D-0264-D64E-A411-E7FF0C3E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3900"/>
            <a:ext cx="4267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7935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Что будет выведено?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>
                <a:latin typeface="Montserrat" pitchFamily="2" charset="0"/>
                <a:hlinkClick r:id="rId2"/>
              </a:rPr>
              <a:t>nan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0AF2D-0264-D64E-A411-E7FF0C3ED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3900"/>
            <a:ext cx="4267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4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7935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Что будет выведено?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0AF2D-0264-D64E-A411-E7FF0C3E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23900"/>
            <a:ext cx="4267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 можно это предусмотреть?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Mutex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1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Чем такие варианты реализации плохи?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406CE2-00A6-6149-8A53-5EAD35006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76" y="1019658"/>
            <a:ext cx="4852248" cy="44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384169"/>
            <a:ext cx="73228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Исключение</a:t>
            </a:r>
            <a:r>
              <a:rPr lang="ru-RU" sz="1400" dirty="0">
                <a:latin typeface="Montserrat" pitchFamily="2" charset="0"/>
              </a:rPr>
              <a:t> — это условие ошибки, возможно вне элемента управления программы, которое не позволяет продолжать выполнение программы по обычному пути выполнения. </a:t>
            </a:r>
          </a:p>
          <a:p>
            <a:r>
              <a:rPr lang="ru-RU" sz="1400" dirty="0">
                <a:latin typeface="Montserrat" pitchFamily="2" charset="0"/>
              </a:rPr>
              <a:t>	</a:t>
            </a:r>
          </a:p>
          <a:p>
            <a:r>
              <a:rPr lang="ru-RU" sz="1400" dirty="0">
                <a:latin typeface="Montserrat" pitchFamily="2" charset="0"/>
              </a:rPr>
              <a:t>	Операции, включая создание объектов, входные и выходные данные файлов и вызовы функций из других модулей, являются потенциальными источниками исключений, даже если программа работает правильно. В надежном коде можно </a:t>
            </a:r>
            <a:r>
              <a:rPr lang="ru-RU" sz="1400" b="1" dirty="0">
                <a:latin typeface="Montserrat" pitchFamily="2" charset="0"/>
              </a:rPr>
              <a:t>предвидеть</a:t>
            </a:r>
            <a:r>
              <a:rPr lang="ru-RU" sz="1400" dirty="0">
                <a:latin typeface="Montserrat" pitchFamily="2" charset="0"/>
              </a:rPr>
              <a:t> и </a:t>
            </a:r>
            <a:r>
              <a:rPr lang="ru-RU" sz="1400" b="1" dirty="0">
                <a:latin typeface="Montserrat" pitchFamily="2" charset="0"/>
              </a:rPr>
              <a:t>обработать</a:t>
            </a:r>
            <a:r>
              <a:rPr lang="ru-RU" sz="1400" dirty="0">
                <a:latin typeface="Montserrat" pitchFamily="2" charset="0"/>
              </a:rPr>
              <a:t> исключения. </a:t>
            </a:r>
          </a:p>
        </p:txBody>
      </p:sp>
    </p:spTree>
    <p:extLst>
      <p:ext uri="{BB962C8B-B14F-4D97-AF65-F5344CB8AC3E}">
        <p14:creationId xmlns:p14="http://schemas.microsoft.com/office/powerpoint/2010/main" val="231602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1771948"/>
            <a:ext cx="73228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Механизм: </a:t>
            </a:r>
            <a:r>
              <a:rPr lang="ru-RU" sz="1400" dirty="0">
                <a:latin typeface="Montserrat" pitchFamily="2" charset="0"/>
              </a:rPr>
              <a:t>чтобы поймать исключение, его нужно где-то</a:t>
            </a:r>
            <a:r>
              <a:rPr lang="en-US" sz="1400" dirty="0">
                <a:latin typeface="Montserrat" pitchFamily="2" charset="0"/>
              </a:rPr>
              <a:t> (</a:t>
            </a:r>
            <a:r>
              <a:rPr lang="ru-RU" sz="1400" dirty="0">
                <a:latin typeface="Montserrat" pitchFamily="2" charset="0"/>
              </a:rPr>
              <a:t>внутри ф-</a:t>
            </a:r>
            <a:r>
              <a:rPr lang="ru-RU" sz="1400" dirty="0" err="1">
                <a:latin typeface="Montserrat" pitchFamily="2" charset="0"/>
              </a:rPr>
              <a:t>ии</a:t>
            </a:r>
            <a:r>
              <a:rPr lang="en-US" sz="1400" dirty="0">
                <a:latin typeface="Montserrat" pitchFamily="2" charset="0"/>
              </a:rPr>
              <a:t>)</a:t>
            </a:r>
            <a:r>
              <a:rPr lang="ru-RU" sz="1400" dirty="0">
                <a:latin typeface="Montserrat" pitchFamily="2" charset="0"/>
              </a:rPr>
              <a:t> бросать (</a:t>
            </a:r>
            <a:r>
              <a:rPr lang="en-US" sz="1400" b="1" dirty="0">
                <a:latin typeface="Montserrat" pitchFamily="2" charset="0"/>
              </a:rPr>
              <a:t>throw</a:t>
            </a:r>
            <a:r>
              <a:rPr lang="ru-RU" sz="1400" dirty="0">
                <a:latin typeface="Montserrat" pitchFamily="2" charset="0"/>
              </a:rPr>
              <a:t>)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ru-RU" sz="1400" dirty="0">
                <a:latin typeface="Montserrat" pitchFamily="2" charset="0"/>
              </a:rPr>
              <a:t>затем проверять эту ф-</a:t>
            </a:r>
            <a:r>
              <a:rPr lang="ru-RU" sz="1400" dirty="0" err="1">
                <a:latin typeface="Montserrat" pitchFamily="2" charset="0"/>
              </a:rPr>
              <a:t>ию</a:t>
            </a:r>
            <a:r>
              <a:rPr lang="ru-RU" sz="1400" dirty="0">
                <a:latin typeface="Montserrat" pitchFamily="2" charset="0"/>
              </a:rPr>
              <a:t> внутри </a:t>
            </a:r>
            <a:r>
              <a:rPr lang="en-US" sz="1400" b="1" dirty="0">
                <a:latin typeface="Montserrat" pitchFamily="2" charset="0"/>
              </a:rPr>
              <a:t>try</a:t>
            </a:r>
            <a:r>
              <a:rPr lang="ru-RU" sz="1400" dirty="0">
                <a:latin typeface="Montserrat" pitchFamily="2" charset="0"/>
              </a:rPr>
              <a:t> и ,если возникнет исключение, то отреагировать на него в </a:t>
            </a:r>
            <a:r>
              <a:rPr lang="en-US" sz="1400" b="1" dirty="0">
                <a:latin typeface="Montserrat" pitchFamily="2" charset="0"/>
              </a:rPr>
              <a:t>catch</a:t>
            </a:r>
            <a:r>
              <a:rPr lang="ru-RU" sz="1400" dirty="0">
                <a:latin typeface="Montserrat" pitchFamily="2" charset="0"/>
              </a:rPr>
              <a:t>. </a:t>
            </a:r>
            <a:endParaRPr lang="en-US" sz="1400" dirty="0">
              <a:latin typeface="Montserrat" pitchFamily="2" charset="0"/>
            </a:endParaRP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позволяет определить блок кода, который будет </a:t>
            </a:r>
            <a:r>
              <a:rPr lang="ru-RU" sz="1400" b="1" dirty="0">
                <a:latin typeface="Montserrat" pitchFamily="2" charset="0"/>
              </a:rPr>
              <a:t>проверяться</a:t>
            </a:r>
            <a:r>
              <a:rPr lang="ru-RU" sz="1400" dirty="0">
                <a:latin typeface="Montserrat" pitchFamily="2" charset="0"/>
              </a:rPr>
              <a:t> на </a:t>
            </a:r>
            <a:r>
              <a:rPr lang="ru-RU" sz="1400" b="1" dirty="0">
                <a:latin typeface="Montserrat" pitchFamily="2" charset="0"/>
              </a:rPr>
              <a:t>наличие ошибок </a:t>
            </a:r>
            <a:r>
              <a:rPr lang="ru-RU" sz="1400" dirty="0">
                <a:latin typeface="Montserrat" pitchFamily="2" charset="0"/>
              </a:rPr>
              <a:t>во время его выполнения;</a:t>
            </a:r>
            <a:endParaRPr lang="en-US" sz="1400" dirty="0">
              <a:latin typeface="Montserrat" pitchFamily="2" charset="0"/>
            </a:endParaRP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нужен для создания и </a:t>
            </a:r>
            <a:r>
              <a:rPr lang="ru-RU" sz="1400" b="1" dirty="0">
                <a:latin typeface="Montserrat" pitchFamily="2" charset="0"/>
              </a:rPr>
              <a:t>отображения исключений </a:t>
            </a:r>
            <a:r>
              <a:rPr lang="ru-RU" sz="1400" dirty="0">
                <a:latin typeface="Montserrat" pitchFamily="2" charset="0"/>
              </a:rPr>
              <a:t>и используется для перечисления ошибок, которые генерирует функция, но не может самостоятельно обрабатывать исключения;</a:t>
            </a:r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400" dirty="0">
                <a:latin typeface="Montserrat" pitchFamily="2" charset="0"/>
              </a:rPr>
              <a:t> - </a:t>
            </a:r>
            <a:r>
              <a:rPr lang="ru-RU" sz="1400" dirty="0">
                <a:latin typeface="Montserrat" pitchFamily="2" charset="0"/>
              </a:rPr>
              <a:t>блок кода, который выполняется при </a:t>
            </a:r>
            <a:r>
              <a:rPr lang="ru-RU" sz="1400" b="1" dirty="0">
                <a:latin typeface="Montserrat" pitchFamily="2" charset="0"/>
              </a:rPr>
              <a:t>возникновении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определенного </a:t>
            </a:r>
            <a:r>
              <a:rPr lang="ru-RU" sz="1400" b="1" dirty="0">
                <a:latin typeface="Montserrat" pitchFamily="2" charset="0"/>
              </a:rPr>
              <a:t>исключения</a:t>
            </a:r>
            <a:r>
              <a:rPr lang="ru-RU" sz="1400" dirty="0">
                <a:latin typeface="Montserrat" pitchFamily="2" charset="0"/>
              </a:rPr>
              <a:t> в блоке </a:t>
            </a:r>
            <a:r>
              <a:rPr lang="en" sz="1400" dirty="0">
                <a:latin typeface="Montserrat" pitchFamily="2" charset="0"/>
              </a:rPr>
              <a:t>try</a:t>
            </a:r>
          </a:p>
          <a:p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3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829E24-8C02-3B4E-97BC-379A814B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79" y="2364333"/>
            <a:ext cx="6248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исключение типа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строка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при отрицательном числе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63F0C-1D2A-A745-9A21-F6ADB4E4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37" y="923900"/>
            <a:ext cx="3784925" cy="45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исключение типа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целое число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при отрицательном числе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67B9F-D523-BF4C-AF2A-A3A64641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19" y="1018257"/>
            <a:ext cx="5010104" cy="44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исключение объекта класса </a:t>
            </a:r>
            <a:r>
              <a:rPr lang="en-US" sz="1400" dirty="0">
                <a:latin typeface="Montserrat" pitchFamily="2" charset="0"/>
              </a:rPr>
              <a:t>std::exeption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E504BF-B2E5-C044-9740-1B63DC3D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25" y="911938"/>
            <a:ext cx="4266950" cy="45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5616" y="2359839"/>
            <a:ext cx="691276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Исключение заставляет вызывающий код </a:t>
            </a:r>
            <a:r>
              <a:rPr lang="ru-RU" sz="1400" b="1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распознавать</a:t>
            </a: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 условие ошибки и </a:t>
            </a:r>
            <a:r>
              <a:rPr lang="ru-RU" sz="1400" b="1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обрабатывать</a:t>
            </a: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 его. Необработанное исключение останавливает выполнение программы.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ru-RU" sz="1400" b="0" i="0" u="none" strike="noStrike" dirty="0">
              <a:solidFill>
                <a:srgbClr val="161616"/>
              </a:solidFill>
              <a:effectLst/>
              <a:latin typeface="Montserrat" pitchFamily="2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Исключение переходит к точке стека вызовов, которая может обрабатывать ошибку. Промежуточные функции могут позволить распространению исключения. Они не должны координироваться с другими слоями.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ru-RU" sz="1400" b="0" i="0" u="none" strike="noStrike" dirty="0">
              <a:solidFill>
                <a:srgbClr val="161616"/>
              </a:solidFill>
              <a:effectLst/>
              <a:latin typeface="Montserrat" pitchFamily="2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Механизм очистки стека исключений уничтожает все объекты в области после создания исключения в соответствии с четко определенными правилами.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ru-RU" sz="1400" b="0" i="0" u="none" strike="noStrike" dirty="0">
              <a:solidFill>
                <a:srgbClr val="161616"/>
              </a:solidFill>
              <a:effectLst/>
              <a:latin typeface="Montserrat" pitchFamily="2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Исключение позволяет четко </a:t>
            </a:r>
            <a:r>
              <a:rPr lang="ru-RU" sz="1400" b="1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разделить</a:t>
            </a:r>
            <a:r>
              <a:rPr lang="ru-RU" sz="1400" b="0" i="0" u="none" strike="noStrike" dirty="0">
                <a:solidFill>
                  <a:srgbClr val="161616"/>
                </a:solidFill>
                <a:effectLst/>
                <a:latin typeface="Montserrat" pitchFamily="2" charset="0"/>
              </a:rPr>
              <a:t> код, который обнаруживает ошибку и код, обрабатывающий ошибку.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97A2C29-8C6C-6E45-8BB0-4AE03611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811603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Причины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4337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0105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Типы исключений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B865D73-61EC-BF46-B8AF-91773F36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D3190C5F-C390-384C-A775-6EBD070FF18B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37A975-FD14-834B-AF3C-B447B520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68" y="1785156"/>
            <a:ext cx="3568864" cy="45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1853237"/>
            <a:ext cx="6912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runtime_error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общий тип исключений, которые возникают во время выполнения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range_error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когда полученный результат превосходит допустимый диапазон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overflow_error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полученный результат превышает допустимый диапазон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underflow_error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полученный в вычислениях результат имеет недопустимые отрицательное значение (выход за нижнюю допустимую границу значений)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logic_error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наличии логических ошибок к коде программы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domain_error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для некоторого значения, передаваемого в функцию, не определено результата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invalid_argument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передаче в функцию некорректного аргумента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length_error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попытке создать объект большего размера, чем допустим для данного типа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out_of_range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попытке доступа к элементам вне допустимого диапазона</a:t>
            </a:r>
            <a:r>
              <a:rPr lang="en-US" sz="1000" dirty="0">
                <a:latin typeface="Montserrat" pitchFamily="2" charset="0"/>
              </a:rPr>
              <a:t>;</a:t>
            </a:r>
            <a:r>
              <a:rPr lang="ru-RU" sz="1000" dirty="0">
                <a:latin typeface="Montserrat" pitchFamily="2" charset="0"/>
              </a:rPr>
              <a:t>	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97A2C29-8C6C-6E45-8BB0-4AE03611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48655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Типы исключений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910553" y="1839493"/>
            <a:ext cx="7322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Мьютекс</a:t>
            </a:r>
            <a:r>
              <a:rPr lang="ru-RU" sz="1400" dirty="0">
                <a:latin typeface="Montserrat" pitchFamily="2" charset="0"/>
              </a:rPr>
              <a:t> (</a:t>
            </a:r>
            <a:r>
              <a:rPr lang="en" sz="1400" dirty="0">
                <a:latin typeface="Montserrat" pitchFamily="2" charset="0"/>
              </a:rPr>
              <a:t>«</a:t>
            </a:r>
            <a:r>
              <a:rPr lang="ru-RU" sz="1400" dirty="0">
                <a:latin typeface="Montserrat" pitchFamily="2" charset="0"/>
              </a:rPr>
              <a:t>взаимное исключение») — это базовый механизм синхронизации. Он предназначен для организации взаимоисключающего доступа к общим данным для нескольких потоков с использованием барьеров памяти.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13D2F54-FF85-2A4B-B14A-46164E65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06" y="3254338"/>
            <a:ext cx="6733809" cy="66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Идея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FB5679-0CD0-174A-9B90-E200015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53" y="1358872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Определение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EA93-F881-FE46-A8A1-D2E6002C1C60}"/>
              </a:ext>
            </a:extLst>
          </p:cNvPr>
          <p:cNvSpPr txBox="1"/>
          <p:nvPr/>
        </p:nvSpPr>
        <p:spPr>
          <a:xfrm>
            <a:off x="1020007" y="3666083"/>
            <a:ext cx="7100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	В программе наступает момент </a:t>
            </a:r>
            <a:r>
              <a:rPr lang="ru-RU" sz="1400" b="1" dirty="0">
                <a:latin typeface="Montserrat" pitchFamily="2" charset="0"/>
              </a:rPr>
              <a:t>барьерной синхронизации </a:t>
            </a:r>
            <a:r>
              <a:rPr lang="ru-RU" sz="1400" dirty="0">
                <a:latin typeface="Montserrat" pitchFamily="2" charset="0"/>
              </a:rPr>
              <a:t>(построение потоков). Для этого построения и нужен </a:t>
            </a:r>
            <a:r>
              <a:rPr lang="en-US" sz="1400" dirty="0">
                <a:latin typeface="Montserrat" pitchFamily="2" charset="0"/>
              </a:rPr>
              <a:t>Mutex. </a:t>
            </a:r>
            <a:endParaRPr lang="ru-RU" sz="1400" dirty="0">
              <a:latin typeface="Montserrat" pitchFamily="2" charset="0"/>
            </a:endParaRP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= </a:t>
            </a:r>
            <a:r>
              <a:rPr lang="ru-RU" sz="1400" dirty="0">
                <a:latin typeface="Montserrat" pitchFamily="2" charset="0"/>
              </a:rPr>
              <a:t>регулировщик, который в определенный момент поднимает ключ и говорит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стоять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остальным потокам. Как только поток завершил свое действие, он сообщает регулировщику, что остальные потоки могут продолжать. </a:t>
            </a: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dirty="0">
                <a:latin typeface="Montserrat" pitchFamily="2" charset="0"/>
              </a:rPr>
              <a:t>	</a:t>
            </a:r>
            <a:r>
              <a:rPr lang="en-US" sz="1400" dirty="0">
                <a:latin typeface="Montserrat" pitchFamily="2" charset="0"/>
              </a:rPr>
              <a:t>Mutex – </a:t>
            </a:r>
            <a:r>
              <a:rPr lang="ru-RU" sz="1400" dirty="0">
                <a:latin typeface="Montserrat" pitchFamily="2" charset="0"/>
              </a:rPr>
              <a:t>объект для синхронизации потоков.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02068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под тип исключения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72502-97D9-5F46-84CD-5721F76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32" y="692696"/>
            <a:ext cx="3853078" cy="48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7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758142"/>
            <a:ext cx="73228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 err="1">
                <a:latin typeface="Montserrat" pitchFamily="2" charset="0"/>
              </a:rPr>
              <a:t>Мьютексы</a:t>
            </a:r>
            <a:r>
              <a:rPr lang="ru-RU" sz="1400" dirty="0">
                <a:latin typeface="Montserrat" pitchFamily="2" charset="0"/>
              </a:rPr>
              <a:t> — это </a:t>
            </a:r>
            <a:r>
              <a:rPr lang="ru-RU" sz="1400" dirty="0" err="1">
                <a:latin typeface="Montserrat" pitchFamily="2" charset="0"/>
              </a:rPr>
              <a:t>простейшие</a:t>
            </a:r>
            <a:r>
              <a:rPr lang="ru-RU" sz="1400" dirty="0">
                <a:latin typeface="Montserrat" pitchFamily="2" charset="0"/>
              </a:rPr>
              <a:t> двоичные семафоры, которые могут находиться в одном из двух состояний — отмеченном или неотмеченном (открыт и закрыт соответственно). </a:t>
            </a:r>
          </a:p>
          <a:p>
            <a:endParaRPr lang="ru-RU" sz="1400" dirty="0">
              <a:latin typeface="Montserrat" pitchFamily="2" charset="0"/>
            </a:endParaRPr>
          </a:p>
          <a:p>
            <a:r>
              <a:rPr lang="ru-RU" sz="1400" b="1" dirty="0">
                <a:latin typeface="Montserrat" pitchFamily="2" charset="0"/>
              </a:rPr>
              <a:t>	Мьютекс</a:t>
            </a:r>
            <a:r>
              <a:rPr lang="ru-RU" sz="1400" dirty="0">
                <a:latin typeface="Montserrat" pitchFamily="2" charset="0"/>
              </a:rPr>
              <a:t> отличается от семафора общего вида тем, что только </a:t>
            </a:r>
            <a:r>
              <a:rPr lang="ru-RU" sz="1400" dirty="0" err="1">
                <a:latin typeface="Montserrat" pitchFamily="2" charset="0"/>
              </a:rPr>
              <a:t>владеющии</a:t>
            </a:r>
            <a:r>
              <a:rPr lang="ru-RU" sz="1400" dirty="0">
                <a:latin typeface="Montserrat" pitchFamily="2" charset="0"/>
              </a:rPr>
              <a:t>̆ им поток может его освободить, т.е. перевести в отмеченное состояние. </a:t>
            </a:r>
          </a:p>
          <a:p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6667" y="2682957"/>
            <a:ext cx="73228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В </a:t>
            </a:r>
            <a:r>
              <a:rPr lang="ru-RU" sz="1400" dirty="0" err="1">
                <a:latin typeface="Montserrat" pitchFamily="2" charset="0"/>
              </a:rPr>
              <a:t>каждыи</a:t>
            </a:r>
            <a:r>
              <a:rPr lang="ru-RU" sz="1400" dirty="0">
                <a:latin typeface="Montserrat" pitchFamily="2" charset="0"/>
              </a:rPr>
              <a:t>̆ </a:t>
            </a:r>
            <a:r>
              <a:rPr lang="ru-RU" sz="1400" dirty="0" err="1">
                <a:latin typeface="Montserrat" pitchFamily="2" charset="0"/>
              </a:rPr>
              <a:t>конкретныи</a:t>
            </a:r>
            <a:r>
              <a:rPr lang="ru-RU" sz="1400" dirty="0">
                <a:latin typeface="Montserrat" pitchFamily="2" charset="0"/>
              </a:rPr>
              <a:t>̆ момент только один поток может владеть объектом, </a:t>
            </a:r>
            <a:r>
              <a:rPr lang="ru-RU" sz="1400" dirty="0" err="1">
                <a:latin typeface="Montserrat" pitchFamily="2" charset="0"/>
              </a:rPr>
              <a:t>защищённым</a:t>
            </a:r>
            <a:r>
              <a:rPr lang="ru-RU" sz="1400" dirty="0">
                <a:latin typeface="Montserrat" pitchFamily="2" charset="0"/>
              </a:rPr>
              <a:t>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Если другому потоку будет нужен доступ к </a:t>
            </a:r>
            <a:r>
              <a:rPr lang="ru-RU" sz="1400" dirty="0" err="1">
                <a:latin typeface="Montserrat" pitchFamily="2" charset="0"/>
              </a:rPr>
              <a:t>переменнои</a:t>
            </a:r>
            <a:r>
              <a:rPr lang="ru-RU" sz="1400" dirty="0">
                <a:latin typeface="Montserrat" pitchFamily="2" charset="0"/>
              </a:rPr>
              <a:t>̆, </a:t>
            </a:r>
            <a:r>
              <a:rPr lang="ru-RU" sz="1400" dirty="0" err="1">
                <a:latin typeface="Montserrat" pitchFamily="2" charset="0"/>
              </a:rPr>
              <a:t>защищённои</a:t>
            </a:r>
            <a:r>
              <a:rPr lang="ru-RU" sz="1400" dirty="0">
                <a:latin typeface="Montserrat" pitchFamily="2" charset="0"/>
              </a:rPr>
              <a:t>̆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, то этот поток засыпает до тех пор, пока мьютекс не будет </a:t>
            </a:r>
            <a:r>
              <a:rPr lang="ru-RU" sz="1400" dirty="0" err="1">
                <a:latin typeface="Montserrat" pitchFamily="2" charset="0"/>
              </a:rPr>
              <a:t>освобождён</a:t>
            </a:r>
            <a:r>
              <a:rPr lang="ru-RU" sz="1400" dirty="0">
                <a:latin typeface="Montserrat" pitchFamily="2" charset="0"/>
              </a:rPr>
              <a:t>. 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DFB5679-0CD0-174A-9B90-E2000155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99" y="2077127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Задачи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5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601212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Какая проблема тут есть?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061455-93C8-C043-A6A5-5DACE542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3" y="838388"/>
            <a:ext cx="3625114" cy="5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75240" y="603014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601212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Есть шанс получить </a:t>
            </a:r>
            <a:r>
              <a:rPr lang="ru-RU" sz="1400" b="1" dirty="0">
                <a:latin typeface="Montserrat" pitchFamily="2" charset="0"/>
              </a:rPr>
              <a:t>ошибку</a:t>
            </a:r>
            <a:r>
              <a:rPr lang="ru-RU" sz="1400" dirty="0">
                <a:latin typeface="Montserrat" pitchFamily="2" charset="0"/>
              </a:rPr>
              <a:t> </a:t>
            </a:r>
            <a:r>
              <a:rPr lang="ru-RU" sz="1400" b="1" dirty="0">
                <a:latin typeface="Montserrat" pitchFamily="2" charset="0"/>
              </a:rPr>
              <a:t>сегментации</a:t>
            </a:r>
            <a:endParaRPr lang="ru-RU" sz="14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061455-93C8-C043-A6A5-5DACE542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43" y="838388"/>
            <a:ext cx="3625114" cy="5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71479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Основные действия: 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283424" y="1487857"/>
            <a:ext cx="73228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Объявление | 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std::mutex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</a:t>
            </a:r>
            <a:r>
              <a:rPr lang="en" sz="1400" dirty="0">
                <a:latin typeface="Montserrat" pitchFamily="2" charset="0"/>
              </a:rPr>
              <a:t>;</a:t>
            </a: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Поток запрашивает монопольное использование общих данных, защищаемых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. Дальше два варианта развития событий: происходит захват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 этим потоком (и в этом случае ни один другой поток не сможет получить доступ к этим данным) или поток блокируется (если мьютекс уже захвачен другим потоком).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Метод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try_lock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1400" dirty="0">
                <a:latin typeface="Montserrat" pitchFamily="2" charset="0"/>
              </a:rPr>
              <a:t>пытается получить права владения </a:t>
            </a:r>
            <a:r>
              <a:rPr lang="ru-RU" sz="1400" dirty="0" err="1">
                <a:latin typeface="Montserrat" pitchFamily="2" charset="0"/>
              </a:rPr>
              <a:t>мьютексом</a:t>
            </a:r>
            <a:r>
              <a:rPr lang="ru-RU" sz="1400" dirty="0">
                <a:latin typeface="Montserrat" pitchFamily="2" charset="0"/>
              </a:rPr>
              <a:t> без блокировки. Его возвращаемое значение можно преобразовать в </a:t>
            </a:r>
            <a:r>
              <a:rPr lang="en" sz="1400" dirty="0">
                <a:latin typeface="Montserrat" pitchFamily="2" charset="0"/>
              </a:rPr>
              <a:t>bool </a:t>
            </a:r>
            <a:r>
              <a:rPr lang="ru-RU" sz="1400" dirty="0">
                <a:latin typeface="Montserrat" pitchFamily="2" charset="0"/>
              </a:rPr>
              <a:t>и оно является </a:t>
            </a:r>
            <a:r>
              <a:rPr lang="en" sz="1400" dirty="0">
                <a:latin typeface="Montserrat" pitchFamily="2" charset="0"/>
              </a:rPr>
              <a:t>true, </a:t>
            </a:r>
            <a:r>
              <a:rPr lang="ru-RU" sz="1400" dirty="0">
                <a:latin typeface="Montserrat" pitchFamily="2" charset="0"/>
              </a:rPr>
              <a:t>если метод получает права владения; в противном случае — </a:t>
            </a:r>
            <a:r>
              <a:rPr lang="en" sz="1400" dirty="0">
                <a:latin typeface="Montserrat" pitchFamily="2" charset="0"/>
              </a:rPr>
              <a:t>false.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Освобождение </a:t>
            </a:r>
            <a:r>
              <a:rPr lang="ru-RU" sz="1400" dirty="0" err="1">
                <a:latin typeface="Montserrat" pitchFamily="2" charset="0"/>
              </a:rPr>
              <a:t>мьютекса</a:t>
            </a:r>
            <a:r>
              <a:rPr lang="ru-RU" sz="1400" dirty="0">
                <a:latin typeface="Montserrat" pitchFamily="2" charset="0"/>
              </a:rPr>
              <a:t> | </a:t>
            </a:r>
            <a:r>
              <a:rPr lang="e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mutex_name.unlock</a:t>
            </a:r>
            <a:r>
              <a:rPr lang="en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latin typeface="Montserrat" pitchFamily="2" charset="0"/>
              </a:rPr>
              <a:t>Когда ресурс больше не нужен, текущий владелец должен вызвать функцию разблокирования </a:t>
            </a:r>
            <a:r>
              <a:rPr lang="en" sz="1400" dirty="0">
                <a:latin typeface="Montserrat" pitchFamily="2" charset="0"/>
              </a:rPr>
              <a:t>unlock, </a:t>
            </a:r>
            <a:r>
              <a:rPr lang="ru-RU" sz="1400" dirty="0">
                <a:latin typeface="Montserrat" pitchFamily="2" charset="0"/>
              </a:rPr>
              <a:t>чтобы и другие потоки могли получить доступ к этому ресурсу. Когда мьютекс освобождается, доступ предоставляется одному из ожидающих потоков.</a:t>
            </a: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067ACAA-AEF8-5E48-9971-B292F7F5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Montserrat" pitchFamily="2" charset="0"/>
              </a:rPr>
              <a:t>Mutex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D3C6C9AE-D1FC-E74B-B700-877A349A89DB}"/>
              </a:ext>
            </a:extLst>
          </p:cNvPr>
          <p:cNvSpPr/>
          <p:nvPr/>
        </p:nvSpPr>
        <p:spPr>
          <a:xfrm>
            <a:off x="-155724" y="-528962"/>
            <a:ext cx="235146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75240" y="603014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601212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Решение проблемы с </a:t>
            </a:r>
            <a:r>
              <a:rPr lang="en-US" sz="1400" dirty="0">
                <a:latin typeface="Montserrat" pitchFamily="2" charset="0"/>
              </a:rPr>
              <a:t>mutex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3FD81-C927-0246-BFD4-FF91B4F9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6" y="748849"/>
            <a:ext cx="3710928" cy="51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3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20033</TotalTime>
  <Words>940</Words>
  <Application>Microsoft Macintosh PowerPoint</Application>
  <PresentationFormat>Экран (4:3)</PresentationFormat>
  <Paragraphs>101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29</vt:lpstr>
      <vt:lpstr>Mutex</vt:lpstr>
      <vt:lpstr>Mutex</vt:lpstr>
      <vt:lpstr>Mutex</vt:lpstr>
      <vt:lpstr>Mutex</vt:lpstr>
      <vt:lpstr>Презентация PowerPoint</vt:lpstr>
      <vt:lpstr>Презентация PowerPoint</vt:lpstr>
      <vt:lpstr>Mutex</vt:lpstr>
      <vt:lpstr>Презентация PowerPoint</vt:lpstr>
      <vt:lpstr>Lock_guard</vt:lpstr>
      <vt:lpstr>Lg</vt:lpstr>
      <vt:lpstr>Презентация PowerPoint</vt:lpstr>
      <vt:lpstr>Обработка исключений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можно это предусмотреть?</vt:lpstr>
      <vt:lpstr>Презентация PowerPoint</vt:lpstr>
      <vt:lpstr>Обработка исключений</vt:lpstr>
      <vt:lpstr>Обработка исключений</vt:lpstr>
      <vt:lpstr>Обработка исключений</vt:lpstr>
      <vt:lpstr>Презентация PowerPoint</vt:lpstr>
      <vt:lpstr>Презентация PowerPoint</vt:lpstr>
      <vt:lpstr>Презентация PowerPoint</vt:lpstr>
      <vt:lpstr>Обработка исключений</vt:lpstr>
      <vt:lpstr>Обработка исключений</vt:lpstr>
      <vt:lpstr>Обработка исключений</vt:lpstr>
      <vt:lpstr>Презентация PowerPoint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300</cp:revision>
  <dcterms:created xsi:type="dcterms:W3CDTF">2005-12-18T05:43:07Z</dcterms:created>
  <dcterms:modified xsi:type="dcterms:W3CDTF">2023-03-11T13:26:17Z</dcterms:modified>
</cp:coreProperties>
</file>