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9"/>
  </p:notesMasterIdLst>
  <p:handoutMasterIdLst>
    <p:handoutMasterId r:id="rId40"/>
  </p:handoutMasterIdLst>
  <p:sldIdLst>
    <p:sldId id="294" r:id="rId2"/>
    <p:sldId id="367" r:id="rId3"/>
    <p:sldId id="909" r:id="rId4"/>
    <p:sldId id="962" r:id="rId5"/>
    <p:sldId id="945" r:id="rId6"/>
    <p:sldId id="963" r:id="rId7"/>
    <p:sldId id="964" r:id="rId8"/>
    <p:sldId id="899" r:id="rId9"/>
    <p:sldId id="908" r:id="rId10"/>
    <p:sldId id="912" r:id="rId11"/>
    <p:sldId id="913" r:id="rId12"/>
    <p:sldId id="900" r:id="rId13"/>
    <p:sldId id="914" r:id="rId14"/>
    <p:sldId id="915" r:id="rId15"/>
    <p:sldId id="916" r:id="rId16"/>
    <p:sldId id="917" r:id="rId17"/>
    <p:sldId id="918" r:id="rId18"/>
    <p:sldId id="920" r:id="rId19"/>
    <p:sldId id="921" r:id="rId20"/>
    <p:sldId id="919" r:id="rId21"/>
    <p:sldId id="922" r:id="rId22"/>
    <p:sldId id="925" r:id="rId23"/>
    <p:sldId id="923" r:id="rId24"/>
    <p:sldId id="924" r:id="rId25"/>
    <p:sldId id="927" r:id="rId26"/>
    <p:sldId id="926" r:id="rId27"/>
    <p:sldId id="929" r:id="rId28"/>
    <p:sldId id="930" r:id="rId29"/>
    <p:sldId id="932" r:id="rId30"/>
    <p:sldId id="931" r:id="rId31"/>
    <p:sldId id="933" r:id="rId32"/>
    <p:sldId id="934" r:id="rId33"/>
    <p:sldId id="965" r:id="rId34"/>
    <p:sldId id="966" r:id="rId35"/>
    <p:sldId id="967" r:id="rId36"/>
    <p:sldId id="968" r:id="rId37"/>
    <p:sldId id="969" r:id="rId3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38" autoAdjust="0"/>
  </p:normalViewPr>
  <p:slideViewPr>
    <p:cSldViewPr>
      <p:cViewPr>
        <p:scale>
          <a:sx n="115" d="100"/>
          <a:sy n="115" d="100"/>
        </p:scale>
        <p:origin x="1056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cpp/standard-library/map-class?view=msvc-17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1</a:t>
            </a:r>
            <a:r>
              <a:rPr lang="ru-RU" altLang="en-US" sz="3600" b="1" dirty="0">
                <a:latin typeface="Montserrat" pitchFamily="2" charset="0"/>
              </a:rPr>
              <a:t>9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словарь?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4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 вы им пользовались?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32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BB7EE4-0EE0-514C-9E8A-45DCD5CA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62" y="3510317"/>
            <a:ext cx="2654660" cy="265466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689820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</a:t>
            </a:r>
            <a:r>
              <a:rPr lang="ru-RU" sz="1800" dirty="0">
                <a:latin typeface="Montserrat" pitchFamily="2" charset="0"/>
              </a:rPr>
              <a:t> - сборник слов в алфавитном порядке, с пояснениями, толкованиями или с переводом на другой язык.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689820"/>
            <a:ext cx="7313612" cy="222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</a:t>
            </a:r>
            <a:r>
              <a:rPr lang="ru-RU" sz="1800" dirty="0">
                <a:latin typeface="Montserrat" pitchFamily="2" charset="0"/>
              </a:rPr>
              <a:t> - сборник слов в алфавитном порядке, с пояснениями, толкованиями или с переводом на другой язык.</a:t>
            </a:r>
          </a:p>
          <a:p>
            <a:pPr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b="1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Словарь С++ (</a:t>
            </a:r>
            <a:r>
              <a:rPr lang="en-US" sz="1800" b="1" dirty="0">
                <a:latin typeface="Montserrat" pitchFamily="2" charset="0"/>
              </a:rPr>
              <a:t>map</a:t>
            </a:r>
            <a:r>
              <a:rPr lang="ru-RU" sz="1800" b="1" dirty="0">
                <a:latin typeface="Montserrat" pitchFamily="2" charset="0"/>
              </a:rPr>
              <a:t>)</a:t>
            </a:r>
            <a:r>
              <a:rPr lang="en-US" sz="1800" dirty="0">
                <a:latin typeface="Montserrat" pitchFamily="2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это ассоциативный контейнер, который работает по принципу — [ключ — значение]. 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2745921"/>
            <a:ext cx="7313612" cy="18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ru-RU" sz="1800" dirty="0">
                <a:latin typeface="Montserrat" pitchFamily="2" charset="0"/>
              </a:rPr>
              <a:t>	</a:t>
            </a:r>
            <a:r>
              <a:rPr lang="ru-RU" altLang="ru-RU" sz="1800" dirty="0">
                <a:latin typeface="Montserrat" pitchFamily="2" charset="0"/>
              </a:rPr>
              <a:t>Словари часто называют также </a:t>
            </a:r>
            <a:r>
              <a:rPr lang="ru-RU" altLang="ru-RU" sz="1800" b="1" dirty="0">
                <a:latin typeface="Montserrat" pitchFamily="2" charset="0"/>
              </a:rPr>
              <a:t>ассоциативными</a:t>
            </a:r>
            <a:r>
              <a:rPr lang="ru-RU" altLang="ru-RU" sz="1800" dirty="0">
                <a:latin typeface="Montserrat" pitchFamily="2" charset="0"/>
              </a:rPr>
              <a:t> </a:t>
            </a:r>
            <a:r>
              <a:rPr lang="ru-RU" altLang="ru-RU" sz="1800" b="1" dirty="0">
                <a:latin typeface="Montserrat" pitchFamily="2" charset="0"/>
              </a:rPr>
              <a:t>массивами</a:t>
            </a:r>
            <a:r>
              <a:rPr lang="ru-RU" altLang="ru-RU" sz="1800" dirty="0">
                <a:latin typeface="Montserrat" pitchFamily="2" charset="0"/>
              </a:rPr>
              <a:t> или </a:t>
            </a:r>
            <a:r>
              <a:rPr lang="ru-RU" altLang="ru-RU" sz="1800" b="1" dirty="0">
                <a:latin typeface="Montserrat" pitchFamily="2" charset="0"/>
              </a:rPr>
              <a:t>отображениями</a:t>
            </a:r>
            <a:r>
              <a:rPr lang="ru-RU" altLang="ru-RU" sz="1800" dirty="0">
                <a:latin typeface="Montserrat" pitchFamily="2" charset="0"/>
              </a:rPr>
              <a:t>.</a:t>
            </a:r>
            <a:endParaRPr lang="en-US" altLang="ru-RU" sz="1800" dirty="0">
              <a:latin typeface="Montserrat" pitchFamily="2" charset="0"/>
            </a:endParaRPr>
          </a:p>
          <a:p>
            <a:pPr algn="just">
              <a:buFont typeface="Wingdings" pitchFamily="2" charset="2"/>
              <a:buNone/>
            </a:pPr>
            <a:endParaRPr lang="ru-RU" altLang="ru-RU" sz="1800" dirty="0">
              <a:latin typeface="Montserrat" pitchFamily="2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dirty="0">
                <a:latin typeface="Montserrat" pitchFamily="2" charset="0"/>
              </a:rPr>
              <a:t>	</a:t>
            </a:r>
            <a:r>
              <a:rPr lang="ru-RU" altLang="ru-RU" sz="1800" b="1" dirty="0">
                <a:latin typeface="Montserrat" pitchFamily="2" charset="0"/>
              </a:rPr>
              <a:t>Словарь</a:t>
            </a:r>
            <a:r>
              <a:rPr lang="ru-RU" altLang="ru-RU" sz="1800" dirty="0">
                <a:latin typeface="Montserrat" pitchFamily="2" charset="0"/>
              </a:rPr>
              <a:t> построен на основе пар значений, первое из которых представляет собой ключ для идентификации элемента, а второе — собственно элемент </a:t>
            </a: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5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587" y="2545146"/>
            <a:ext cx="7313612" cy="26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ru-RU" altLang="ru-RU" sz="1800" dirty="0">
                <a:latin typeface="Montserrat" pitchFamily="2" charset="0"/>
              </a:rPr>
              <a:t>Примеры ассоциативных контейнеров:</a:t>
            </a:r>
          </a:p>
          <a:p>
            <a:pPr algn="just">
              <a:buFont typeface="Wingdings" pitchFamily="2" charset="2"/>
              <a:buNone/>
            </a:pPr>
            <a:endParaRPr lang="en-US" altLang="ru-RU" sz="1800" dirty="0">
              <a:latin typeface="Montserrat" pitchFamily="2" charset="0"/>
            </a:endParaRP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map</a:t>
            </a:r>
            <a:r>
              <a:rPr lang="ru-RU" altLang="ru-RU" sz="1800" dirty="0">
                <a:latin typeface="Montserrat" pitchFamily="2" charset="0"/>
              </a:rPr>
              <a:t> – словарь уникальных ключей,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multimap</a:t>
            </a:r>
            <a:r>
              <a:rPr lang="ru-RU" altLang="ru-RU" sz="1800" dirty="0">
                <a:latin typeface="Montserrat" pitchFamily="2" charset="0"/>
              </a:rPr>
              <a:t> – словарь ключей с дубликатами,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set</a:t>
            </a:r>
            <a:r>
              <a:rPr lang="ru-RU" altLang="ru-RU" sz="1800" dirty="0">
                <a:latin typeface="Montserrat" pitchFamily="2" charset="0"/>
              </a:rPr>
              <a:t> - множество,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multiset</a:t>
            </a:r>
            <a:r>
              <a:rPr lang="ru-RU" altLang="ru-RU" sz="1800" dirty="0">
                <a:latin typeface="Montserrat" pitchFamily="2" charset="0"/>
              </a:rPr>
              <a:t> – </a:t>
            </a:r>
            <a:r>
              <a:rPr lang="ru-RU" altLang="ru-RU" sz="1800" dirty="0" err="1">
                <a:latin typeface="Montserrat" pitchFamily="2" charset="0"/>
              </a:rPr>
              <a:t>мультиножество</a:t>
            </a:r>
            <a:r>
              <a:rPr lang="ru-RU" altLang="ru-RU" sz="1800" dirty="0">
                <a:latin typeface="Montserrat" pitchFamily="2" charset="0"/>
              </a:rPr>
              <a:t>,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ru-RU" altLang="ru-RU" sz="1800" dirty="0" err="1">
                <a:latin typeface="Montserrat" pitchFamily="2" charset="0"/>
              </a:rPr>
              <a:t>bitset</a:t>
            </a:r>
            <a:r>
              <a:rPr lang="ru-RU" altLang="ru-RU" sz="1800" dirty="0">
                <a:latin typeface="Montserrat" pitchFamily="2" charset="0"/>
              </a:rPr>
              <a:t> – битовое множество (набор битов).</a:t>
            </a:r>
          </a:p>
          <a:p>
            <a:pPr>
              <a:buFont typeface="Wingdings" pitchFamily="2" charset="2"/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2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1357BB-DF0C-7B4F-A348-73D9BE91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00" y="1894581"/>
            <a:ext cx="5348792" cy="3735004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6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Приведите свой пример ассоциативного массива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62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2CC4D6-21D4-904D-B757-E72872D1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1699889"/>
            <a:ext cx="18796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88575" y="1773810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291CAEF9-BAA8-F849-B159-158019EDA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97251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91090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DA8C32-CE8A-FB41-BED0-8B83320E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2761027"/>
            <a:ext cx="4076700" cy="762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2CC4D6-21D4-904D-B757-E72872D1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1699889"/>
            <a:ext cx="18796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88575" y="1773810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BAD63F7-C1D3-DA40-9D20-554A4332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97251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9572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DA8C32-CE8A-FB41-BED0-8B83320E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2761027"/>
            <a:ext cx="4076700" cy="762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2CC4D6-21D4-904D-B757-E72872D1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1699889"/>
            <a:ext cx="18796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0EC32-6F10-ED44-BE0C-13CAE42EFB42}"/>
              </a:ext>
            </a:extLst>
          </p:cNvPr>
          <p:cNvSpPr txBox="1"/>
          <p:nvPr/>
        </p:nvSpPr>
        <p:spPr>
          <a:xfrm>
            <a:off x="3388575" y="1773810"/>
            <a:ext cx="3724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>
                <a:latin typeface="Montserrat" pitchFamily="2" charset="0"/>
              </a:rPr>
              <a:t>- </a:t>
            </a:r>
            <a:r>
              <a:rPr lang="ru-RU" altLang="ru-RU" dirty="0">
                <a:latin typeface="Montserrat" pitchFamily="2" charset="0"/>
              </a:rPr>
              <a:t>Подключаем библиотеку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99511C-ADC8-C948-B649-A1EE452C1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1" y="4061191"/>
            <a:ext cx="6639552" cy="1201265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Создание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147832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317" y="6090982"/>
            <a:ext cx="4567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Инициализация словаря в момент объявления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32B5EE-55A3-9E45-86CE-85205728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7" y="2881582"/>
            <a:ext cx="7337986" cy="14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Добавление элемента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C1B3C8-A48A-AF46-8FA2-07121753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9" y="2388887"/>
            <a:ext cx="5549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4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Что будет выведено?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464482-74F5-CB4D-8E17-67385090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6" y="2285739"/>
            <a:ext cx="4972718" cy="30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Вывод эл-</a:t>
            </a:r>
            <a:r>
              <a:rPr lang="ru-RU" sz="1400" dirty="0" err="1">
                <a:latin typeface="Montserrat" pitchFamily="2" charset="0"/>
              </a:rPr>
              <a:t>тов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7E5870-C167-A940-B8B9-D472D5AB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23" y="1498796"/>
            <a:ext cx="5188945" cy="43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словарь </a:t>
            </a:r>
            <a:r>
              <a:rPr lang="en-US" altLang="en-US" sz="1600" dirty="0">
                <a:latin typeface="Montserrat" pitchFamily="2" charset="0"/>
              </a:rPr>
              <a:t>buildings</a:t>
            </a:r>
            <a:r>
              <a:rPr lang="ru-RU" altLang="en-US" sz="1600" dirty="0">
                <a:latin typeface="Montserrat" pitchFamily="2" charset="0"/>
              </a:rPr>
              <a:t>, в котором содержится информация о самых высоких зданиях в мире.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Входные данные: ввод информации в словарь с </a:t>
            </a:r>
            <a:r>
              <a:rPr lang="ru-RU" altLang="en-US" sz="1600" b="1" dirty="0">
                <a:latin typeface="Montserrat" pitchFamily="2" charset="0"/>
              </a:rPr>
              <a:t>клавиатуры</a:t>
            </a:r>
            <a:r>
              <a:rPr lang="ru-RU" altLang="en-US" sz="1600" dirty="0">
                <a:latin typeface="Montserrat" pitchFamily="2" charset="0"/>
              </a:rPr>
              <a:t>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Выходные данные: высота здания по его названию. </a:t>
            </a:r>
          </a:p>
        </p:txBody>
      </p:sp>
    </p:spTree>
    <p:extLst>
      <p:ext uri="{BB962C8B-B14F-4D97-AF65-F5344CB8AC3E}">
        <p14:creationId xmlns:p14="http://schemas.microsoft.com/office/powerpoint/2010/main" val="4227852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словарь </a:t>
            </a:r>
            <a:r>
              <a:rPr lang="en-US" altLang="en-US" sz="1600" dirty="0">
                <a:latin typeface="Montserrat" pitchFamily="2" charset="0"/>
              </a:rPr>
              <a:t>buildings</a:t>
            </a:r>
            <a:r>
              <a:rPr lang="ru-RU" altLang="en-US" sz="1600" dirty="0">
                <a:latin typeface="Montserrat" pitchFamily="2" charset="0"/>
              </a:rPr>
              <a:t>, в котором содержится информация о самых высоких зданиях в мире.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Входные данные: название строения.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Выходные данные: высота строения. </a:t>
            </a:r>
          </a:p>
        </p:txBody>
      </p:sp>
    </p:spTree>
    <p:extLst>
      <p:ext uri="{BB962C8B-B14F-4D97-AF65-F5344CB8AC3E}">
        <p14:creationId xmlns:p14="http://schemas.microsoft.com/office/powerpoint/2010/main" val="357664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17598"/>
            <a:ext cx="7313612" cy="147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17598"/>
            <a:ext cx="7313612" cy="18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7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717598"/>
            <a:ext cx="7313612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find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count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erase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size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clear()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empty()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контейнер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415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</a:t>
            </a:r>
            <a:r>
              <a:rPr lang="en-US" altLang="en-US" sz="3000" b="1" dirty="0">
                <a:latin typeface="Montserrat" pitchFamily="2" charset="0"/>
              </a:rPr>
              <a:t>STL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211118" y="668970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346242"/>
            <a:ext cx="7313612" cy="49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find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(ключ)</a:t>
            </a:r>
            <a:r>
              <a:rPr lang="en-US" sz="1800" dirty="0">
                <a:latin typeface="Montserrat" pitchFamily="2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возвращает итератор на найденный элемент. Если не нашел эл-т, то итератор на конец.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count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 </a:t>
            </a:r>
            <a:r>
              <a:rPr lang="ru-RU" sz="1800" dirty="0">
                <a:latin typeface="Montserrat" pitchFamily="2" charset="0"/>
              </a:rPr>
              <a:t>- возвращает кол-во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по заданному ключу. 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erase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size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clear()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empty()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контейнер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-US" sz="1800" dirty="0">
                <a:latin typeface="Montserrat" pitchFamily="2" charset="0"/>
                <a:hlinkClick r:id="rId2"/>
              </a:rPr>
              <a:t>map </a:t>
            </a:r>
            <a:r>
              <a:rPr lang="ru-RU" sz="1800" dirty="0">
                <a:latin typeface="Montserrat" pitchFamily="2" charset="0"/>
                <a:hlinkClick r:id="rId2"/>
              </a:rPr>
              <a:t>документация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945617" y="657066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620541"/>
            <a:ext cx="7313612" cy="5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Ассоциативные массивы относятся к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контейнерам.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Также в </a:t>
            </a:r>
            <a:r>
              <a:rPr lang="en-US" sz="1800" dirty="0">
                <a:latin typeface="Montserrat" pitchFamily="2" charset="0"/>
              </a:rPr>
              <a:t>STL </a:t>
            </a:r>
            <a:r>
              <a:rPr lang="ru-RU" sz="1800" dirty="0">
                <a:latin typeface="Montserrat" pitchFamily="2" charset="0"/>
              </a:rPr>
              <a:t>есть </a:t>
            </a:r>
            <a:r>
              <a:rPr lang="en-US" sz="1800" dirty="0">
                <a:latin typeface="Montserrat" pitchFamily="2" charset="0"/>
              </a:rPr>
              <a:t>vector</a:t>
            </a:r>
            <a:r>
              <a:rPr lang="ru-RU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Какие методы мы использовали в </a:t>
            </a:r>
            <a:r>
              <a:rPr lang="en-US" sz="1800" dirty="0">
                <a:latin typeface="Montserrat" pitchFamily="2" charset="0"/>
              </a:rPr>
              <a:t>vector?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find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(ключ)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Montserrat" pitchFamily="2" charset="0"/>
              </a:rPr>
              <a:t>– </a:t>
            </a:r>
            <a:r>
              <a:rPr lang="ru-RU" sz="1800" dirty="0">
                <a:latin typeface="Montserrat" pitchFamily="2" charset="0"/>
              </a:rPr>
              <a:t>возвращает итератор на найденный элемент. Если не нашел эл-т, то итератор на конец.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count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 </a:t>
            </a:r>
            <a:r>
              <a:rPr lang="ru-RU" sz="1800" dirty="0">
                <a:latin typeface="Montserrat" pitchFamily="2" charset="0"/>
              </a:rPr>
              <a:t>- возвращает кол-во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по заданному ключу. В </a:t>
            </a:r>
            <a:r>
              <a:rPr lang="en-US" sz="1800" dirty="0">
                <a:latin typeface="Montserrat" pitchFamily="2" charset="0"/>
              </a:rPr>
              <a:t>map </a:t>
            </a:r>
            <a:r>
              <a:rPr lang="ru-RU" sz="1800" dirty="0">
                <a:latin typeface="Montserrat" pitchFamily="2" charset="0"/>
              </a:rPr>
              <a:t>вернет либо 0, либо 1.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erase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(ключ) </a:t>
            </a:r>
            <a:r>
              <a:rPr lang="ru-RU" sz="1800" dirty="0">
                <a:latin typeface="Montserrat" pitchFamily="2" charset="0"/>
              </a:rPr>
              <a:t>– удаляет эл-т по заданному ключу.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size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sz="1800" dirty="0">
                <a:latin typeface="Montserrat" pitchFamily="2" charset="0"/>
              </a:rPr>
              <a:t>– кол-во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в словаре.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 clear()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Montserrat" pitchFamily="2" charset="0"/>
              </a:rPr>
              <a:t>– удаление всех эл-</a:t>
            </a:r>
            <a:r>
              <a:rPr lang="ru-RU" sz="1800" dirty="0" err="1">
                <a:latin typeface="Montserrat" pitchFamily="2" charset="0"/>
              </a:rPr>
              <a:t>тов</a:t>
            </a:r>
            <a:r>
              <a:rPr lang="ru-RU" sz="1800" dirty="0">
                <a:latin typeface="Montserrat" pitchFamily="2" charset="0"/>
              </a:rPr>
              <a:t> из словаря.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- empty()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Montserrat" pitchFamily="2" charset="0"/>
              </a:rPr>
              <a:t>– определяет пустой ли словарь.</a:t>
            </a:r>
          </a:p>
          <a:p>
            <a:pPr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контейнер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ru-RU" sz="1800" dirty="0">
                <a:latin typeface="Montserrat" pitchFamily="2" charset="0"/>
              </a:rPr>
              <a:t>меняет элементы между двумя сопоставлениями</a:t>
            </a:r>
            <a:endParaRPr lang="en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48" y="3868607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словарь </a:t>
            </a:r>
            <a:r>
              <a:rPr lang="en-US" altLang="en-US" sz="1600" dirty="0">
                <a:latin typeface="Montserrat" pitchFamily="2" charset="0"/>
              </a:rPr>
              <a:t>buildings</a:t>
            </a:r>
            <a:r>
              <a:rPr lang="ru-RU" altLang="en-US" sz="1600" dirty="0">
                <a:latin typeface="Montserrat" pitchFamily="2" charset="0"/>
              </a:rPr>
              <a:t>, в котором содержится информация о самых высоких зданиях в мире.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Входные данные: ввод информации в словарь с </a:t>
            </a:r>
            <a:r>
              <a:rPr lang="ru-RU" altLang="en-US" sz="1600" b="1" dirty="0">
                <a:latin typeface="Montserrat" pitchFamily="2" charset="0"/>
              </a:rPr>
              <a:t>клавиатуры</a:t>
            </a:r>
            <a:r>
              <a:rPr lang="ru-RU" altLang="en-US" sz="1600" dirty="0">
                <a:latin typeface="Montserrat" pitchFamily="2" charset="0"/>
              </a:rPr>
              <a:t>.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	Выходные данные: высота здания по его названию. </a:t>
            </a:r>
          </a:p>
        </p:txBody>
      </p:sp>
    </p:spTree>
    <p:extLst>
      <p:ext uri="{BB962C8B-B14F-4D97-AF65-F5344CB8AC3E}">
        <p14:creationId xmlns:p14="http://schemas.microsoft.com/office/powerpoint/2010/main" val="67015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3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683544"/>
            <a:ext cx="7313612" cy="196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800" b="1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Шаблон</a:t>
            </a:r>
            <a:r>
              <a:rPr lang="ru-RU" sz="1800" dirty="0">
                <a:latin typeface="Montserrat" pitchFamily="2" charset="0"/>
              </a:rPr>
              <a:t> — это конструкция, которая создает обычный тип или функцию во время компиляции на основе аргументов, которые пользователь предоставляет для параметров шаблона. 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Шаблоны позволяют определять операции класса или функции и позволяют пользователю указать конкретные типы, с помощью которых должны работать эти операции.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2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994" y="6165304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Пример шаблонной ф-</a:t>
            </a:r>
            <a:r>
              <a:rPr lang="ru-RU" sz="1400" dirty="0" err="1">
                <a:latin typeface="Montserrat" pitchFamily="2" charset="0"/>
              </a:rPr>
              <a:t>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C7600-26F6-444A-896E-0E3CEB8B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70" y="2520407"/>
            <a:ext cx="5801659" cy="20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5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159" y="3500986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Параметры на вход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C5FDE3-88AC-6F40-A028-2E000C26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06" y="1293975"/>
            <a:ext cx="3160319" cy="2135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FF7EF0-7BAC-4A46-ADFA-84417439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38" y="4317433"/>
            <a:ext cx="4559300" cy="12446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E1067F00-9219-B841-B7CE-76C3EFF0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582" y="5700571"/>
            <a:ext cx="265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Вид ф-</a:t>
            </a:r>
            <a:r>
              <a:rPr lang="ru-RU" sz="1400" dirty="0" err="1">
                <a:latin typeface="Montserrat" pitchFamily="2" charset="0"/>
              </a:rPr>
              <a:t>ии</a:t>
            </a:r>
            <a:r>
              <a:rPr lang="ru-RU" sz="1400" dirty="0">
                <a:latin typeface="Montserrat" pitchFamily="2" charset="0"/>
              </a:rPr>
              <a:t> при входных параметрах выше</a:t>
            </a:r>
            <a:endParaRPr lang="ru-RU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FBD587-BA15-F64A-8466-122307B92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AD7B7941-086C-8041-BC7B-2AF0F312337F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44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1129981-8C97-7E45-BA26-4A4E63F7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160" y="1506519"/>
            <a:ext cx="5560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600" b="1" dirty="0">
                <a:latin typeface="Montserrat" pitchFamily="2" charset="0"/>
              </a:rPr>
              <a:t>Ограничений</a:t>
            </a:r>
            <a:r>
              <a:rPr lang="ru-RU" sz="1600" dirty="0">
                <a:latin typeface="Montserrat" pitchFamily="2" charset="0"/>
              </a:rPr>
              <a:t> на кол-во параметров типа </a:t>
            </a:r>
            <a:r>
              <a:rPr lang="ru-RU" sz="1600" b="1" dirty="0">
                <a:latin typeface="Montserrat" pitchFamily="2" charset="0"/>
              </a:rPr>
              <a:t>нет</a:t>
            </a:r>
            <a:r>
              <a:rPr lang="en-US" sz="1600" b="1" dirty="0">
                <a:latin typeface="Montserrat" pitchFamily="2" charset="0"/>
              </a:rPr>
              <a:t>.</a:t>
            </a:r>
            <a:endParaRPr lang="ru-RU" sz="1600" b="1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1067F00-9219-B841-B7CE-76C3EFF0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547" y="5242909"/>
            <a:ext cx="2654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Различий в строчках нет</a:t>
            </a:r>
            <a:endParaRPr lang="ru-RU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DFBD587-BA15-F64A-8466-122307B92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</a:t>
            </a: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AD7B7941-086C-8041-BC7B-2AF0F312337F}"/>
              </a:ext>
            </a:extLst>
          </p:cNvPr>
          <p:cNvSpPr/>
          <p:nvPr/>
        </p:nvSpPr>
        <p:spPr>
          <a:xfrm>
            <a:off x="-155724" y="-528962"/>
            <a:ext cx="29275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45607A-41CD-CE4E-B7CC-CF799E59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46" y="2413922"/>
            <a:ext cx="4787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компоненты лежат в основе </a:t>
            </a:r>
            <a:r>
              <a:rPr lang="en-US" altLang="en-US" sz="3000" b="1" dirty="0">
                <a:latin typeface="Montserrat" pitchFamily="2" charset="0"/>
              </a:rPr>
              <a:t>STL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703388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318610"/>
            <a:ext cx="7313612" cy="39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	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STL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 (Standard Template Library –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Стандартная Библиотека Шаблонов). Библиотека 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STL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содержит пять основных видов компонентов:</a:t>
            </a:r>
            <a:endParaRPr lang="en-US" sz="1800" b="0" i="0" u="none" strike="noStrike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Контейнер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container)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управляет набором объектов в памяти.</a:t>
            </a: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И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тератор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iterator)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обеспечивает для алгоритма средство доступа к содержимому контейнера. </a:t>
            </a: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А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лгоритм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algorithm)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определяет вычислительную процедуру.</a:t>
            </a:r>
            <a:endParaRPr lang="en-US" sz="1800" b="0" i="0" u="none" strike="noStrike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Функтор 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function object)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инкапсулирует функцию в объекте для использования другими компонентами. </a:t>
            </a:r>
            <a:endParaRPr lang="en-US" sz="1800" b="0" i="0" u="none" strike="noStrike" dirty="0">
              <a:solidFill>
                <a:srgbClr val="111111"/>
              </a:solidFill>
              <a:effectLst/>
              <a:latin typeface="Montserrat" pitchFamily="2" charset="0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lang="ru-RU" sz="1800" b="1" dirty="0">
                <a:solidFill>
                  <a:srgbClr val="111111"/>
                </a:solidFill>
                <a:latin typeface="Montserrat" pitchFamily="2" charset="0"/>
              </a:rPr>
              <a:t>А</a:t>
            </a:r>
            <a:r>
              <a:rPr lang="ru-RU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даптер (</a:t>
            </a:r>
            <a:r>
              <a:rPr lang="en" sz="1800" b="1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adaptor)</a:t>
            </a:r>
            <a:r>
              <a:rPr lang="en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: </a:t>
            </a:r>
            <a:r>
              <a:rPr lang="ru-RU" sz="1800" b="0" i="0" u="none" strike="noStrike" dirty="0">
                <a:solidFill>
                  <a:srgbClr val="111111"/>
                </a:solidFill>
                <a:effectLst/>
                <a:latin typeface="Montserrat" pitchFamily="2" charset="0"/>
              </a:rPr>
              <a:t>адаптирует компонент для обеспечения различного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47962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Из чего состоит пара?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В чем удобство?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0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Словари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34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17298</TotalTime>
  <Words>816</Words>
  <Application>Microsoft Macintosh PowerPoint</Application>
  <PresentationFormat>Экран (4:3)</PresentationFormat>
  <Paragraphs>132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19</vt:lpstr>
      <vt:lpstr>Повтороение</vt:lpstr>
      <vt:lpstr>Что такое STL?</vt:lpstr>
      <vt:lpstr>Какие компоненты лежат в основе STL?</vt:lpstr>
      <vt:lpstr>STL</vt:lpstr>
      <vt:lpstr>Из чего состоит пара?</vt:lpstr>
      <vt:lpstr>В чем удобство?</vt:lpstr>
      <vt:lpstr>STL</vt:lpstr>
      <vt:lpstr>Словари</vt:lpstr>
      <vt:lpstr>Что такое словарь?</vt:lpstr>
      <vt:lpstr>Как вы им пользовались?</vt:lpstr>
      <vt:lpstr>Словари</vt:lpstr>
      <vt:lpstr>Словари</vt:lpstr>
      <vt:lpstr>Словари</vt:lpstr>
      <vt:lpstr>Словари</vt:lpstr>
      <vt:lpstr>Словари</vt:lpstr>
      <vt:lpstr>Приведите свой пример ассоциативного массива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Словари</vt:lpstr>
      <vt:lpstr>Задача</vt:lpstr>
      <vt:lpstr>Задача</vt:lpstr>
      <vt:lpstr>Словари</vt:lpstr>
      <vt:lpstr>Словари</vt:lpstr>
      <vt:lpstr>Словари</vt:lpstr>
      <vt:lpstr>Словари</vt:lpstr>
      <vt:lpstr>Словари</vt:lpstr>
      <vt:lpstr>Задача</vt:lpstr>
      <vt:lpstr>Шаблоны</vt:lpstr>
      <vt:lpstr>Шаблоны</vt:lpstr>
      <vt:lpstr>Шаблоны</vt:lpstr>
      <vt:lpstr>Шаблоны</vt:lpstr>
      <vt:lpstr>Шаблоны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272</cp:revision>
  <dcterms:created xsi:type="dcterms:W3CDTF">2005-12-18T05:43:07Z</dcterms:created>
  <dcterms:modified xsi:type="dcterms:W3CDTF">2023-02-04T08:25:44Z</dcterms:modified>
</cp:coreProperties>
</file>