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31"/>
  </p:notesMasterIdLst>
  <p:handoutMasterIdLst>
    <p:handoutMasterId r:id="rId32"/>
  </p:handoutMasterIdLst>
  <p:sldIdLst>
    <p:sldId id="294" r:id="rId2"/>
    <p:sldId id="367" r:id="rId3"/>
    <p:sldId id="976" r:id="rId4"/>
    <p:sldId id="977" r:id="rId5"/>
    <p:sldId id="909" r:id="rId6"/>
    <p:sldId id="978" r:id="rId7"/>
    <p:sldId id="979" r:id="rId8"/>
    <p:sldId id="899" r:id="rId9"/>
    <p:sldId id="973" r:id="rId10"/>
    <p:sldId id="974" r:id="rId11"/>
    <p:sldId id="975" r:id="rId12"/>
    <p:sldId id="919" r:id="rId13"/>
    <p:sldId id="980" r:id="rId14"/>
    <p:sldId id="991" r:id="rId15"/>
    <p:sldId id="992" r:id="rId16"/>
    <p:sldId id="981" r:id="rId17"/>
    <p:sldId id="982" r:id="rId18"/>
    <p:sldId id="931" r:id="rId19"/>
    <p:sldId id="993" r:id="rId20"/>
    <p:sldId id="994" r:id="rId21"/>
    <p:sldId id="995" r:id="rId22"/>
    <p:sldId id="984" r:id="rId23"/>
    <p:sldId id="996" r:id="rId24"/>
    <p:sldId id="997" r:id="rId25"/>
    <p:sldId id="908" r:id="rId26"/>
    <p:sldId id="900" r:id="rId27"/>
    <p:sldId id="972" r:id="rId28"/>
    <p:sldId id="970" r:id="rId29"/>
    <p:sldId id="971" r:id="rId3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95007" autoAdjust="0"/>
  </p:normalViewPr>
  <p:slideViewPr>
    <p:cSldViewPr>
      <p:cViewPr>
        <p:scale>
          <a:sx n="124" d="100"/>
          <a:sy n="124" d="100"/>
        </p:scale>
        <p:origin x="8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E99D3DEB-EF92-004B-A78B-1002814CFF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818D6943-66E1-7C4D-A8FE-27FDE9CDF1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F5871B0C-2D2B-DB48-909C-5581357F89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F961DC7C-C03A-0B43-9670-C00DACACDA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6529824-1143-7F4D-8908-C7327A17437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4:08:06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24575,'7'0'0,"20"1"0,29 12 0,23 15 0,-32-9 0,1 3 0,1 4 0,-1 2 0,-1 0 0,-1 1 0,4 2 0,-1 0 0,-2 1 0,0 0 0,-1 0 0,-1 1 0,-3-1 0,0 0 0,-3-1 0,1 0 0,1 2 0,0-1 0,34 26 0,-1-1 0,-5-4 0,3 1 0,-1-1 0,1 0 0,-3-2 0,-4-2 0,0 0 0,-4-4 0,-3-2 0,-6-2 0,-2-1 0,-2-1 0,0-1 0,1-2 0,1 0 0,-1-1 0,-1-1 0,-3-1 0,-4-2 0,-4-2 0,-2-3 0,-3-2 0,-2-2 0,-2-2 0,-2-2 0,-1-2 0,-4-1 0,-2-3 0,-2-2 0,-2-1 0,-2 1 0,0-1 0,-2 1 0,-1-2 0,-1-2 0,-1-1 0,-2-2 0,-1 0 0,-1-1 0,-3 0 0,1-1 0,-1 0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3:01:01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24575,'26'11'0,"7"6"0,17 12 0,10 8 0,5 2 0,6 4 0,0 1 0,3 2 0,3 2 0,2-1 0,-1 0 0,-1 0 0,-3-2 0,-1-1 0,-1-1 0,-2-3 0,0 1 0,2-2 0,2 0 0,2-2 0,-1-1 0,-2-1 0,-4-3 0,-6-4 0,-5-2 0,-5-3 0,-3-2 0,-3-1 0,-3-3 0,-5-1 0,-3-2 0,-6-2 0,-4-1 0,-3-1 0,-2 0 0,0-1 0,2 0 0,0 0 0,-1-1 0,-2-1 0,-2 0 0,-4-1 0,-3-1 0,-3-1 0,-1 0 0,-2-2 0,-3-1 0,0 0 0,-2-1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472F79C-7592-CC4E-901A-9E8E5952CB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C4590EA-F97A-7B44-AE16-2399FE480F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10034D2-54F9-C043-BED8-02F70C02D9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6D2B5CBB-EFBC-574D-8ED9-F12D5C5E23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06C97635-66EB-E14D-9A46-5F80D0F5CE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39853A8-1E8E-9741-905B-036A50AF0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579E301-EC2F-A147-BB81-464D6186767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691C-B0CC-1445-A061-695973EA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2A30-C889-974A-B7AD-A757B3C9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663D-2A1D-FD43-92EE-E22FD615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79617-8EAB-0E42-BBA1-00F4116AE7B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549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321F-DF7B-6746-8E65-6B7208D4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C89B-E2EB-8D40-8043-19E1C8D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C572-2072-8E44-B512-C7460D86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5E3B-E45C-E549-B756-45DE3E0EC77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00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29A9-4B6E-B842-8A4C-4715DDBB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89C4-7CF7-2F49-A138-1C43F77E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91C9-D286-7C42-A093-4B7F433F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A2B17-6BEA-284D-BA2E-40A01DFECC3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809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9D11-CD26-C141-8892-FAC9420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4508-F807-B448-A579-265F4B54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4A09-1699-E549-9865-EB1B8A9E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F5DB9-8309-F24F-82C8-F92CC45B14C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9573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FDF3-464F-AC4B-8AA8-650E15AE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F88C-D6DD-7147-9184-600A8069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EB7C-4FC5-5340-9DEC-24FFADE9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A2B2F-2036-144E-AFBE-034A13112FF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84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88A2C8-6E6F-654F-B9D8-0DBA2680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61A898-146C-6E4A-8782-F672A33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F2D170-A67B-124D-A15E-D2A24DE5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AFB1-B8EB-DF46-A2B6-4214839E671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5241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2C45421-B476-9B43-9FCE-55097D46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269F1D-5BBA-6A46-8A08-DD8843CA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2175DF-0DB8-E94D-97AA-B50DF04B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C6D7-5228-FE41-AA63-873DC12E9DA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055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C4A83C-44F8-8942-8F0E-AD512FCF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2D3DEE-7F72-FC42-8791-09F50128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1D3CFD-73DA-3F40-A559-C92A0CE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A06F1-C207-F04E-8ED1-C20AEFC889E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661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BFA6E9-E5BD-D047-8502-445E7903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250991E-7C3E-AF40-9F8A-AD70961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52919F-F603-5548-97FD-114D2284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AD79B-B99E-4D41-8C7A-AD905724B32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412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71E2BF-63BF-194E-963B-7B6CC643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4E6F54-6DFE-2F48-90F8-398E6D3A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12A0CD-DDAC-1446-B7F3-2BA91CA7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DB243-A2AC-E64D-92D1-1419D4E7EF3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6540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F8FBAD-E331-6540-8FB7-0F023EF6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E13144-168A-BA48-806D-18CF51D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D0522A-B25E-1948-A44D-925613EF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D8059-0C4B-F446-9EFF-D0BCEE69ABC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7603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DE4A3A4-61D4-2C48-BB18-6C64F3432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B3DD90D-F567-6347-8897-3A39B7C62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5138-1C65-ED48-A3D7-92E099ABD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98B4-9574-9F45-951C-EA67796F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9B2B-4807-1543-9454-1DD0ECE5F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59AB1D-6CFA-014F-90D2-1F5D021A9F2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cppreference.com/w/cpp/container/lis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container/stack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CDC518D-1A11-AC4C-9505-AB7DD462DE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912813"/>
            <a:ext cx="7772400" cy="2387600"/>
          </a:xfrm>
        </p:spPr>
        <p:txBody>
          <a:bodyPr/>
          <a:lstStyle/>
          <a:p>
            <a:pPr eaLnBrk="1" hangingPunct="1"/>
            <a:r>
              <a:rPr lang="ru-RU" altLang="en-US" sz="3600" b="1" dirty="0">
                <a:latin typeface="Montserrat" pitchFamily="2" charset="0"/>
              </a:rPr>
              <a:t>Урок </a:t>
            </a:r>
            <a:r>
              <a:rPr lang="en-US" altLang="en-US" sz="3600" b="1" dirty="0">
                <a:latin typeface="Montserrat" pitchFamily="2" charset="0"/>
              </a:rPr>
              <a:t>21</a:t>
            </a:r>
            <a:endParaRPr lang="ru-RU" altLang="en-US" sz="3300" b="1" dirty="0">
              <a:latin typeface="Montserrat" pitchFamily="2" charset="0"/>
            </a:endParaRPr>
          </a:p>
        </p:txBody>
      </p:sp>
      <p:sp>
        <p:nvSpPr>
          <p:cNvPr id="15362" name="TextBox 4">
            <a:extLst>
              <a:ext uri="{FF2B5EF4-FFF2-40B4-BE49-F238E27FC236}">
                <a16:creationId xmlns:a16="http://schemas.microsoft.com/office/drawing/2014/main" id="{9AC10B8E-02FF-C346-AEA6-AD43C34E7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069" y="659241"/>
            <a:ext cx="651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Montserrat Medium" pitchFamily="2" charset="0"/>
              </a:rPr>
              <a:t>C++</a:t>
            </a:r>
            <a:endParaRPr lang="ru-RU" altLang="en-US" sz="1800" dirty="0">
              <a:latin typeface="Montserrat Medium" pitchFamily="2" charset="0"/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7C297D41-C69E-7A4E-8A8A-FBF129B9B13D}"/>
              </a:ext>
            </a:extLst>
          </p:cNvPr>
          <p:cNvSpPr/>
          <p:nvPr/>
        </p:nvSpPr>
        <p:spPr>
          <a:xfrm>
            <a:off x="1717675" y="19891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456173A9-9774-2248-A359-57CA8BB71BE5}"/>
              </a:ext>
            </a:extLst>
          </p:cNvPr>
          <p:cNvSpPr/>
          <p:nvPr/>
        </p:nvSpPr>
        <p:spPr>
          <a:xfrm>
            <a:off x="1870075" y="21415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18E08F1F-0A76-AE40-950E-ED8B1A38AC2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CA1E51F2-30FA-A64F-95F2-6B5CA42CB8BA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50D58D1C-B1D5-9444-A2DA-DB38141050F6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6547B7FF-514C-3046-854B-633127E1A514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AFC6F2D-63E0-6C41-A892-106FB16E7C2B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4B334802-6FA5-B94F-BCF4-D9F66C9A3E79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Список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300110"/>
            <a:ext cx="7313612" cy="121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Список</a:t>
            </a:r>
            <a:r>
              <a:rPr lang="ru-RU" sz="1800" dirty="0">
                <a:latin typeface="Montserrat" pitchFamily="2" charset="0"/>
              </a:rPr>
              <a:t> - структура данных, которая построена на </a:t>
            </a:r>
            <a:r>
              <a:rPr lang="ru-RU" sz="1800" b="1" dirty="0">
                <a:latin typeface="Montserrat" pitchFamily="2" charset="0"/>
              </a:rPr>
              <a:t>двусвязных списках</a:t>
            </a:r>
            <a:r>
              <a:rPr lang="ru-RU" sz="1800" dirty="0">
                <a:latin typeface="Montserrat" pitchFamily="2" charset="0"/>
              </a:rPr>
              <a:t>. 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Любой элемент знает только о </a:t>
            </a:r>
            <a:r>
              <a:rPr lang="ru-RU" sz="1800" b="1" dirty="0">
                <a:latin typeface="Montserrat" pitchFamily="2" charset="0"/>
              </a:rPr>
              <a:t>предыдущем</a:t>
            </a:r>
            <a:r>
              <a:rPr lang="ru-RU" sz="1800" dirty="0">
                <a:latin typeface="Montserrat" pitchFamily="2" charset="0"/>
              </a:rPr>
              <a:t> и о </a:t>
            </a:r>
            <a:r>
              <a:rPr lang="ru-RU" sz="1800" b="1" dirty="0">
                <a:latin typeface="Montserrat" pitchFamily="2" charset="0"/>
              </a:rPr>
              <a:t>следующем</a:t>
            </a:r>
            <a:r>
              <a:rPr lang="ru-RU" sz="1800" dirty="0">
                <a:latin typeface="Montserrat" pitchFamily="2" charset="0"/>
              </a:rPr>
              <a:t> элементах.</a:t>
            </a:r>
            <a:endParaRPr lang="en" sz="1800" dirty="0">
              <a:latin typeface="Montserra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BD61A10-8A4F-3F4B-B4A7-42B9D27D3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72" y="3955377"/>
            <a:ext cx="6852531" cy="121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91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94" y="2268016"/>
            <a:ext cx="731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2000" b="1" dirty="0">
                <a:latin typeface="Montserrat" pitchFamily="2" charset="0"/>
              </a:rPr>
              <a:t>	Особенности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4D914CB-4122-5F4D-9C43-5C14AC2A9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Список</a:t>
            </a:r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3D72BFE-1E46-8C47-BD46-C4E67BEC2532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6BB6C5-0AEA-1E46-AFD6-9CD8849176FB}"/>
              </a:ext>
            </a:extLst>
          </p:cNvPr>
          <p:cNvSpPr txBox="1"/>
          <p:nvPr/>
        </p:nvSpPr>
        <p:spPr>
          <a:xfrm>
            <a:off x="1750219" y="2987421"/>
            <a:ext cx="60687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sz="1800" dirty="0">
                <a:latin typeface="Montserrat" pitchFamily="2" charset="0"/>
              </a:rPr>
              <a:t>Б</a:t>
            </a:r>
            <a:r>
              <a:rPr lang="ru-RU" dirty="0">
                <a:latin typeface="Montserrat" pitchFamily="2" charset="0"/>
              </a:rPr>
              <a:t>ыстрое </a:t>
            </a:r>
            <a:r>
              <a:rPr lang="ru-RU" b="1" dirty="0">
                <a:latin typeface="Montserrat" pitchFamily="2" charset="0"/>
              </a:rPr>
              <a:t>добавление</a:t>
            </a:r>
            <a:r>
              <a:rPr lang="ru-RU" dirty="0">
                <a:latin typeface="Montserrat" pitchFamily="2" charset="0"/>
              </a:rPr>
              <a:t> и </a:t>
            </a:r>
            <a:r>
              <a:rPr lang="ru-RU" b="1" dirty="0">
                <a:latin typeface="Montserrat" pitchFamily="2" charset="0"/>
              </a:rPr>
              <a:t>удаление</a:t>
            </a:r>
            <a:r>
              <a:rPr lang="ru-RU" dirty="0">
                <a:latin typeface="Montserrat" pitchFamily="2" charset="0"/>
              </a:rPr>
              <a:t> значений. </a:t>
            </a:r>
            <a:r>
              <a:rPr lang="en-US" dirty="0">
                <a:latin typeface="Montserrat" pitchFamily="2" charset="0"/>
              </a:rPr>
              <a:t>(</a:t>
            </a:r>
            <a:r>
              <a:rPr lang="ru-RU" dirty="0">
                <a:latin typeface="Montserrat" pitchFamily="2" charset="0"/>
              </a:rPr>
              <a:t>кроме конца</a:t>
            </a:r>
            <a:r>
              <a:rPr lang="en-US" dirty="0">
                <a:latin typeface="Montserrat" pitchFamily="2" charset="0"/>
              </a:rPr>
              <a:t>)</a:t>
            </a:r>
            <a:endParaRPr lang="ru-RU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b="1" dirty="0">
                <a:latin typeface="Montserrat" pitchFamily="2" charset="0"/>
              </a:rPr>
              <a:t>Медленное</a:t>
            </a:r>
            <a:r>
              <a:rPr lang="ru-RU" dirty="0">
                <a:latin typeface="Montserrat" pitchFamily="2" charset="0"/>
              </a:rPr>
              <a:t> обращение к элементам, находящимся в </a:t>
            </a:r>
            <a:r>
              <a:rPr lang="ru-RU" b="1" dirty="0">
                <a:latin typeface="Montserrat" pitchFamily="2" charset="0"/>
              </a:rPr>
              <a:t>центре</a:t>
            </a:r>
            <a:r>
              <a:rPr lang="ru-RU" dirty="0">
                <a:latin typeface="Montserrat" pitchFamily="2" charset="0"/>
              </a:rPr>
              <a:t>.</a:t>
            </a:r>
          </a:p>
          <a:p>
            <a:endParaRPr lang="ru-RU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Список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E0EC32-6F10-ED44-BE0C-13CAE42EFB42}"/>
              </a:ext>
            </a:extLst>
          </p:cNvPr>
          <p:cNvSpPr txBox="1"/>
          <p:nvPr/>
        </p:nvSpPr>
        <p:spPr>
          <a:xfrm>
            <a:off x="3306991" y="2520165"/>
            <a:ext cx="3724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1800" dirty="0">
                <a:latin typeface="Montserrat" pitchFamily="2" charset="0"/>
              </a:rPr>
              <a:t>- </a:t>
            </a:r>
            <a:r>
              <a:rPr lang="ru-RU" altLang="ru-RU" dirty="0">
                <a:latin typeface="Montserrat" pitchFamily="2" charset="0"/>
              </a:rPr>
              <a:t>Подключаем библиотеку</a:t>
            </a:r>
            <a:endParaRPr lang="ru-RU" dirty="0"/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D1129981-8C97-7E45-BA26-4A4E63F7A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994" y="5861047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Создание списка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E61166-854F-EE40-A526-23BA5621B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58" y="2407884"/>
            <a:ext cx="1943100" cy="635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552EF72-D02A-624A-899B-26080BE34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368" y="3830918"/>
            <a:ext cx="6867872" cy="129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1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Список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D1129981-8C97-7E45-BA26-4A4E63F7A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1290" y="5781133"/>
            <a:ext cx="2654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Варианты прохода по контейнеру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C47EE6D-CA07-0744-A3E1-69F687C88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54" y="1836139"/>
            <a:ext cx="6088609" cy="373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6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1895" y="3926853"/>
            <a:ext cx="7710987" cy="1122859"/>
          </a:xfrm>
        </p:spPr>
        <p:txBody>
          <a:bodyPr/>
          <a:lstStyle/>
          <a:p>
            <a:pPr marL="0" indent="0">
              <a:buNone/>
            </a:pPr>
            <a:endParaRPr lang="ru-RU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введите/выведите данные в список</a:t>
            </a:r>
            <a:r>
              <a:rPr lang="en-US" altLang="en-US" sz="1600" dirty="0">
                <a:latin typeface="Montserrat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984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8906" y="3838804"/>
            <a:ext cx="7710987" cy="1369413"/>
          </a:xfrm>
        </p:spPr>
        <p:txBody>
          <a:bodyPr/>
          <a:lstStyle/>
          <a:p>
            <a:pPr marL="0" indent="0">
              <a:buNone/>
            </a:pPr>
            <a:endParaRPr lang="ru-RU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</a:t>
            </a:r>
            <a:r>
              <a:rPr lang="en-US" altLang="en-US" sz="1600" b="1" dirty="0">
                <a:latin typeface="Montserrat" pitchFamily="2" charset="0"/>
              </a:rPr>
              <a:t>  </a:t>
            </a:r>
            <a:r>
              <a:rPr lang="ru-RU" altLang="en-US" sz="1600" dirty="0">
                <a:latin typeface="Montserrat" pitchFamily="2" charset="0"/>
              </a:rPr>
              <a:t>заполните список числами и выведите </a:t>
            </a:r>
            <a:r>
              <a:rPr lang="en-US" altLang="en-US" sz="1600" dirty="0">
                <a:latin typeface="Montserrat" pitchFamily="2" charset="0"/>
              </a:rPr>
              <a:t>“</a:t>
            </a:r>
            <a:r>
              <a:rPr lang="ru-RU" altLang="en-US" sz="1600" dirty="0">
                <a:latin typeface="Montserrat" pitchFamily="2" charset="0"/>
              </a:rPr>
              <a:t>положительных</a:t>
            </a:r>
            <a:r>
              <a:rPr lang="en-US" altLang="en-US" sz="1600" dirty="0">
                <a:latin typeface="Montserrat" pitchFamily="2" charset="0"/>
              </a:rPr>
              <a:t>”</a:t>
            </a:r>
            <a:r>
              <a:rPr lang="ru-RU" altLang="en-US" sz="1600" dirty="0">
                <a:latin typeface="Montserrat" pitchFamily="2" charset="0"/>
              </a:rPr>
              <a:t>, если список содержит больше положительных чисел, </a:t>
            </a:r>
            <a:r>
              <a:rPr lang="en-US" altLang="en-US" sz="1600" dirty="0">
                <a:latin typeface="Montserrat" pitchFamily="2" charset="0"/>
              </a:rPr>
              <a:t>“</a:t>
            </a:r>
            <a:r>
              <a:rPr lang="ru-RU" altLang="en-US" sz="1600" dirty="0">
                <a:latin typeface="Montserrat" pitchFamily="2" charset="0"/>
              </a:rPr>
              <a:t>отрицательных</a:t>
            </a:r>
            <a:r>
              <a:rPr lang="en-US" altLang="en-US" sz="1600" dirty="0">
                <a:latin typeface="Montserrat" pitchFamily="2" charset="0"/>
              </a:rPr>
              <a:t>”, </a:t>
            </a:r>
            <a:r>
              <a:rPr lang="ru-RU" altLang="en-US" sz="1600" dirty="0">
                <a:latin typeface="Montserrat" pitchFamily="2" charset="0"/>
              </a:rPr>
              <a:t>если отрицательных или </a:t>
            </a:r>
            <a:r>
              <a:rPr lang="en-US" altLang="en-US" sz="1600" dirty="0">
                <a:latin typeface="Montserrat" pitchFamily="2" charset="0"/>
              </a:rPr>
              <a:t>“</a:t>
            </a:r>
            <a:r>
              <a:rPr lang="ru-RU" altLang="en-US" sz="1600" dirty="0">
                <a:latin typeface="Montserrat" pitchFamily="2" charset="0"/>
              </a:rPr>
              <a:t>ровно</a:t>
            </a:r>
            <a:r>
              <a:rPr lang="en-US" altLang="en-US" sz="1600" dirty="0">
                <a:latin typeface="Montserrat" pitchFamily="2" charset="0"/>
              </a:rPr>
              <a:t>”</a:t>
            </a:r>
            <a:r>
              <a:rPr lang="ru-RU" altLang="en-US" sz="1600" dirty="0">
                <a:latin typeface="Montserrat" pitchFamily="2" charset="0"/>
              </a:rPr>
              <a:t> при одинаковом кол-ве.</a:t>
            </a:r>
            <a:endParaRPr lang="en-US" altLang="en-US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11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1772283"/>
            <a:ext cx="731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2000" b="1" dirty="0">
                <a:latin typeface="Montserrat" pitchFamily="2" charset="0"/>
              </a:rPr>
              <a:t>	Особенности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4D914CB-4122-5F4D-9C43-5C14AC2A9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Список</a:t>
            </a:r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3D72BFE-1E46-8C47-BD46-C4E67BEC2532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6BB6C5-0AEA-1E46-AFD6-9CD8849176FB}"/>
              </a:ext>
            </a:extLst>
          </p:cNvPr>
          <p:cNvSpPr txBox="1"/>
          <p:nvPr/>
        </p:nvSpPr>
        <p:spPr>
          <a:xfrm>
            <a:off x="1884102" y="2790591"/>
            <a:ext cx="60687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sz="1800" dirty="0">
                <a:latin typeface="Montserrat" pitchFamily="2" charset="0"/>
              </a:rPr>
              <a:t>Для итераторов списков нельзя применить арифметические операции</a:t>
            </a:r>
            <a:r>
              <a:rPr lang="en-US" sz="1800" dirty="0">
                <a:latin typeface="Montserrat" pitchFamily="2" charset="0"/>
              </a:rPr>
              <a:t>;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>
                <a:latin typeface="Montserrat" pitchFamily="2" charset="0"/>
              </a:rPr>
              <a:t>Нельзя взять индекс</a:t>
            </a:r>
            <a:r>
              <a:rPr lang="en-US" dirty="0">
                <a:latin typeface="Montserrat" pitchFamily="2" charset="0"/>
              </a:rPr>
              <a:t>;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8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800" dirty="0">
                <a:latin typeface="Montserrat" pitchFamily="2" charset="0"/>
              </a:rPr>
              <a:t>Можно</a:t>
            </a:r>
            <a:r>
              <a:rPr lang="ru-RU" dirty="0">
                <a:latin typeface="Montserrat" pitchFamily="2" charset="0"/>
              </a:rPr>
              <a:t>: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advance(), next(), prev().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1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4D914CB-4122-5F4D-9C43-5C14AC2A9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Список</a:t>
            </a:r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3D72BFE-1E46-8C47-BD46-C4E67BEC2532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6BB6C5-0AEA-1E46-AFD6-9CD8849176FB}"/>
              </a:ext>
            </a:extLst>
          </p:cNvPr>
          <p:cNvSpPr txBox="1"/>
          <p:nvPr/>
        </p:nvSpPr>
        <p:spPr>
          <a:xfrm>
            <a:off x="2358303" y="2518441"/>
            <a:ext cx="4430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0" i="0" u="none" strike="noStrike" dirty="0">
                <a:solidFill>
                  <a:srgbClr val="004E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advance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u="none" strike="noStrike" dirty="0">
                <a:solidFill>
                  <a:srgbClr val="006F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итератор</a:t>
            </a:r>
            <a:r>
              <a:rPr lang="ru-RU" b="0" i="0" u="none" strike="noStrike" dirty="0">
                <a:solidFill>
                  <a:srgbClr val="006F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b="0" i="0" u="none" strike="noStrike" dirty="0">
                <a:solidFill>
                  <a:srgbClr val="006F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значение</a:t>
            </a:r>
            <a:r>
              <a:rPr lang="ru-RU" b="0" i="0" u="none" strike="noStrike" dirty="0">
                <a:solidFill>
                  <a:srgbClr val="006F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12EE3-45C4-884A-9209-F677B4D145E0}"/>
              </a:ext>
            </a:extLst>
          </p:cNvPr>
          <p:cNvSpPr txBox="1"/>
          <p:nvPr/>
        </p:nvSpPr>
        <p:spPr>
          <a:xfrm>
            <a:off x="1536700" y="1699621"/>
            <a:ext cx="607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Montserrat" pitchFamily="2" charset="0"/>
              </a:rPr>
              <a:t>Передвигаем итератор на нужное нам место.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43A73-54A6-D849-A592-B3FF2C62233E}"/>
              </a:ext>
            </a:extLst>
          </p:cNvPr>
          <p:cNvSpPr txBox="1"/>
          <p:nvPr/>
        </p:nvSpPr>
        <p:spPr>
          <a:xfrm>
            <a:off x="2544977" y="3035691"/>
            <a:ext cx="40567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4ED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u="none" strike="noStrike" dirty="0">
                <a:solidFill>
                  <a:srgbClr val="006F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итератор</a:t>
            </a:r>
            <a:r>
              <a:rPr lang="ru-RU" b="0" i="0" u="none" strike="noStrike" dirty="0">
                <a:solidFill>
                  <a:srgbClr val="006F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b="0" i="0" u="none" strike="noStrike" dirty="0">
                <a:solidFill>
                  <a:srgbClr val="006F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значение</a:t>
            </a:r>
            <a:r>
              <a:rPr lang="ru-RU" b="0" i="0" u="none" strike="noStrike" dirty="0">
                <a:solidFill>
                  <a:srgbClr val="006F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b="0" i="0" u="none" strike="noStrike" dirty="0"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b="0" i="0" u="none" strike="noStrike" dirty="0">
                <a:solidFill>
                  <a:srgbClr val="004ED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u="none" strike="noStrike" dirty="0">
                <a:solidFill>
                  <a:srgbClr val="006F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итератор</a:t>
            </a:r>
            <a:r>
              <a:rPr lang="ru-RU" b="0" i="0" u="none" strike="noStrike" dirty="0">
                <a:solidFill>
                  <a:srgbClr val="006F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b="0" i="0" u="none" strike="noStrike" dirty="0">
                <a:solidFill>
                  <a:srgbClr val="006F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значение</a:t>
            </a:r>
            <a:r>
              <a:rPr lang="ru-RU" b="0" i="0" u="none" strike="noStrike" dirty="0">
                <a:solidFill>
                  <a:srgbClr val="006F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31A33E-5FBC-0745-9997-C05EBD77798D}"/>
              </a:ext>
            </a:extLst>
          </p:cNvPr>
          <p:cNvSpPr txBox="1"/>
          <p:nvPr/>
        </p:nvSpPr>
        <p:spPr>
          <a:xfrm>
            <a:off x="1536700" y="4412921"/>
            <a:ext cx="607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Montserrat" pitchFamily="2" charset="0"/>
              </a:rPr>
              <a:t>Отличие: </a:t>
            </a:r>
            <a:endParaRPr lang="en-US" b="1" dirty="0"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advance</a:t>
            </a:r>
            <a:r>
              <a:rPr lang="en-US" dirty="0">
                <a:latin typeface="Montserrat" pitchFamily="2" charset="0"/>
              </a:rPr>
              <a:t> </a:t>
            </a:r>
            <a:r>
              <a:rPr lang="ru-RU" dirty="0">
                <a:latin typeface="Montserrat" pitchFamily="2" charset="0"/>
              </a:rPr>
              <a:t>ничего не возвращает</a:t>
            </a:r>
            <a:r>
              <a:rPr lang="en-US" dirty="0">
                <a:latin typeface="Montserrat" pitchFamily="2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Montserrat" pitchFamily="2" charset="0"/>
              </a:rPr>
              <a:t>в </a:t>
            </a:r>
            <a:r>
              <a:rPr lang="en-US" dirty="0">
                <a:latin typeface="Montserrat" pitchFamily="2" charset="0"/>
              </a:rPr>
              <a:t>next </a:t>
            </a:r>
            <a:r>
              <a:rPr lang="ru-RU" dirty="0">
                <a:latin typeface="Montserrat" pitchFamily="2" charset="0"/>
              </a:rPr>
              <a:t>и </a:t>
            </a:r>
            <a:r>
              <a:rPr lang="en-US" dirty="0">
                <a:latin typeface="Montserrat" pitchFamily="2" charset="0"/>
              </a:rPr>
              <a:t>prev </a:t>
            </a:r>
            <a:r>
              <a:rPr lang="ru-RU" dirty="0">
                <a:latin typeface="Montserrat" pitchFamily="2" charset="0"/>
              </a:rPr>
              <a:t>по умолчанию стоит вторым аргументом 1</a:t>
            </a:r>
            <a:r>
              <a:rPr lang="en-US" dirty="0">
                <a:latin typeface="Montserrat" pitchFamily="2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505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Список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1394391"/>
            <a:ext cx="7313612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dirty="0">
                <a:latin typeface="Montserrat" pitchFamily="2" charset="0"/>
                <a:hlinkClick r:id="rId2"/>
              </a:rPr>
              <a:t>Методы</a:t>
            </a:r>
            <a:r>
              <a:rPr lang="ru-RU" sz="1800" dirty="0">
                <a:latin typeface="Montserrat" pitchFamily="2" charset="0"/>
              </a:rPr>
              <a:t> в </a:t>
            </a:r>
            <a:r>
              <a:rPr lang="en-US" sz="1800" b="1" dirty="0">
                <a:latin typeface="Montserrat" pitchFamily="2" charset="0"/>
              </a:rPr>
              <a:t>list: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F2EB2B-8015-4B4F-B058-0AD17F17D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08" y="356213"/>
            <a:ext cx="3457914" cy="594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1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1895" y="3926853"/>
            <a:ext cx="7710987" cy="1122859"/>
          </a:xfrm>
        </p:spPr>
        <p:txBody>
          <a:bodyPr/>
          <a:lstStyle/>
          <a:p>
            <a:pPr marL="0" indent="0">
              <a:buNone/>
            </a:pPr>
            <a:endParaRPr lang="ru-RU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Удалить элемент в векторе равный 42</a:t>
            </a:r>
            <a:r>
              <a:rPr lang="en-US" altLang="en-US" sz="1600" dirty="0">
                <a:latin typeface="Montserrat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248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Повтороение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1895" y="3926853"/>
            <a:ext cx="7710987" cy="1122859"/>
          </a:xfrm>
        </p:spPr>
        <p:txBody>
          <a:bodyPr/>
          <a:lstStyle/>
          <a:p>
            <a:pPr marL="0" indent="0">
              <a:buNone/>
            </a:pPr>
            <a:endParaRPr lang="ru-RU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Удалить все элементы элементы, которые равны введенному</a:t>
            </a:r>
            <a:r>
              <a:rPr lang="en-US" altLang="en-US" sz="1600" dirty="0">
                <a:latin typeface="Montserrat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0336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1895" y="3926853"/>
            <a:ext cx="7710987" cy="1122859"/>
          </a:xfrm>
        </p:spPr>
        <p:txBody>
          <a:bodyPr/>
          <a:lstStyle/>
          <a:p>
            <a:pPr marL="0" indent="0">
              <a:buNone/>
            </a:pPr>
            <a:endParaRPr lang="ru-RU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На вход подаются </a:t>
            </a:r>
            <a:r>
              <a:rPr lang="en-US" altLang="en-US" sz="1600" dirty="0">
                <a:latin typeface="Montserrat" pitchFamily="2" charset="0"/>
              </a:rPr>
              <a:t>id </a:t>
            </a:r>
            <a:r>
              <a:rPr lang="ru-RU" altLang="en-US" sz="1600" dirty="0">
                <a:latin typeface="Montserrat" pitchFamily="2" charset="0"/>
              </a:rPr>
              <a:t>студентов, которые посетили лекцию, какие-то </a:t>
            </a:r>
            <a:r>
              <a:rPr lang="en-US" altLang="en-US" sz="1600" dirty="0">
                <a:latin typeface="Montserrat" pitchFamily="2" charset="0"/>
              </a:rPr>
              <a:t>id </a:t>
            </a:r>
            <a:r>
              <a:rPr lang="ru-RU" altLang="en-US" sz="1600" dirty="0">
                <a:latin typeface="Montserrat" pitchFamily="2" charset="0"/>
              </a:rPr>
              <a:t>записаны повторно, удалите повторяющиеся элементы и посчитайте кол-во студентов, побывавших на лекции.</a:t>
            </a:r>
            <a:endParaRPr lang="en-US" altLang="en-US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00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4D914CB-4122-5F4D-9C43-5C14AC2A9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Список</a:t>
            </a:r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3D72BFE-1E46-8C47-BD46-C4E67BEC2532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6BB6C5-0AEA-1E46-AFD6-9CD8849176FB}"/>
              </a:ext>
            </a:extLst>
          </p:cNvPr>
          <p:cNvSpPr txBox="1"/>
          <p:nvPr/>
        </p:nvSpPr>
        <p:spPr>
          <a:xfrm>
            <a:off x="1215316" y="3645749"/>
            <a:ext cx="48212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 pitchFamily="2" charset="0"/>
              </a:rPr>
              <a:t>С</a:t>
            </a:r>
            <a:r>
              <a:rPr lang="ru-RU" sz="1600" dirty="0">
                <a:effectLst/>
                <a:latin typeface="Montserrat" pitchFamily="2" charset="0"/>
              </a:rPr>
              <a:t>ложность поиска элемента по его номеру (индексу) </a:t>
            </a:r>
            <a:r>
              <a:rPr lang="en-US" sz="1600" dirty="0">
                <a:effectLst/>
                <a:latin typeface="Montserrat" pitchFamily="2" charset="0"/>
              </a:rPr>
              <a:t>O(n)</a:t>
            </a:r>
            <a:r>
              <a:rPr lang="ru-RU" sz="1600" dirty="0">
                <a:effectLst/>
                <a:latin typeface="Montserrat" pitchFamily="2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ffectLst/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Montserrat" pitchFamily="2" charset="0"/>
              </a:rPr>
              <a:t>На указатель выделяется дополнительная память.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ffectLst/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Montserrat" pitchFamily="2" charset="0"/>
              </a:rPr>
              <a:t>Элементы списка могут располагаться в памяти дроблено (сложности при кэшировании). </a:t>
            </a:r>
          </a:p>
          <a:p>
            <a:endParaRPr lang="ru-RU" sz="1600" dirty="0">
              <a:latin typeface="Montserrat" pitchFamily="2" charset="0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13B227A3-A961-D744-9F8A-C39F05D04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69" y="3247513"/>
            <a:ext cx="2503438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latin typeface="Montserrat" pitchFamily="2" charset="0"/>
              </a:rPr>
              <a:t>	Минусы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77D917-0482-8A41-8208-7F796229E307}"/>
              </a:ext>
            </a:extLst>
          </p:cNvPr>
          <p:cNvSpPr txBox="1"/>
          <p:nvPr/>
        </p:nvSpPr>
        <p:spPr>
          <a:xfrm>
            <a:off x="3803373" y="1926488"/>
            <a:ext cx="48212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latin typeface="Montserrat" pitchFamily="2" charset="0"/>
              </a:rPr>
              <a:t>Вставка</a:t>
            </a:r>
            <a:r>
              <a:rPr lang="ru-RU" sz="1600" dirty="0">
                <a:latin typeface="Montserrat" pitchFamily="2" charset="0"/>
              </a:rPr>
              <a:t> элемента в любом месте списка.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latin typeface="Montserrat" pitchFamily="2" charset="0"/>
              </a:rPr>
              <a:t>Удаление</a:t>
            </a:r>
            <a:r>
              <a:rPr lang="ru-RU" sz="1600" dirty="0">
                <a:latin typeface="Montserrat" pitchFamily="2" charset="0"/>
              </a:rPr>
              <a:t> любого элемента. 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992CEADC-50BB-4943-820D-E11688FD0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256" y="1598981"/>
            <a:ext cx="2503438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latin typeface="Montserrat" pitchFamily="2" charset="0"/>
              </a:rPr>
              <a:t>	Плюсы</a:t>
            </a:r>
          </a:p>
        </p:txBody>
      </p:sp>
    </p:spTree>
    <p:extLst>
      <p:ext uri="{BB962C8B-B14F-4D97-AF65-F5344CB8AC3E}">
        <p14:creationId xmlns:p14="http://schemas.microsoft.com/office/powerpoint/2010/main" val="2687593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Стек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3219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B099AB-0168-1C4B-8F10-DA866A371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191" y="3168068"/>
            <a:ext cx="2002331" cy="3337219"/>
          </a:xfrm>
          <a:prstGeom prst="rect">
            <a:avLst/>
          </a:prstGeom>
        </p:spPr>
      </p:pic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Список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1361068"/>
            <a:ext cx="7313612" cy="159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  <a:hlinkClick r:id="rId3"/>
              </a:rPr>
              <a:t>Стек</a:t>
            </a:r>
            <a:r>
              <a:rPr lang="ru-RU" sz="1800" dirty="0">
                <a:latin typeface="Montserrat" pitchFamily="2" charset="0"/>
              </a:rPr>
              <a:t> - структура данных, которая построена на </a:t>
            </a:r>
            <a:r>
              <a:rPr lang="ru-RU" sz="1800" b="1" dirty="0">
                <a:latin typeface="Montserrat" pitchFamily="2" charset="0"/>
              </a:rPr>
              <a:t>односвязном списке</a:t>
            </a:r>
            <a:r>
              <a:rPr lang="ru-RU" sz="1800" dirty="0">
                <a:latin typeface="Montserrat" pitchFamily="2" charset="0"/>
              </a:rPr>
              <a:t>. 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Принцип </a:t>
            </a:r>
            <a:r>
              <a:rPr lang="en" sz="1800" b="1" dirty="0">
                <a:latin typeface="Montserrat" pitchFamily="2" charset="0"/>
              </a:rPr>
              <a:t>LIFO</a:t>
            </a:r>
            <a:r>
              <a:rPr lang="en" sz="1800" dirty="0">
                <a:latin typeface="Montserrat" pitchFamily="2" charset="0"/>
              </a:rPr>
              <a:t> = Last In First Out, «</a:t>
            </a:r>
            <a:r>
              <a:rPr lang="ru-RU" sz="1800" dirty="0">
                <a:latin typeface="Montserrat" pitchFamily="2" charset="0"/>
              </a:rPr>
              <a:t>последним пришел, первым вышел». 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Любой элемент знает только о </a:t>
            </a:r>
            <a:r>
              <a:rPr lang="ru-RU" sz="1800" b="1" dirty="0">
                <a:latin typeface="Montserrat" pitchFamily="2" charset="0"/>
              </a:rPr>
              <a:t>следующем</a:t>
            </a:r>
            <a:r>
              <a:rPr lang="ru-RU" sz="1800" dirty="0">
                <a:latin typeface="Montserrat" pitchFamily="2" charset="0"/>
              </a:rPr>
              <a:t> элементе.</a:t>
            </a:r>
            <a:endParaRPr lang="en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436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en-US" altLang="en-US" sz="3500" b="1" dirty="0">
                <a:latin typeface="Montserrat" pitchFamily="2" charset="0"/>
              </a:rPr>
              <a:t>Set</a:t>
            </a:r>
            <a:endParaRPr lang="ru-RU" altLang="en-US" sz="35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834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Множество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370968"/>
            <a:ext cx="7313612" cy="159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" sz="1800" b="1" dirty="0">
                <a:latin typeface="Montserrat" pitchFamily="2" charset="0"/>
              </a:rPr>
              <a:t>	set</a:t>
            </a:r>
            <a:r>
              <a:rPr lang="en" sz="1800" dirty="0">
                <a:latin typeface="Montserrat" pitchFamily="2" charset="0"/>
              </a:rPr>
              <a:t> — </a:t>
            </a:r>
            <a:r>
              <a:rPr lang="ru-RU" sz="1800" dirty="0">
                <a:latin typeface="Montserrat" pitchFamily="2" charset="0"/>
              </a:rPr>
              <a:t>это контейнер, который автоматически сортирует добавляемые элементы в порядке возрастания.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При добавлении одинаковых значений, </a:t>
            </a:r>
            <a:r>
              <a:rPr lang="en" sz="1800" dirty="0">
                <a:latin typeface="Montserrat" pitchFamily="2" charset="0"/>
              </a:rPr>
              <a:t>set </a:t>
            </a:r>
            <a:r>
              <a:rPr lang="ru-RU" sz="1800" dirty="0">
                <a:latin typeface="Montserrat" pitchFamily="2" charset="0"/>
              </a:rPr>
              <a:t>будет хранить только </a:t>
            </a:r>
            <a:r>
              <a:rPr lang="ru-RU" sz="1800" b="1" dirty="0">
                <a:latin typeface="Montserrat" pitchFamily="2" charset="0"/>
              </a:rPr>
              <a:t>один</a:t>
            </a:r>
            <a:r>
              <a:rPr lang="ru-RU" sz="1800" dirty="0">
                <a:latin typeface="Montserrat" pitchFamily="2" charset="0"/>
              </a:rPr>
              <a:t> его экземпляр. 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По другому его еще называют </a:t>
            </a:r>
            <a:r>
              <a:rPr lang="ru-RU" sz="1800" b="1" dirty="0">
                <a:latin typeface="Montserrat" pitchFamily="2" charset="0"/>
              </a:rPr>
              <a:t>множеством</a:t>
            </a:r>
            <a:r>
              <a:rPr lang="ru-RU" sz="1800" dirty="0">
                <a:latin typeface="Montserrat" pitchFamily="2" charset="0"/>
              </a:rPr>
              <a:t>.</a:t>
            </a:r>
            <a:endParaRPr lang="en" sz="1800" dirty="0">
              <a:latin typeface="Montserrat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D5052CF-8358-2D4A-9E9D-4904CDCC9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296" y="4284622"/>
            <a:ext cx="3514076" cy="185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82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1529073"/>
            <a:ext cx="731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2000" b="1" dirty="0">
                <a:latin typeface="Montserrat" pitchFamily="2" charset="0"/>
              </a:rPr>
              <a:t>	Применение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4D914CB-4122-5F4D-9C43-5C14AC2A9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Множество</a:t>
            </a:r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3D72BFE-1E46-8C47-BD46-C4E67BEC2532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6BB6C5-0AEA-1E46-AFD6-9CD8849176FB}"/>
              </a:ext>
            </a:extLst>
          </p:cNvPr>
          <p:cNvSpPr txBox="1"/>
          <p:nvPr/>
        </p:nvSpPr>
        <p:spPr>
          <a:xfrm>
            <a:off x="2054029" y="2141559"/>
            <a:ext cx="6068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Montserrat" pitchFamily="2" charset="0"/>
              </a:rPr>
              <a:t>сортирует добавляемые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294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en-US" altLang="en-US" sz="3500" b="1" dirty="0">
                <a:latin typeface="Montserrat" pitchFamily="2" charset="0"/>
              </a:rPr>
              <a:t>Multiset</a:t>
            </a:r>
            <a:endParaRPr lang="ru-RU" altLang="en-US" sz="35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895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403244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Мультимножество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727724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205581"/>
            <a:ext cx="7313612" cy="146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en" sz="1800" b="1" dirty="0">
                <a:latin typeface="Montserrat" pitchFamily="2" charset="0"/>
              </a:rPr>
              <a:t>multiset</a:t>
            </a:r>
            <a:r>
              <a:rPr lang="en" sz="1800" dirty="0">
                <a:latin typeface="Montserrat" pitchFamily="2" charset="0"/>
              </a:rPr>
              <a:t> — </a:t>
            </a:r>
            <a:r>
              <a:rPr lang="ru-RU" sz="1800" dirty="0">
                <a:latin typeface="Montserrat" pitchFamily="2" charset="0"/>
              </a:rPr>
              <a:t>это контейнер, который также будет содержать элементы в отсортированном порядке при добавлении, но он хранит </a:t>
            </a:r>
            <a:r>
              <a:rPr lang="ru-RU" sz="1800" b="1" dirty="0">
                <a:latin typeface="Montserrat" pitchFamily="2" charset="0"/>
              </a:rPr>
              <a:t>повторяющееся</a:t>
            </a:r>
            <a:r>
              <a:rPr lang="ru-RU" sz="1800" dirty="0">
                <a:latin typeface="Montserrat" pitchFamily="2" charset="0"/>
              </a:rPr>
              <a:t> элементы, по сравнению с множеством </a:t>
            </a:r>
            <a:r>
              <a:rPr lang="en" sz="1800" dirty="0">
                <a:latin typeface="Montserrat" pitchFamily="2" charset="0"/>
              </a:rPr>
              <a:t>set. </a:t>
            </a:r>
            <a:endParaRPr lang="ru-RU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Часто его называют </a:t>
            </a:r>
            <a:r>
              <a:rPr lang="ru-RU" sz="1800" b="1" dirty="0">
                <a:latin typeface="Montserrat" pitchFamily="2" charset="0"/>
              </a:rPr>
              <a:t>мультимножество</a:t>
            </a:r>
            <a:r>
              <a:rPr lang="ru-RU" sz="1800" dirty="0">
                <a:latin typeface="Montserrat" pitchFamily="2" charset="0"/>
              </a:rPr>
              <a:t>.</a:t>
            </a:r>
            <a:endParaRPr lang="en" sz="1800" dirty="0">
              <a:latin typeface="Montserrat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CCB5564-F25E-5F48-BA21-9334042AE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09" y="3893583"/>
            <a:ext cx="3877059" cy="20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8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такое лямбда-выражение?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95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Где применяется?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21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лежит под капотом?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82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такое список захвата?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72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В каком случае передаем параметры по ссылке?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23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1080120" cy="57626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Montserrat" pitchFamily="2" charset="0"/>
              </a:rPr>
              <a:t>STL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1487364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94" y="1029409"/>
            <a:ext cx="7313612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Контейнеры</a:t>
            </a:r>
            <a:r>
              <a:rPr lang="ru-RU" sz="1800" dirty="0">
                <a:latin typeface="Montserrat" pitchFamily="2" charset="0"/>
              </a:rPr>
              <a:t>  есть стандартные структуры данных, такие как список (</a:t>
            </a:r>
            <a:r>
              <a:rPr lang="en" sz="1800" b="1" dirty="0">
                <a:latin typeface="Montserrat" pitchFamily="2" charset="0"/>
              </a:rPr>
              <a:t>list</a:t>
            </a:r>
            <a:r>
              <a:rPr lang="en" sz="1800" dirty="0">
                <a:latin typeface="Montserrat" pitchFamily="2" charset="0"/>
              </a:rPr>
              <a:t>), </a:t>
            </a:r>
            <a:r>
              <a:rPr lang="ru-RU" sz="1800" dirty="0">
                <a:latin typeface="Montserrat" pitchFamily="2" charset="0"/>
              </a:rPr>
              <a:t>вектор (</a:t>
            </a:r>
            <a:r>
              <a:rPr lang="en" sz="1800" b="1" dirty="0">
                <a:latin typeface="Montserrat" pitchFamily="2" charset="0"/>
              </a:rPr>
              <a:t>vector</a:t>
            </a:r>
            <a:r>
              <a:rPr lang="en" sz="1800" dirty="0">
                <a:latin typeface="Montserrat" pitchFamily="2" charset="0"/>
              </a:rPr>
              <a:t>), </a:t>
            </a:r>
            <a:r>
              <a:rPr lang="ru-RU" sz="1800" dirty="0">
                <a:latin typeface="Montserrat" pitchFamily="2" charset="0"/>
              </a:rPr>
              <a:t>словарь (</a:t>
            </a:r>
            <a:r>
              <a:rPr lang="en" sz="1800" b="1" dirty="0">
                <a:latin typeface="Montserrat" pitchFamily="2" charset="0"/>
              </a:rPr>
              <a:t>map</a:t>
            </a:r>
            <a:r>
              <a:rPr lang="en" sz="1800" dirty="0">
                <a:latin typeface="Montserrat" pitchFamily="2" charset="0"/>
              </a:rPr>
              <a:t>) </a:t>
            </a:r>
            <a:r>
              <a:rPr lang="ru-RU" sz="1800" dirty="0">
                <a:latin typeface="Montserrat" pitchFamily="2" charset="0"/>
              </a:rPr>
              <a:t>и многие другие.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0C5E18-A8BE-B142-9848-4B3319AB5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96" y="1917698"/>
            <a:ext cx="6350000" cy="4178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14500FB5-A46A-FE4D-92D2-68D4E25888C0}"/>
                  </a:ext>
                </a:extLst>
              </p14:cNvPr>
              <p14:cNvContentPartPr/>
              <p14:nvPr/>
            </p14:nvContentPartPr>
            <p14:xfrm>
              <a:off x="1318134" y="3337477"/>
              <a:ext cx="930600" cy="6357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14500FB5-A46A-FE4D-92D2-68D4E25888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9494" y="3328837"/>
                <a:ext cx="94824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F5614FA4-D3F5-FC41-8C16-A28579963012}"/>
                  </a:ext>
                </a:extLst>
              </p14:cNvPr>
              <p14:cNvContentPartPr/>
              <p14:nvPr/>
            </p14:nvContentPartPr>
            <p14:xfrm>
              <a:off x="4909230" y="4681065"/>
              <a:ext cx="801360" cy="42048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F5614FA4-D3F5-FC41-8C16-A285799630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0230" y="4672425"/>
                <a:ext cx="819000" cy="43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06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en-US" altLang="en-US" sz="3500" b="1" dirty="0">
                <a:latin typeface="Montserrat" pitchFamily="2" charset="0"/>
              </a:rPr>
              <a:t>list</a:t>
            </a:r>
            <a:endParaRPr lang="ru-RU" altLang="en-US" sz="35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39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18962</TotalTime>
  <Words>458</Words>
  <Application>Microsoft Macintosh PowerPoint</Application>
  <PresentationFormat>Экран (4:3)</PresentationFormat>
  <Paragraphs>86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Montserrat</vt:lpstr>
      <vt:lpstr>Montserrat Medium</vt:lpstr>
      <vt:lpstr>Wingdings</vt:lpstr>
      <vt:lpstr>Тема Office</vt:lpstr>
      <vt:lpstr>Урок 21</vt:lpstr>
      <vt:lpstr>Повтороение</vt:lpstr>
      <vt:lpstr>Что такое лямбда-выражение?</vt:lpstr>
      <vt:lpstr>Где применяется?</vt:lpstr>
      <vt:lpstr>Что лежит под капотом?</vt:lpstr>
      <vt:lpstr>Что такое список захвата?</vt:lpstr>
      <vt:lpstr>В каком случае передаем параметры по ссылке?</vt:lpstr>
      <vt:lpstr>STL</vt:lpstr>
      <vt:lpstr>list</vt:lpstr>
      <vt:lpstr>Список</vt:lpstr>
      <vt:lpstr>Список</vt:lpstr>
      <vt:lpstr>Список</vt:lpstr>
      <vt:lpstr>Список</vt:lpstr>
      <vt:lpstr>Задача</vt:lpstr>
      <vt:lpstr>Задача</vt:lpstr>
      <vt:lpstr>Список</vt:lpstr>
      <vt:lpstr>Список</vt:lpstr>
      <vt:lpstr>Список</vt:lpstr>
      <vt:lpstr>Задача</vt:lpstr>
      <vt:lpstr>Задача</vt:lpstr>
      <vt:lpstr>Задача</vt:lpstr>
      <vt:lpstr>Список</vt:lpstr>
      <vt:lpstr>Стек</vt:lpstr>
      <vt:lpstr>Список</vt:lpstr>
      <vt:lpstr>Set</vt:lpstr>
      <vt:lpstr>Множество</vt:lpstr>
      <vt:lpstr>Множество</vt:lpstr>
      <vt:lpstr>Multiset</vt:lpstr>
      <vt:lpstr>Мультимножество</vt:lpstr>
    </vt:vector>
  </TitlesOfParts>
  <Company>MGTU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C++</dc:title>
  <dc:creator>Ivanova</dc:creator>
  <cp:lastModifiedBy>артеи гудзенко</cp:lastModifiedBy>
  <cp:revision>280</cp:revision>
  <dcterms:created xsi:type="dcterms:W3CDTF">2005-12-18T05:43:07Z</dcterms:created>
  <dcterms:modified xsi:type="dcterms:W3CDTF">2023-02-11T07:19:40Z</dcterms:modified>
</cp:coreProperties>
</file>