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43"/>
  </p:notesMasterIdLst>
  <p:handoutMasterIdLst>
    <p:handoutMasterId r:id="rId44"/>
  </p:handoutMasterIdLst>
  <p:sldIdLst>
    <p:sldId id="294" r:id="rId2"/>
    <p:sldId id="824" r:id="rId3"/>
    <p:sldId id="859" r:id="rId4"/>
    <p:sldId id="860" r:id="rId5"/>
    <p:sldId id="861" r:id="rId6"/>
    <p:sldId id="828" r:id="rId7"/>
    <p:sldId id="829" r:id="rId8"/>
    <p:sldId id="862" r:id="rId9"/>
    <p:sldId id="863" r:id="rId10"/>
    <p:sldId id="864" r:id="rId11"/>
    <p:sldId id="865" r:id="rId12"/>
    <p:sldId id="866" r:id="rId13"/>
    <p:sldId id="867" r:id="rId14"/>
    <p:sldId id="868" r:id="rId15"/>
    <p:sldId id="873" r:id="rId16"/>
    <p:sldId id="875" r:id="rId17"/>
    <p:sldId id="874" r:id="rId18"/>
    <p:sldId id="876" r:id="rId19"/>
    <p:sldId id="830" r:id="rId20"/>
    <p:sldId id="831" r:id="rId21"/>
    <p:sldId id="872" r:id="rId22"/>
    <p:sldId id="869" r:id="rId23"/>
    <p:sldId id="870" r:id="rId24"/>
    <p:sldId id="871" r:id="rId25"/>
    <p:sldId id="877" r:id="rId26"/>
    <p:sldId id="878" r:id="rId27"/>
    <p:sldId id="879" r:id="rId28"/>
    <p:sldId id="880" r:id="rId29"/>
    <p:sldId id="881" r:id="rId30"/>
    <p:sldId id="882" r:id="rId31"/>
    <p:sldId id="883" r:id="rId32"/>
    <p:sldId id="885" r:id="rId33"/>
    <p:sldId id="886" r:id="rId34"/>
    <p:sldId id="887" r:id="rId35"/>
    <p:sldId id="888" r:id="rId36"/>
    <p:sldId id="889" r:id="rId37"/>
    <p:sldId id="890" r:id="rId38"/>
    <p:sldId id="891" r:id="rId39"/>
    <p:sldId id="901" r:id="rId40"/>
    <p:sldId id="900" r:id="rId41"/>
    <p:sldId id="899" r:id="rId4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16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он должен удалять?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63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2945129" y="6040823"/>
            <a:ext cx="337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Напишем такой </a:t>
            </a:r>
            <a:r>
              <a:rPr lang="en-US" sz="1400" dirty="0">
                <a:latin typeface="Montserrat" pitchFamily="2" charset="0"/>
              </a:rPr>
              <a:t>main()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90A04E-06C4-7043-B668-6CDAD621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85" y="2472156"/>
            <a:ext cx="4959571" cy="26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ошибки выдает консоль?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03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2945129" y="6040823"/>
            <a:ext cx="337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Напишем такой </a:t>
            </a:r>
            <a:r>
              <a:rPr lang="en-US" sz="1400" dirty="0">
                <a:latin typeface="Montserrat" pitchFamily="2" charset="0"/>
              </a:rPr>
              <a:t>main()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6F554D-EDAC-CE47-AEB9-178A6675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75" y="2276872"/>
            <a:ext cx="4605791" cy="28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Ошибки еще есть?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7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2945129" y="6040823"/>
            <a:ext cx="337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Напишем такой </a:t>
            </a:r>
            <a:r>
              <a:rPr lang="en-US" sz="1400" dirty="0">
                <a:latin typeface="Montserrat" pitchFamily="2" charset="0"/>
              </a:rPr>
              <a:t>main()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7014E4-03EF-E948-A89E-91307170C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0" y="1164226"/>
            <a:ext cx="3796361" cy="20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7014E4-03EF-E948-A89E-91307170C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0" y="1164226"/>
            <a:ext cx="3796361" cy="20955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40ACB-C754-354F-85F5-9377C31AC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11" y="4766368"/>
            <a:ext cx="2796577" cy="10002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655679-43D5-0F41-A9C9-30EA65E63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44" y="3396851"/>
            <a:ext cx="1643309" cy="1232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1DA01D-104E-7A47-B4AE-256FB4F17DD5}"/>
              </a:ext>
            </a:extLst>
          </p:cNvPr>
          <p:cNvSpPr txBox="1"/>
          <p:nvPr/>
        </p:nvSpPr>
        <p:spPr>
          <a:xfrm>
            <a:off x="2945129" y="6040823"/>
            <a:ext cx="3373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Добавим геттер и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183070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Будут ли ошибки?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42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С чем они </a:t>
            </a:r>
            <a:r>
              <a:rPr lang="ru-RU" altLang="en-US" sz="3000" b="1" dirty="0" err="1">
                <a:latin typeface="Montserrat" pitchFamily="2" charset="0"/>
              </a:rPr>
              <a:t>связвны</a:t>
            </a:r>
            <a:r>
              <a:rPr lang="ru-RU" altLang="en-US" sz="3000" b="1" dirty="0">
                <a:latin typeface="Montserrat" pitchFamily="2" charset="0"/>
              </a:rPr>
              <a:t>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08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4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виртуальная функция?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04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205941"/>
            <a:ext cx="7313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Конструктор копирования</a:t>
            </a:r>
            <a:r>
              <a:rPr lang="ru-RU" sz="1800" dirty="0">
                <a:latin typeface="Montserrat" pitchFamily="2" charset="0"/>
              </a:rPr>
              <a:t> – это специальный конструктор, который позволяет получить идентичный к заданному объект. То есть, с помощью конструктора копирования можно получить копию уже существующего объекта.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	</a:t>
            </a:r>
            <a:r>
              <a:rPr lang="ru-RU" sz="1800" b="1" dirty="0">
                <a:latin typeface="Montserrat" pitchFamily="2" charset="0"/>
              </a:rPr>
              <a:t>Конструктор копирования </a:t>
            </a:r>
            <a:r>
              <a:rPr lang="ru-RU" sz="1800" dirty="0">
                <a:latin typeface="Montserrat" pitchFamily="2" charset="0"/>
              </a:rPr>
              <a:t>еще называется инициализатором копии (</a:t>
            </a:r>
            <a:r>
              <a:rPr lang="en" sz="1800" dirty="0">
                <a:latin typeface="Montserrat" pitchFamily="2" charset="0"/>
              </a:rPr>
              <a:t>copy initializer). </a:t>
            </a:r>
            <a:r>
              <a:rPr lang="ru-RU" sz="1800" dirty="0">
                <a:latin typeface="Montserrat" pitchFamily="2" charset="0"/>
              </a:rPr>
              <a:t>Конструктор копирования должен получать входным параметром константную ссылку (</a:t>
            </a:r>
            <a:r>
              <a:rPr lang="ru-RU" sz="1800" b="1" dirty="0">
                <a:latin typeface="Montserrat" pitchFamily="2" charset="0"/>
              </a:rPr>
              <a:t>&amp;</a:t>
            </a:r>
            <a:r>
              <a:rPr lang="ru-RU" sz="1800" dirty="0">
                <a:latin typeface="Montserrat" pitchFamily="2" charset="0"/>
              </a:rPr>
              <a:t>) на объект такого же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32076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45338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Случаи вызова конструктора копирования:</a:t>
            </a:r>
          </a:p>
        </p:txBody>
      </p:sp>
    </p:spTree>
    <p:extLst>
      <p:ext uri="{BB962C8B-B14F-4D97-AF65-F5344CB8AC3E}">
        <p14:creationId xmlns:p14="http://schemas.microsoft.com/office/powerpoint/2010/main" val="50402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45338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Случаи вызова конструктора копирования: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F76A860-BA06-5042-9CE5-549B7F9E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975796"/>
            <a:ext cx="71485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В момент объявления нового объекта и его инициализации данными другого объекта с помощью оператора </a:t>
            </a:r>
            <a:r>
              <a:rPr lang="ru-RU" sz="1600" b="1" dirty="0">
                <a:latin typeface="Montserrat" pitchFamily="2" charset="0"/>
              </a:rPr>
              <a:t>=</a:t>
            </a:r>
            <a:endParaRPr lang="en-US" sz="16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2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45338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Случаи вызова конструктора копирования: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F76A860-BA06-5042-9CE5-549B7F9E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975796"/>
            <a:ext cx="71485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В момент объявления нового объекта и его инициализации данными другого объекта с помощью оператора </a:t>
            </a:r>
            <a:r>
              <a:rPr lang="ru-RU" sz="1600" b="1" dirty="0">
                <a:latin typeface="Montserrat" pitchFamily="2" charset="0"/>
              </a:rPr>
              <a:t>=</a:t>
            </a:r>
            <a:endParaRPr lang="en-US" sz="1600" b="1" dirty="0">
              <a:latin typeface="Montserrat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1600" b="1" dirty="0">
              <a:latin typeface="Montserrat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ru-RU" sz="1600" b="1" dirty="0">
                <a:latin typeface="Montserrat" pitchFamily="2" charset="0"/>
              </a:rPr>
              <a:t> </a:t>
            </a:r>
            <a:r>
              <a:rPr lang="ru-RU" sz="1600" dirty="0">
                <a:latin typeface="Montserrat" pitchFamily="2" charset="0"/>
              </a:rPr>
              <a:t>Когда нужно передать объект в функцию как параметр-значение. В этом случае создается полная копия объекта.</a:t>
            </a:r>
            <a:endParaRPr 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7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45338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Случаи вызова конструктора копирования: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F76A860-BA06-5042-9CE5-549B7F9E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975796"/>
            <a:ext cx="71485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В момент объявления нового объекта и его инициализации данными другого объекта с помощью оператора </a:t>
            </a:r>
            <a:r>
              <a:rPr lang="ru-RU" sz="1600" b="1" dirty="0">
                <a:latin typeface="Montserrat" pitchFamily="2" charset="0"/>
              </a:rPr>
              <a:t>=</a:t>
            </a:r>
            <a:endParaRPr lang="en-US" sz="1600" b="1" dirty="0">
              <a:latin typeface="Montserrat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1600" b="1" dirty="0">
              <a:latin typeface="Montserrat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ru-RU" sz="1600" b="1" dirty="0">
                <a:latin typeface="Montserrat" pitchFamily="2" charset="0"/>
              </a:rPr>
              <a:t> </a:t>
            </a:r>
            <a:r>
              <a:rPr lang="ru-RU" sz="1600" dirty="0">
                <a:latin typeface="Montserrat" pitchFamily="2" charset="0"/>
              </a:rPr>
              <a:t>Когда нужно передать объект в функцию как параметр-значение. В этом случае создается полная копия объекта.</a:t>
            </a:r>
            <a:endParaRPr lang="en-US" sz="1600" dirty="0">
              <a:latin typeface="Montserrat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sz="1600" dirty="0">
              <a:latin typeface="Montserrat" pitchFamily="2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Когда нужно вернуть объект из функции по значению. В этом случае также создается полная копия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21664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453388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Целесообразное использование: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F76A860-BA06-5042-9CE5-549B7F9E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881511"/>
            <a:ext cx="7148551" cy="25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	Конструктор копирования </a:t>
            </a:r>
            <a:r>
              <a:rPr lang="ru-RU" sz="1600" dirty="0">
                <a:latin typeface="Montserrat" pitchFamily="2" charset="0"/>
              </a:rPr>
              <a:t>необходимо использовать в тех классах, где осуществляется динамическое выделение памяти для данных. </a:t>
            </a:r>
          </a:p>
          <a:p>
            <a:pPr>
              <a:buNone/>
            </a:pPr>
            <a:r>
              <a:rPr lang="ru-RU" sz="1600" dirty="0">
                <a:latin typeface="Montserrat" pitchFamily="2" charset="0"/>
              </a:rPr>
              <a:t>	Если в классе нету динамического выделения памяти для данных, то конструктор копирования можно не использовать. В этом случае побитового копирования (по умолчанию) достаточно для корректной работы класса. </a:t>
            </a:r>
          </a:p>
          <a:p>
            <a:pPr>
              <a:buNone/>
            </a:pPr>
            <a:r>
              <a:rPr lang="ru-RU" sz="1600" dirty="0">
                <a:latin typeface="Montserrat" pitchFamily="2" charset="0"/>
              </a:rPr>
              <a:t>	</a:t>
            </a:r>
            <a:r>
              <a:rPr lang="ru-RU" sz="1600" b="1" dirty="0">
                <a:latin typeface="Montserrat" pitchFamily="2" charset="0"/>
              </a:rPr>
              <a:t>Исключение: </a:t>
            </a:r>
            <a:r>
              <a:rPr lang="ru-RU" sz="1600" dirty="0">
                <a:latin typeface="Montserrat" pitchFamily="2" charset="0"/>
              </a:rPr>
              <a:t>если при инициализации объекта другим объектом нужно установить некоторые специальные условия копирования.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6392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58E245-5BD8-AB4E-A2C2-12F21B28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6" y="2734554"/>
            <a:ext cx="4605326" cy="2177413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E95ABB29-CAA1-3448-A8E9-7E9C220B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135" y="5748530"/>
            <a:ext cx="1225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363585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95ABB29-CAA1-3448-A8E9-7E9C220B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135" y="5748530"/>
            <a:ext cx="1225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400" dirty="0">
                <a:latin typeface="Montserrat" pitchFamily="2" charset="0"/>
              </a:rPr>
              <a:t>Синтаксис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3D8074-16DC-3A4B-9F4D-C2607641B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2941417"/>
            <a:ext cx="7541344" cy="15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4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Почему константная ссылка?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575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 </a:t>
            </a:r>
            <a:r>
              <a:rPr lang="ru-RU" altLang="en-US" sz="2800" b="1" dirty="0">
                <a:latin typeface="Montserrat" pitchFamily="2" charset="0"/>
              </a:rPr>
              <a:t>конструктор копирования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91338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Особенности копирования: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F76A860-BA06-5042-9CE5-549B7F9E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2341506"/>
            <a:ext cx="7148551" cy="321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Если в классе </a:t>
            </a:r>
            <a:r>
              <a:rPr lang="ru-RU" sz="1800" b="1" dirty="0">
                <a:latin typeface="Montserrat" pitchFamily="2" charset="0"/>
              </a:rPr>
              <a:t>не объявлен </a:t>
            </a:r>
            <a:r>
              <a:rPr lang="ru-RU" sz="1800" dirty="0">
                <a:latin typeface="Montserrat" pitchFamily="2" charset="0"/>
              </a:rPr>
              <a:t>конструктор копирования, то используется конструктор копирования, который автоматически генерируется компилятором. Этот конструктор копирования реализует побитовое копирование для получения копии объекта.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sz="1800" b="1" dirty="0">
                <a:latin typeface="Montserrat" pitchFamily="2" charset="0"/>
              </a:rPr>
              <a:t>Побитовое копирование </a:t>
            </a:r>
            <a:r>
              <a:rPr lang="ru-RU" sz="1800" dirty="0">
                <a:latin typeface="Montserrat" pitchFamily="2" charset="0"/>
              </a:rPr>
              <a:t>подойдет для классов, в которых нет динамического выделения памяти. Однако, если в классе есть динамическое выделение памяти (класс использует указатели), то побитовое копирование приведет к тому, что указатели обоих объектов будут указывать на один и тот же участок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14913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Когда она применяется?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800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класс </a:t>
            </a:r>
            <a:r>
              <a:rPr lang="en-US" altLang="en-US" sz="1600" dirty="0">
                <a:latin typeface="Montserrat" pitchFamily="2" charset="0"/>
              </a:rPr>
              <a:t>Student </a:t>
            </a:r>
            <a:r>
              <a:rPr lang="ru-RU" altLang="en-US" sz="1600" dirty="0">
                <a:latin typeface="Montserrat" pitchFamily="2" charset="0"/>
              </a:rPr>
              <a:t>по диаграмме на след странице.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95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658993" y="3117534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Student Number – </a:t>
            </a:r>
            <a:r>
              <a:rPr lang="ru-RU" sz="1400" dirty="0">
                <a:latin typeface="Montserrat" pitchFamily="2" charset="0"/>
              </a:rPr>
              <a:t>целое число, которое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Average Mark – </a:t>
            </a:r>
            <a:r>
              <a:rPr lang="ru-RU" sz="1400" dirty="0">
                <a:latin typeface="Montserrat" pitchFamily="2" charset="0"/>
              </a:rPr>
              <a:t>вещественное число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ru-RU" sz="1400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BD9772-5F9B-0845-8BD5-E82C6E712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10"/>
          <a:stretch/>
        </p:blipFill>
        <p:spPr>
          <a:xfrm>
            <a:off x="1031960" y="1951336"/>
            <a:ext cx="291894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Student Number – </a:t>
            </a:r>
            <a:r>
              <a:rPr lang="ru-RU" sz="1400" dirty="0">
                <a:latin typeface="Montserrat" pitchFamily="2" charset="0"/>
              </a:rPr>
              <a:t>целое число, которое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Average Mark – </a:t>
            </a:r>
            <a:r>
              <a:rPr lang="ru-RU" sz="1400" dirty="0">
                <a:latin typeface="Montserrat" pitchFamily="2" charset="0"/>
              </a:rPr>
              <a:t>вещественное число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ru-RU" sz="1400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BD9772-5F9B-0845-8BD5-E82C6E712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10"/>
          <a:stretch/>
        </p:blipFill>
        <p:spPr>
          <a:xfrm>
            <a:off x="1031960" y="1951336"/>
            <a:ext cx="2918945" cy="40005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5D924-C716-E344-8985-4FC92F38D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70" y="4205804"/>
            <a:ext cx="3465454" cy="1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0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класс </a:t>
            </a:r>
            <a:r>
              <a:rPr lang="en-US" altLang="en-US" sz="1600" dirty="0">
                <a:latin typeface="Montserrat" pitchFamily="2" charset="0"/>
              </a:rPr>
              <a:t>Professor </a:t>
            </a:r>
            <a:r>
              <a:rPr lang="ru-RU" altLang="en-US" sz="1600" dirty="0">
                <a:latin typeface="Montserrat" pitchFamily="2" charset="0"/>
              </a:rPr>
              <a:t>по диаграмме на след странице.</a:t>
            </a:r>
            <a:endParaRPr lang="en-US" altLang="en-US" sz="1600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Montserrat" pitchFamily="2" charset="0"/>
              </a:rPr>
              <a:t>	 </a:t>
            </a:r>
            <a:r>
              <a:rPr lang="ru-RU" sz="1600" dirty="0">
                <a:latin typeface="Montserrat" pitchFamily="2" charset="0"/>
              </a:rPr>
              <a:t>В </a:t>
            </a:r>
            <a:r>
              <a:rPr lang="en-US" sz="1600" dirty="0">
                <a:latin typeface="Montserrat" pitchFamily="2" charset="0"/>
              </a:rPr>
              <a:t>main </a:t>
            </a:r>
            <a:r>
              <a:rPr lang="ru-RU" sz="1600" dirty="0">
                <a:latin typeface="Montserrat" pitchFamily="2" charset="0"/>
              </a:rPr>
              <a:t>реализуйте вектор указателей на объекты и вводите пока не введено сообщение </a:t>
            </a:r>
            <a:r>
              <a:rPr lang="en-US" sz="1600" dirty="0">
                <a:latin typeface="Montserrat" pitchFamily="2" charset="0"/>
              </a:rPr>
              <a:t>“exit”.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Montserrat" pitchFamily="2" charset="0"/>
              </a:rPr>
              <a:t>Salary – </a:t>
            </a:r>
            <a:r>
              <a:rPr lang="ru-RU" sz="1400" dirty="0">
                <a:latin typeface="Montserrat" pitchFamily="2" charset="0"/>
              </a:rPr>
              <a:t>вещественное число, которое </a:t>
            </a:r>
            <a:r>
              <a:rPr lang="en-US" sz="1400" dirty="0">
                <a:latin typeface="Montserrat" pitchFamily="2" charset="0"/>
              </a:rPr>
              <a:t>&gt; 0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7F5EC-6F25-4D4A-9A8C-6E85B342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59" y="1499706"/>
            <a:ext cx="429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7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</a:t>
            </a:r>
            <a:r>
              <a:rPr lang="en-US" altLang="en-US" sz="1600" b="1" dirty="0">
                <a:latin typeface="Montserrat" pitchFamily="2" charset="0"/>
              </a:rPr>
              <a:t> </a:t>
            </a:r>
            <a:r>
              <a:rPr lang="ru-RU" altLang="en-US" sz="1600" dirty="0">
                <a:latin typeface="Montserrat" pitchFamily="2" charset="0"/>
              </a:rPr>
              <a:t>напишите ф-</a:t>
            </a:r>
            <a:r>
              <a:rPr lang="ru-RU" altLang="en-US" sz="1600" dirty="0" err="1">
                <a:latin typeface="Montserrat" pitchFamily="2" charset="0"/>
              </a:rPr>
              <a:t>ию</a:t>
            </a:r>
            <a:r>
              <a:rPr lang="ru-RU" altLang="en-US" sz="1600" dirty="0">
                <a:latin typeface="Montserrat" pitchFamily="2" charset="0"/>
              </a:rPr>
              <a:t> </a:t>
            </a:r>
            <a:r>
              <a:rPr lang="en-US" altLang="en-US" sz="1600" dirty="0">
                <a:latin typeface="Montserrat" pitchFamily="2" charset="0"/>
              </a:rPr>
              <a:t>count</a:t>
            </a:r>
            <a:r>
              <a:rPr lang="ru-RU" altLang="en-US" sz="1600" dirty="0">
                <a:latin typeface="Montserrat" pitchFamily="2" charset="0"/>
              </a:rPr>
              <a:t>, которая считает кол-во студентов и преподавателей.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31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Перегрузка операторов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699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операторы бывают?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833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Какие операторы бывают?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313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Дружественная ф-</a:t>
            </a:r>
            <a:r>
              <a:rPr lang="ru-RU" altLang="en-US" sz="3500" b="1" dirty="0" err="1">
                <a:latin typeface="Montserrat" pitchFamily="2" charset="0"/>
              </a:rPr>
              <a:t>ия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05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абстракция?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179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Дружественные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функции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0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Дружественные функции </a:t>
            </a:r>
            <a:r>
              <a:rPr lang="ru-RU" sz="1800" dirty="0">
                <a:latin typeface="Montserrat" pitchFamily="2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en" sz="1800" dirty="0">
                <a:latin typeface="Montserrat" pitchFamily="2" charset="0"/>
              </a:rPr>
              <a:t>private</a:t>
            </a:r>
            <a:r>
              <a:rPr lang="ru-RU" sz="1800" dirty="0">
                <a:latin typeface="Montserrat" pitchFamily="2" charset="0"/>
              </a:rPr>
              <a:t>/</a:t>
            </a:r>
            <a:r>
              <a:rPr lang="en-US" sz="1800" dirty="0">
                <a:latin typeface="Montserrat" pitchFamily="2" charset="0"/>
              </a:rPr>
              <a:t>protected</a:t>
            </a:r>
            <a:r>
              <a:rPr lang="en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Для определения дружественных функций используется ключевое слово </a:t>
            </a:r>
            <a:r>
              <a:rPr lang="en" sz="1800" b="1" dirty="0">
                <a:latin typeface="Montserrat" pitchFamily="2" charset="0"/>
              </a:rPr>
              <a:t>friend</a:t>
            </a:r>
            <a:r>
              <a:rPr lang="en" sz="18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Дружественные</a:t>
            </a:r>
            <a:br>
              <a:rPr lang="ru-RU" altLang="en-US" sz="2800" b="1" dirty="0">
                <a:latin typeface="Montserrat" pitchFamily="2" charset="0"/>
              </a:rPr>
            </a:br>
            <a:r>
              <a:rPr lang="ru-RU" altLang="en-US" sz="2800" b="1" dirty="0">
                <a:latin typeface="Montserrat" pitchFamily="2" charset="0"/>
              </a:rPr>
              <a:t>функции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446272"/>
            <a:ext cx="7313612" cy="284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Дружественные функции </a:t>
            </a:r>
            <a:r>
              <a:rPr lang="ru-RU" sz="1800" dirty="0">
                <a:latin typeface="Montserrat" pitchFamily="2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en" sz="1800" dirty="0">
                <a:latin typeface="Montserrat" pitchFamily="2" charset="0"/>
              </a:rPr>
              <a:t>private</a:t>
            </a:r>
            <a:r>
              <a:rPr lang="ru-RU" sz="1800" dirty="0">
                <a:latin typeface="Montserrat" pitchFamily="2" charset="0"/>
              </a:rPr>
              <a:t>/</a:t>
            </a:r>
            <a:r>
              <a:rPr lang="en-US" sz="1800" dirty="0">
                <a:latin typeface="Montserrat" pitchFamily="2" charset="0"/>
              </a:rPr>
              <a:t>protected</a:t>
            </a:r>
            <a:r>
              <a:rPr lang="en" sz="1800" dirty="0">
                <a:latin typeface="Montserrat" pitchFamily="2" charset="0"/>
              </a:rPr>
              <a:t>.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Для определения дружественных функций используется ключевое слово </a:t>
            </a:r>
            <a:r>
              <a:rPr lang="en" sz="1800" b="1" dirty="0">
                <a:latin typeface="Montserrat" pitchFamily="2" charset="0"/>
              </a:rPr>
              <a:t>friend</a:t>
            </a:r>
            <a:r>
              <a:rPr lang="en" sz="1800" dirty="0">
                <a:latin typeface="Montserrat" pitchFamily="2" charset="0"/>
              </a:rPr>
              <a:t>.</a:t>
            </a:r>
          </a:p>
          <a:p>
            <a:pPr>
              <a:buNone/>
            </a:pPr>
            <a:endParaRPr lang="en" sz="1800" dirty="0">
              <a:latin typeface="Montserrat" pitchFamily="2" charset="0"/>
            </a:endParaRPr>
          </a:p>
          <a:p>
            <a:pPr>
              <a:buNone/>
            </a:pP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friend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тип результата </a:t>
            </a: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имя функции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(параметры) {} </a:t>
            </a:r>
          </a:p>
        </p:txBody>
      </p:sp>
    </p:spTree>
    <p:extLst>
      <p:ext uri="{BB962C8B-B14F-4D97-AF65-F5344CB8AC3E}">
        <p14:creationId xmlns:p14="http://schemas.microsoft.com/office/powerpoint/2010/main" val="223820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За счет чего она работает?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0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406" y="4000406"/>
            <a:ext cx="7710987" cy="1726332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Реализуйте класс </a:t>
            </a:r>
            <a:r>
              <a:rPr lang="en-US" altLang="en-US" sz="1600" dirty="0">
                <a:latin typeface="Montserrat" pitchFamily="2" charset="0"/>
              </a:rPr>
              <a:t>Person </a:t>
            </a:r>
            <a:r>
              <a:rPr lang="ru-RU" altLang="en-US" sz="1600" dirty="0">
                <a:latin typeface="Montserrat" pitchFamily="2" charset="0"/>
              </a:rPr>
              <a:t>по диаграмме на след странице.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2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4CB7E2-5D89-824E-957E-859593E4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727" t="-5221" r="41322" b="58973"/>
          <a:stretch/>
        </p:blipFill>
        <p:spPr>
          <a:xfrm>
            <a:off x="1090792" y="1710783"/>
            <a:ext cx="3169001" cy="388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069698" y="2660595"/>
            <a:ext cx="45087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Поле </a:t>
            </a:r>
            <a:r>
              <a:rPr lang="en-US" sz="1400" dirty="0">
                <a:latin typeface="Montserrat" pitchFamily="2" charset="0"/>
              </a:rPr>
              <a:t>age </a:t>
            </a:r>
            <a:r>
              <a:rPr lang="ru-RU" sz="1400" dirty="0">
                <a:latin typeface="Montserrat" pitchFamily="2" charset="0"/>
              </a:rPr>
              <a:t>сделайте динамическим.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read - </a:t>
            </a:r>
            <a:r>
              <a:rPr lang="ru-RU" sz="1400" dirty="0">
                <a:latin typeface="Montserrat" pitchFamily="2" charset="0"/>
              </a:rPr>
              <a:t>функция ввода </a:t>
            </a:r>
            <a:r>
              <a:rPr lang="en" sz="1400" dirty="0">
                <a:latin typeface="Montserrat" pitchFamily="2" charset="0"/>
              </a:rPr>
              <a:t>email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endParaRPr lang="ru-RU" sz="14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validate email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Montserrat" pitchFamily="2" charset="0"/>
              </a:rPr>
              <a:t>валидации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email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.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 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solidFill>
                  <a:srgbClr val="000000"/>
                </a:solidFill>
                <a:latin typeface="Montserrat" pitchFamily="2" charset="0"/>
              </a:rPr>
              <a:t>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чтите, что внутри строки должны быть символы "@" и </a:t>
            </a:r>
            <a:r>
              <a:rPr lang="en-US" sz="1400" dirty="0">
                <a:solidFill>
                  <a:srgbClr val="000000"/>
                </a:solidFill>
                <a:latin typeface="Montserrat" pitchFamily="2" charset="0"/>
              </a:rPr>
              <a:t>”.” ,</a:t>
            </a:r>
            <a:r>
              <a:rPr lang="ru-RU" sz="1400" dirty="0">
                <a:solidFill>
                  <a:srgbClr val="000000"/>
                </a:solidFill>
                <a:latin typeface="Montserrat" pitchFamily="2" charset="0"/>
              </a:rPr>
              <a:t>а также то, что точка стоит после </a:t>
            </a:r>
            <a:r>
              <a:rPr lang="en-US" sz="1400" dirty="0">
                <a:solidFill>
                  <a:srgbClr val="000000"/>
                </a:solidFill>
                <a:latin typeface="Montserrat" pitchFamily="2" charset="0"/>
              </a:rPr>
              <a:t>@. 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04048" y="2104168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</p:spTree>
    <p:extLst>
      <p:ext uri="{BB962C8B-B14F-4D97-AF65-F5344CB8AC3E}">
        <p14:creationId xmlns:p14="http://schemas.microsoft.com/office/powerpoint/2010/main" val="37829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4CB7E2-5D89-824E-957E-859593E4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727" t="-5221" r="41322" b="58973"/>
          <a:stretch/>
        </p:blipFill>
        <p:spPr>
          <a:xfrm>
            <a:off x="1155050" y="696530"/>
            <a:ext cx="3169001" cy="388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C9DA5D-B7AF-1541-9BFA-E2E31886800F}"/>
              </a:ext>
            </a:extLst>
          </p:cNvPr>
          <p:cNvSpPr txBox="1"/>
          <p:nvPr/>
        </p:nvSpPr>
        <p:spPr>
          <a:xfrm>
            <a:off x="4133956" y="1646342"/>
            <a:ext cx="45087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Поле </a:t>
            </a:r>
            <a:r>
              <a:rPr lang="en-US" sz="1400" dirty="0">
                <a:latin typeface="Montserrat" pitchFamily="2" charset="0"/>
              </a:rPr>
              <a:t>age </a:t>
            </a:r>
            <a:r>
              <a:rPr lang="ru-RU" sz="1400" dirty="0">
                <a:latin typeface="Montserrat" pitchFamily="2" charset="0"/>
              </a:rPr>
              <a:t>сделайте динамическим.</a:t>
            </a: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dirty="0">
                <a:latin typeface="Montserrat" pitchFamily="2" charset="0"/>
              </a:rPr>
              <a:t>read - </a:t>
            </a:r>
            <a:r>
              <a:rPr lang="ru-RU" sz="1400" dirty="0">
                <a:latin typeface="Montserrat" pitchFamily="2" charset="0"/>
              </a:rPr>
              <a:t>функция ввода </a:t>
            </a:r>
            <a:r>
              <a:rPr lang="en" sz="1400" dirty="0">
                <a:latin typeface="Montserrat" pitchFamily="2" charset="0"/>
              </a:rPr>
              <a:t>email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endParaRPr lang="ru-RU" sz="14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validate email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Montserrat" pitchFamily="2" charset="0"/>
              </a:rPr>
              <a:t>валидации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email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.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 </a:t>
            </a:r>
            <a:br>
              <a:rPr lang="en" sz="1400" dirty="0">
                <a:latin typeface="Montserrat" pitchFamily="2" charset="0"/>
              </a:rPr>
            </a:br>
            <a:r>
              <a:rPr lang="ru-RU" sz="1400" dirty="0">
                <a:solidFill>
                  <a:srgbClr val="000000"/>
                </a:solidFill>
                <a:latin typeface="Montserrat" pitchFamily="2" charset="0"/>
              </a:rPr>
              <a:t>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чтите, что внутри строки должны быть символы "@" и </a:t>
            </a:r>
            <a:r>
              <a:rPr lang="en-US" sz="1400" dirty="0">
                <a:solidFill>
                  <a:srgbClr val="000000"/>
                </a:solidFill>
                <a:latin typeface="Montserrat" pitchFamily="2" charset="0"/>
              </a:rPr>
              <a:t>”.” ,</a:t>
            </a:r>
            <a:r>
              <a:rPr lang="ru-RU" sz="1400" dirty="0">
                <a:solidFill>
                  <a:srgbClr val="000000"/>
                </a:solidFill>
                <a:latin typeface="Montserrat" pitchFamily="2" charset="0"/>
              </a:rPr>
              <a:t>а также то, что точка стоит после </a:t>
            </a:r>
            <a:r>
              <a:rPr lang="en-US" sz="1400" dirty="0">
                <a:solidFill>
                  <a:srgbClr val="000000"/>
                </a:solidFill>
                <a:latin typeface="Montserrat" pitchFamily="2" charset="0"/>
              </a:rPr>
              <a:t>@. 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info -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функция вывода полей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2514E-8E85-C04F-9C59-4B2B870CD49F}"/>
              </a:ext>
            </a:extLst>
          </p:cNvPr>
          <p:cNvSpPr txBox="1"/>
          <p:nvPr/>
        </p:nvSpPr>
        <p:spPr>
          <a:xfrm>
            <a:off x="5068306" y="1089915"/>
            <a:ext cx="2136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Montserrat" pitchFamily="2" charset="0"/>
              </a:rPr>
              <a:t>Особенности: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1C6D570-A2D3-D94F-935B-24ED5875B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66" y="4474557"/>
            <a:ext cx="2433260" cy="1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Не забыли про деструктор?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264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15847</TotalTime>
  <Words>764</Words>
  <Application>Microsoft Macintosh PowerPoint</Application>
  <PresentationFormat>Экран (4:3)</PresentationFormat>
  <Paragraphs>106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Montserrat</vt:lpstr>
      <vt:lpstr>Montserrat Medium</vt:lpstr>
      <vt:lpstr>Wingdings</vt:lpstr>
      <vt:lpstr>Тема Office</vt:lpstr>
      <vt:lpstr>Урок 16</vt:lpstr>
      <vt:lpstr>Что такое виртуальная функция?</vt:lpstr>
      <vt:lpstr>Когда она применяется?</vt:lpstr>
      <vt:lpstr>Что такое абстракция?</vt:lpstr>
      <vt:lpstr>За счет чего она работает?</vt:lpstr>
      <vt:lpstr>Задача</vt:lpstr>
      <vt:lpstr>Презентация PowerPoint</vt:lpstr>
      <vt:lpstr>Презентация PowerPoint</vt:lpstr>
      <vt:lpstr>Не забыли про деструктор?</vt:lpstr>
      <vt:lpstr>Что он должен удалять?</vt:lpstr>
      <vt:lpstr>Презентация PowerPoint</vt:lpstr>
      <vt:lpstr>Какие ошибки выдает консоль?</vt:lpstr>
      <vt:lpstr>Презентация PowerPoint</vt:lpstr>
      <vt:lpstr>Ошибки еще есть?</vt:lpstr>
      <vt:lpstr>Презентация PowerPoint</vt:lpstr>
      <vt:lpstr>Презентация PowerPoint</vt:lpstr>
      <vt:lpstr>Будут ли ошибки?</vt:lpstr>
      <vt:lpstr>С чем они связвны?</vt:lpstr>
      <vt:lpstr>Конструктор копирования</vt:lpstr>
      <vt:lpstr> конструктор копирования</vt:lpstr>
      <vt:lpstr> конструктор копирования</vt:lpstr>
      <vt:lpstr> конструктор копирования</vt:lpstr>
      <vt:lpstr> конструктор копирования</vt:lpstr>
      <vt:lpstr> конструктор копирования</vt:lpstr>
      <vt:lpstr> конструктор копирования</vt:lpstr>
      <vt:lpstr> конструктор копирования</vt:lpstr>
      <vt:lpstr> конструктор копирования</vt:lpstr>
      <vt:lpstr>Почему константная ссылка?</vt:lpstr>
      <vt:lpstr> конструктор копирования</vt:lpstr>
      <vt:lpstr>Задача</vt:lpstr>
      <vt:lpstr>Презентация PowerPoint</vt:lpstr>
      <vt:lpstr>Презентация PowerPoint</vt:lpstr>
      <vt:lpstr>Задача</vt:lpstr>
      <vt:lpstr>Презентация PowerPoint</vt:lpstr>
      <vt:lpstr>Задача</vt:lpstr>
      <vt:lpstr>Перегрузка операторов</vt:lpstr>
      <vt:lpstr>Какие операторы бывают?</vt:lpstr>
      <vt:lpstr>Какие операторы бывают?</vt:lpstr>
      <vt:lpstr>Дружественная ф-ия</vt:lpstr>
      <vt:lpstr>Дружественные функции</vt:lpstr>
      <vt:lpstr>Дружественные функции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259</cp:revision>
  <dcterms:created xsi:type="dcterms:W3CDTF">2005-12-18T05:43:07Z</dcterms:created>
  <dcterms:modified xsi:type="dcterms:W3CDTF">2023-01-24T16:01:35Z</dcterms:modified>
</cp:coreProperties>
</file>