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15"/>
  </p:notesMasterIdLst>
  <p:handoutMasterIdLst>
    <p:handoutMasterId r:id="rId16"/>
  </p:handoutMasterIdLst>
  <p:sldIdLst>
    <p:sldId id="294" r:id="rId2"/>
    <p:sldId id="367" r:id="rId3"/>
    <p:sldId id="976" r:id="rId4"/>
    <p:sldId id="977" r:id="rId5"/>
    <p:sldId id="999" r:id="rId6"/>
    <p:sldId id="899" r:id="rId7"/>
    <p:sldId id="1010" r:id="rId8"/>
    <p:sldId id="1016" r:id="rId9"/>
    <p:sldId id="1017" r:id="rId10"/>
    <p:sldId id="1011" r:id="rId11"/>
    <p:sldId id="1013" r:id="rId12"/>
    <p:sldId id="970" r:id="rId13"/>
    <p:sldId id="971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 autoAdjust="0"/>
    <p:restoredTop sz="95007" autoAdjust="0"/>
  </p:normalViewPr>
  <p:slideViewPr>
    <p:cSldViewPr>
      <p:cViewPr>
        <p:scale>
          <a:sx n="81" d="100"/>
          <a:sy n="81" d="100"/>
        </p:scale>
        <p:origin x="848" y="1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4:08:06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24575,'7'0'0,"20"1"0,29 12 0,23 15 0,-32-9 0,1 3 0,1 4 0,-1 2 0,-1 0 0,-1 1 0,4 2 0,-1 0 0,-2 1 0,0 0 0,-1 0 0,-1 1 0,-3-1 0,0 0 0,-3-1 0,1 0 0,1 2 0,0-1 0,34 26 0,-1-1 0,-5-4 0,3 1 0,-1-1 0,1 0 0,-3-2 0,-4-2 0,0 0 0,-4-4 0,-3-2 0,-6-2 0,-2-1 0,-2-1 0,0-1 0,1-2 0,1 0 0,-1-1 0,-1-1 0,-3-1 0,-4-2 0,-4-2 0,-2-3 0,-3-2 0,-2-2 0,-2-2 0,-2-2 0,-1-2 0,-4-1 0,-2-3 0,-2-2 0,-2-1 0,-2 1 0,0-1 0,-2 1 0,-1-2 0,-1-2 0,-1-1 0,-2-2 0,-1 0 0,-1-1 0,-3 0 0,1-1 0,-1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13:01:01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24575,'26'11'0,"7"6"0,17 12 0,10 8 0,5 2 0,6 4 0,0 1 0,3 2 0,3 2 0,2-1 0,-1 0 0,-1 0 0,-3-2 0,-1-1 0,-1-1 0,-2-3 0,0 1 0,2-2 0,2 0 0,2-2 0,-1-1 0,-2-1 0,-4-3 0,-6-4 0,-5-2 0,-5-3 0,-3-2 0,-3-1 0,-3-3 0,-5-1 0,-3-2 0,-6-2 0,-4-1 0,-3-1 0,-2 0 0,0-1 0,2 0 0,0 0 0,-1-1 0,-2-1 0,-2 0 0,-4-1 0,-3-1 0,-3-1 0,-1 0 0,-2-2 0,-3-1 0,0 0 0,-2-1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9:58:04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24575,'13'0'0,"9"2"0,14 8 0,14 11 0,8 13 0,5 7 0,-3 3 0,0 0 0,-3 0 0,-6-3 0,-4-2 0,-7-2 0,-5-4 0,-1 2 0,0 2 0,3 3 0,2 5 0,2 0 0,-3-1 0,0-1 0,-1-1 0,-1 1 0,3 1 0,0-1 0,3-4 0,-1 1 0,-3-4 0,0 0 0,-2 0 0,-3-3 0,2 2 0,-2-2 0,1 3 0,-1-1 0,-3-3 0,0 0 0,0-2 0,0 0 0,-1-1 0,-1-2 0,-2-1 0,1-2 0,-1 0 0,-2-2 0,0-1 0,-4-3 0,-2-2 0,-3-3 0,-2-2 0,-1-3 0,-3-2 0,-1-1 0,-3-1 0,0 1 0,-1-1 0,2 1 0,0 0 0,0-2 0,-2 1 0,-1-1 0,-2-2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8T09:58:10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24575,'10'1'0,"20"18"0,20 13 0,16 15 0,8 7 0,-6-5 0,-4-1 0,-8-7 0,-8-6 0,-12-7 0,-8-5 0,-3-1 0,-1 0 0,2 0 0,0 0 0,-1-1 0,-2-3 0,0 1 0,1 0 0,5 4 0,4 3 0,5 2 0,1 1 0,1 1 0,-1 1 0,2 3 0,-1-1 0,1 0 0,-4-4 0,-2-2 0,-3-1 0,-2-2 0,2 1 0,2 1 0,1 0 0,2-1 0,0 1 0,2 0 0,0 0 0,-1 0 0,-3-4 0,-5 0 0,-2-1 0,-2-1 0,-1-2 0,-3-2 0,-2-1 0,-1-1 0,-3 0 0,-1-1 0,0 1 0,1-1 0,0 1 0,-1 0 0,1 0 0,0-1 0,1 1 0,0 0 0,1-2 0,0 0 0,-3-2 0,1-1 0,-3 1 0,1-1 0,-1-1 0,1 0 0,-1 0 0,-1-1 0,-1-1 0,-3 1 0,0-1 0,-1-1 0,0 0 0,1-1 0,-2 0 0,-1-1 0,0 1 0,-1-1 0,0 0 0,1 0 0,-3-2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39:14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24575,'13'13'0,"13"10"0,20 16 0,17 12 0,9 4 0,0 2 0,-3-4 0,-4-1 0,-4-5 0,-5-3 0,-4-5 0,-2-5 0,-1-3 0,-2-2 0,-5-2 0,-4-1 0,1 2 0,-2 0 0,2 5 0,2 1 0,-2 0 0,0 1 0,-2-1 0,0-1 0,3 1 0,3 0 0,5 2 0,0 0 0,-1-1 0,-4-4 0,-8-5 0,-4-2 0,-5-4 0,-4-3 0,-2-2 0,-1 1 0,0-1 0,-1 1 0,1 1 0,-1-2 0,-1-1 0,-1-1 0,-1-1 0,0-1 0,-1 1 0,0 0 0,-1-2 0,-1-1 0,0-1 0,-1-1 0,1 0 0,-1 2 0,1-1 0,-1 0 0,1 0 0,0-1 0,-1 1 0,1-1 0,-3-2 0,-2-2 0,-6-1 0,-1-1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39:17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24575,'33'18'0,"3"5"0,10 13 0,5 5 0,2 2 0,4 4 0,-4-4 0,1 2 0,1 2 0,-4-4 0,-3-1 0,-8-5 0,-8-4 0,-5-5 0,-4-5 0,-3-4 0,-4-4 0,-2-2 0,-2-1 0,0-2 0,-1 1 0,0-3 0,-2-1 0,-1-1 0,-4-3 0,0-1 0,-2-2 0,1 0 0,0 1 0,0 1 0,0 1 0,1 0 0,0-2 0,0 1 0,0 0 0,0 0 0,0 0 0,-1 0 0,0 1 0,0-1 0,0 3 0,-4-6 0,2 3 0,-4-3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39:19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24575,'26'33'0,"9"11"0,17 17 0,-19-22 0,2 2 0,2 2 0,2 1 0,3 4 0,1 0 0,1 1 0,1 1 0,-2-2 0,-1-1 0,1 1 0,-1 0 0,-4-4 0,-1 1 0,2 1 0,-1 0 0,-2-2 0,-1-1 0,2 1 0,0 0 0,0 0 0,0-1 0,0-1 0,1-1 0,1 2 0,-1-2 0,-1-2 0,-2-2 0,29 28 0,-9-9 0,-8-8 0,-6-3 0,-4-3 0,-4-3 0,-4-5 0,-6-6 0,-5-6 0,-5-6 0,-4-3 0,-2-3 0,-1-2 0,-2-2 0,0-2 0,-1 0 0,0 1 0,2 0 0,0 1 0,-2-2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39:21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24575,'27'23'0,"19"20"0,-10-8 0,4 4 0,13 12 0,4 2 0,10 12 0,3 2 0,-17-18 0,1 1 0,1 1-405,3 2 1,0 1 0,1 0 404,1 1 0,2 1 0,-1-1 0,1-1 0,1 0 0,-1-2 0,-1 0 0,0-1 0,-1-1 26,-2-3 1,0-1 0,-2-1-27,20 15 0,-2-3 0,-8-5 0,-2-3 0,-8-6 0,-1-2 0,-6-5 0,-2-2 0,-3-2 0,-2-2 906,27 20-906,-15-8 227,-13-10-227,-14-8 0,-8-6 0,-5-6 0,-7-4 0,-2-1 0,-3-3 0,0-3 0,-1 0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5T08:39:23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24575,'23'16'0,"24"22"0,-6-4 0,5 5 0,15 13 0,4 6 0,-16-15 0,1 3 0,2 0-261,4 4 0,1 1 0,0 1 261,1 0 0,0 1 0,0 0 0,-1 0 0,0 0 0,-1-1 0,-1-1 0,0 0 0,-1-1 0,-3-3 0,-1 0 0,0-1 96,19 19 1,-1-2-97,-4-6 0,0-1 0,-4-3 0,0-2 0,-5-4 0,0-2 0,-4-2 0,-1-1 0,-5-5 0,-2-1 0,29 25 590,-15-14-590,-18-15 0,-12-11 0,-9-7 0,-3-2 0,-2-1 0,-2-1 0,0-1 0,-1-2 0,0 0 0,-2-1 0,2 1 0,0 2 0,1 1 0,2 1 0,3 1 0,2 0 0,1 0 0,-2 0 0,-4-1 0,-2-4 0,-5-3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cppreference.com/w/cpp/container/multima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25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503905" y="6223320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Инициализация + методы + вывод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904558-C26E-0A4F-B5A6-DC4E3EA9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33" y="692760"/>
            <a:ext cx="2160240" cy="54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8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EBCAE28C-FA25-4A40-8910-C2F1792BE97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2332E83-40A0-8C4B-BD48-2646D0C116A1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DE01AE5-43C2-0840-92A9-A3EAB4519E14}"/>
              </a:ext>
            </a:extLst>
          </p:cNvPr>
          <p:cNvSpPr/>
          <p:nvPr/>
        </p:nvSpPr>
        <p:spPr>
          <a:xfrm rot="1067660">
            <a:off x="-1009650" y="-1868488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F55EDEC2-BD9E-2845-8CAC-4A8B604A8BFF}"/>
              </a:ext>
            </a:extLst>
          </p:cNvPr>
          <p:cNvSpPr/>
          <p:nvPr/>
        </p:nvSpPr>
        <p:spPr>
          <a:xfrm rot="21411154">
            <a:off x="3475735" y="-2001386"/>
            <a:ext cx="7521575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DB841-6D2F-F84F-AC0C-90AD424EAA25}"/>
              </a:ext>
            </a:extLst>
          </p:cNvPr>
          <p:cNvSpPr txBox="1"/>
          <p:nvPr/>
        </p:nvSpPr>
        <p:spPr>
          <a:xfrm>
            <a:off x="2878398" y="6136465"/>
            <a:ext cx="3919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Montserrat" pitchFamily="2" charset="0"/>
              </a:rPr>
              <a:t>Документация </a:t>
            </a:r>
            <a:r>
              <a:rPr lang="en-US" sz="1400" dirty="0">
                <a:latin typeface="Montserrat" pitchFamily="2" charset="0"/>
              </a:rPr>
              <a:t>multimap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097CF-52EB-AB4E-B7EB-AE5400EDD8AD}"/>
              </a:ext>
            </a:extLst>
          </p:cNvPr>
          <p:cNvSpPr txBox="1"/>
          <p:nvPr/>
        </p:nvSpPr>
        <p:spPr>
          <a:xfrm>
            <a:off x="4067944" y="5580246"/>
            <a:ext cx="3919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 err="1">
                <a:hlinkClick r:id="rId2"/>
              </a:rPr>
              <a:t>https</a:t>
            </a:r>
            <a:r>
              <a:rPr lang="ru-RU" sz="1200" dirty="0">
                <a:hlinkClick r:id="rId2"/>
              </a:rPr>
              <a:t>://</a:t>
            </a:r>
            <a:r>
              <a:rPr lang="ru-RU" sz="1200" dirty="0" err="1">
                <a:hlinkClick r:id="rId2"/>
              </a:rPr>
              <a:t>en.cppreference.com</a:t>
            </a:r>
            <a:r>
              <a:rPr lang="ru-RU" sz="1200" dirty="0">
                <a:hlinkClick r:id="rId2"/>
              </a:rPr>
              <a:t>/</a:t>
            </a:r>
            <a:r>
              <a:rPr lang="ru-RU" sz="1200" dirty="0" err="1">
                <a:hlinkClick r:id="rId2"/>
              </a:rPr>
              <a:t>w</a:t>
            </a:r>
            <a:r>
              <a:rPr lang="ru-RU" sz="1200" dirty="0">
                <a:hlinkClick r:id="rId2"/>
              </a:rPr>
              <a:t>/</a:t>
            </a:r>
            <a:r>
              <a:rPr lang="ru-RU" sz="1200" dirty="0" err="1">
                <a:hlinkClick r:id="rId2"/>
              </a:rPr>
              <a:t>cpp</a:t>
            </a:r>
            <a:r>
              <a:rPr lang="ru-RU" sz="1200" dirty="0">
                <a:hlinkClick r:id="rId2"/>
              </a:rPr>
              <a:t>/</a:t>
            </a:r>
            <a:r>
              <a:rPr lang="ru-RU" sz="1200" dirty="0" err="1">
                <a:hlinkClick r:id="rId2"/>
              </a:rPr>
              <a:t>container</a:t>
            </a:r>
            <a:r>
              <a:rPr lang="ru-RU" sz="1200" dirty="0">
                <a:hlinkClick r:id="rId2"/>
              </a:rPr>
              <a:t>/</a:t>
            </a:r>
            <a:r>
              <a:rPr lang="ru-RU" sz="1200" dirty="0" err="1">
                <a:hlinkClick r:id="rId2"/>
              </a:rPr>
              <a:t>multimap</a:t>
            </a:r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67C943-56BE-E746-81BA-223C2C4CD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96" y="904068"/>
            <a:ext cx="4145897" cy="456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9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Multiset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89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4032448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Мультимножество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472772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90" y="2205581"/>
            <a:ext cx="7313612" cy="146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en" sz="1800" b="1" dirty="0">
                <a:latin typeface="Montserrat" pitchFamily="2" charset="0"/>
              </a:rPr>
              <a:t>multiset</a:t>
            </a:r>
            <a:r>
              <a:rPr lang="en" sz="1800" dirty="0">
                <a:latin typeface="Montserrat" pitchFamily="2" charset="0"/>
              </a:rPr>
              <a:t> — </a:t>
            </a:r>
            <a:r>
              <a:rPr lang="ru-RU" sz="1800" dirty="0">
                <a:latin typeface="Montserrat" pitchFamily="2" charset="0"/>
              </a:rPr>
              <a:t>это контейнер, который также будет содержать элементы в отсортированном порядке при добавлении, но он хранит </a:t>
            </a:r>
            <a:r>
              <a:rPr lang="ru-RU" sz="1800" b="1" dirty="0">
                <a:latin typeface="Montserrat" pitchFamily="2" charset="0"/>
              </a:rPr>
              <a:t>повторяющееся</a:t>
            </a:r>
            <a:r>
              <a:rPr lang="ru-RU" sz="1800" dirty="0">
                <a:latin typeface="Montserrat" pitchFamily="2" charset="0"/>
              </a:rPr>
              <a:t> элементы, по сравнению с множеством </a:t>
            </a:r>
            <a:r>
              <a:rPr lang="en" sz="1800" dirty="0">
                <a:latin typeface="Montserrat" pitchFamily="2" charset="0"/>
              </a:rPr>
              <a:t>set. </a:t>
            </a:r>
            <a:endParaRPr lang="ru-RU" sz="18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dirty="0">
                <a:latin typeface="Montserrat" pitchFamily="2" charset="0"/>
              </a:rPr>
              <a:t>	Часто его называют </a:t>
            </a:r>
            <a:r>
              <a:rPr lang="ru-RU" sz="1800" b="1" dirty="0">
                <a:latin typeface="Montserrat" pitchFamily="2" charset="0"/>
              </a:rPr>
              <a:t>мультимножество</a:t>
            </a:r>
            <a:r>
              <a:rPr lang="ru-RU" sz="1800" dirty="0">
                <a:latin typeface="Montserrat" pitchFamily="2" charset="0"/>
              </a:rPr>
              <a:t>.</a:t>
            </a:r>
            <a:endParaRPr lang="en" sz="1800" dirty="0">
              <a:latin typeface="Montserrat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CB5564-F25E-5F48-BA21-9334042AE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09" y="3893583"/>
            <a:ext cx="3877059" cy="20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>
                <a:latin typeface="Montserrat" pitchFamily="2" charset="0"/>
              </a:rPr>
              <a:t>Повтороение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 считать данные из файла?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95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Как считать построчно?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21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Контейнеры 4 часть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1080120" cy="5762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Montserrat" pitchFamily="2" charset="0"/>
              </a:rPr>
              <a:t>STL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487364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4" y="1029409"/>
            <a:ext cx="731361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Контейнеры</a:t>
            </a:r>
            <a:r>
              <a:rPr lang="ru-RU" sz="1800" dirty="0">
                <a:latin typeface="Montserrat" pitchFamily="2" charset="0"/>
              </a:rPr>
              <a:t>  есть стандартные структуры данных, такие как список (</a:t>
            </a:r>
            <a:r>
              <a:rPr lang="en" sz="1800" b="1" dirty="0">
                <a:latin typeface="Montserrat" pitchFamily="2" charset="0"/>
              </a:rPr>
              <a:t>list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вектор (</a:t>
            </a:r>
            <a:r>
              <a:rPr lang="en" sz="1800" b="1" dirty="0">
                <a:latin typeface="Montserrat" pitchFamily="2" charset="0"/>
              </a:rPr>
              <a:t>vector</a:t>
            </a:r>
            <a:r>
              <a:rPr lang="en" sz="1800" dirty="0">
                <a:latin typeface="Montserrat" pitchFamily="2" charset="0"/>
              </a:rPr>
              <a:t>), </a:t>
            </a:r>
            <a:r>
              <a:rPr lang="ru-RU" sz="1800" dirty="0">
                <a:latin typeface="Montserrat" pitchFamily="2" charset="0"/>
              </a:rPr>
              <a:t>словарь (</a:t>
            </a:r>
            <a:r>
              <a:rPr lang="en" sz="1800" b="1" dirty="0">
                <a:latin typeface="Montserrat" pitchFamily="2" charset="0"/>
              </a:rPr>
              <a:t>map</a:t>
            </a:r>
            <a:r>
              <a:rPr lang="en" sz="1800" dirty="0">
                <a:latin typeface="Montserrat" pitchFamily="2" charset="0"/>
              </a:rPr>
              <a:t>) </a:t>
            </a:r>
            <a:r>
              <a:rPr lang="ru-RU" sz="1800" dirty="0">
                <a:latin typeface="Montserrat" pitchFamily="2" charset="0"/>
              </a:rPr>
              <a:t>и многие другие.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0C5E18-A8BE-B142-9848-4B3319AB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96" y="1917698"/>
            <a:ext cx="6350000" cy="4178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14:cNvPr>
              <p14:cNvContentPartPr/>
              <p14:nvPr/>
            </p14:nvContentPartPr>
            <p14:xfrm>
              <a:off x="1318134" y="3337477"/>
              <a:ext cx="930600" cy="6357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14500FB5-A46A-FE4D-92D2-68D4E2588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494" y="3328837"/>
                <a:ext cx="9482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14:cNvPr>
              <p14:cNvContentPartPr/>
              <p14:nvPr/>
            </p14:nvContentPartPr>
            <p14:xfrm>
              <a:off x="4909230" y="4681065"/>
              <a:ext cx="801360" cy="4204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F5614FA4-D3F5-FC41-8C16-A285799630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0230" y="4672425"/>
                <a:ext cx="8190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6EB7C33-D16D-A549-9F90-92B140037D0E}"/>
                  </a:ext>
                </a:extLst>
              </p14:cNvPr>
              <p14:cNvContentPartPr/>
              <p14:nvPr/>
            </p14:nvContentPartPr>
            <p14:xfrm>
              <a:off x="2075756" y="4339211"/>
              <a:ext cx="650880" cy="5835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6EB7C33-D16D-A549-9F90-92B140037D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7116" y="4330571"/>
                <a:ext cx="66852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5912547-9B66-4D4A-B154-9079A1E35918}"/>
                  </a:ext>
                </a:extLst>
              </p14:cNvPr>
              <p14:cNvContentPartPr/>
              <p14:nvPr/>
            </p14:nvContentPartPr>
            <p14:xfrm>
              <a:off x="2069996" y="5437571"/>
              <a:ext cx="750240" cy="5598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5912547-9B66-4D4A-B154-9079A1E359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60996" y="5428931"/>
                <a:ext cx="76788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2B4A6DE4-BAF0-4540-966C-4C6766F6ED38}"/>
                  </a:ext>
                </a:extLst>
              </p14:cNvPr>
              <p14:cNvContentPartPr/>
              <p14:nvPr/>
            </p14:nvContentPartPr>
            <p14:xfrm>
              <a:off x="2114590" y="4921597"/>
              <a:ext cx="675360" cy="52128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2B4A6DE4-BAF0-4540-966C-4C6766F6ED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05950" y="4912597"/>
                <a:ext cx="6930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E7AFB77-4165-6A4A-8A5A-4AD0E7F18EFA}"/>
                  </a:ext>
                </a:extLst>
              </p14:cNvPr>
              <p14:cNvContentPartPr/>
              <p14:nvPr/>
            </p14:nvContentPartPr>
            <p14:xfrm>
              <a:off x="3853390" y="4549717"/>
              <a:ext cx="299160" cy="24732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E7AFB77-4165-6A4A-8A5A-4AD0E7F18E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44750" y="4540717"/>
                <a:ext cx="31680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143E4EF-5343-6D48-8532-69A0A97C5E4A}"/>
              </a:ext>
            </a:extLst>
          </p:cNvPr>
          <p:cNvGrpSpPr/>
          <p:nvPr/>
        </p:nvGrpSpPr>
        <p:grpSpPr>
          <a:xfrm>
            <a:off x="6374830" y="2356957"/>
            <a:ext cx="918360" cy="2507040"/>
            <a:chOff x="6374830" y="2356957"/>
            <a:chExt cx="918360" cy="250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C1FBBE1-46AC-F24C-A92C-27ED27ACE579}"/>
                    </a:ext>
                  </a:extLst>
                </p14:cNvPr>
                <p14:cNvContentPartPr/>
                <p14:nvPr/>
              </p14:nvContentPartPr>
              <p14:xfrm>
                <a:off x="6448990" y="2356957"/>
                <a:ext cx="579600" cy="6627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C1FBBE1-46AC-F24C-A92C-27ED27ACE5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40350" y="2347957"/>
                  <a:ext cx="5972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B067C43-6130-9443-BF5B-6635969D3BC5}"/>
                    </a:ext>
                  </a:extLst>
                </p14:cNvPr>
                <p14:cNvContentPartPr/>
                <p14:nvPr/>
              </p14:nvContentPartPr>
              <p14:xfrm>
                <a:off x="6374830" y="3164077"/>
                <a:ext cx="818280" cy="6980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B067C43-6130-9443-BF5B-6635969D3B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66190" y="3155437"/>
                  <a:ext cx="8359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7270427-F356-064F-8683-C2ABA8589025}"/>
                    </a:ext>
                  </a:extLst>
                </p14:cNvPr>
                <p14:cNvContentPartPr/>
                <p14:nvPr/>
              </p14:nvContentPartPr>
              <p14:xfrm>
                <a:off x="6433870" y="4116997"/>
                <a:ext cx="859320" cy="7470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7270427-F356-064F-8683-C2ABA85890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25230" y="4108357"/>
                  <a:ext cx="876960" cy="76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406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multimap</a:t>
            </a:r>
            <a:endParaRPr lang="ru-RU" altLang="en-US" sz="35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0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" sz="2800" b="1" dirty="0">
                <a:latin typeface="Montserrat" pitchFamily="2" charset="0"/>
              </a:rPr>
              <a:t>multimap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9995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206" y="1948701"/>
            <a:ext cx="7634473" cy="309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Класс </a:t>
            </a:r>
            <a:r>
              <a:rPr lang="en" sz="1800" b="1" dirty="0">
                <a:latin typeface="Montserrat" pitchFamily="2" charset="0"/>
              </a:rPr>
              <a:t>multimap</a:t>
            </a:r>
            <a:r>
              <a:rPr lang="en" sz="1800" dirty="0">
                <a:latin typeface="Montserrat" pitchFamily="2" charset="0"/>
              </a:rPr>
              <a:t> </a:t>
            </a:r>
            <a:r>
              <a:rPr lang="ru-RU" sz="1800" dirty="0">
                <a:latin typeface="Montserrat" pitchFamily="2" charset="0"/>
              </a:rPr>
              <a:t>стандартной библиотеки </a:t>
            </a:r>
            <a:r>
              <a:rPr lang="en" sz="1800" dirty="0">
                <a:latin typeface="Montserrat" pitchFamily="2" charset="0"/>
              </a:rPr>
              <a:t>C++ </a:t>
            </a:r>
            <a:r>
              <a:rPr lang="ru-RU" sz="1800" dirty="0">
                <a:latin typeface="Montserrat" pitchFamily="2" charset="0"/>
              </a:rPr>
              <a:t>используется для хранения и извлечения данных из коллекции, в которой каждый элемент является </a:t>
            </a:r>
            <a:r>
              <a:rPr lang="ru-RU" sz="1800" b="1" dirty="0">
                <a:latin typeface="Montserrat" pitchFamily="2" charset="0"/>
              </a:rPr>
              <a:t>парой</a:t>
            </a:r>
            <a:r>
              <a:rPr lang="ru-RU" sz="1800" dirty="0">
                <a:latin typeface="Montserrat" pitchFamily="2" charset="0"/>
              </a:rPr>
              <a:t> со значением данных и ключом сортировки. 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Класс </a:t>
            </a:r>
            <a:r>
              <a:rPr lang="en" sz="1800" dirty="0">
                <a:latin typeface="Montserrat" pitchFamily="2" charset="0"/>
              </a:rPr>
              <a:t>multimap </a:t>
            </a:r>
            <a:r>
              <a:rPr lang="ru-RU" sz="1800" dirty="0">
                <a:latin typeface="Montserrat" pitchFamily="2" charset="0"/>
              </a:rPr>
              <a:t>реализует ассоциативный массив, в котором </a:t>
            </a:r>
            <a:r>
              <a:rPr lang="ru-RU" sz="1800" b="1" dirty="0">
                <a:latin typeface="Montserrat" pitchFamily="2" charset="0"/>
              </a:rPr>
              <a:t>одному ключ</a:t>
            </a:r>
            <a:r>
              <a:rPr lang="ru-RU" sz="1800" dirty="0">
                <a:latin typeface="Montserrat" pitchFamily="2" charset="0"/>
              </a:rPr>
              <a:t>у могут соответствовать </a:t>
            </a:r>
            <a:r>
              <a:rPr lang="ru-RU" sz="1800" b="1" dirty="0">
                <a:latin typeface="Montserrat" pitchFamily="2" charset="0"/>
              </a:rPr>
              <a:t>несколько значений</a:t>
            </a:r>
            <a:r>
              <a:rPr lang="ru-RU" sz="1800" dirty="0">
                <a:latin typeface="Montserrat" pitchFamily="2" charset="0"/>
              </a:rPr>
              <a:t>. </a:t>
            </a:r>
            <a:endParaRPr lang="en-US" sz="1800" dirty="0">
              <a:latin typeface="Montserrat" pitchFamily="2" charset="0"/>
            </a:endParaRP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</a:p>
          <a:p>
            <a:pPr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Класс</a:t>
            </a:r>
            <a:r>
              <a:rPr lang="ru-RU" sz="1800" dirty="0">
                <a:latin typeface="Montserrat" pitchFamily="2" charset="0"/>
              </a:rPr>
              <a:t> содержит такие же методы, что и класс </a:t>
            </a:r>
            <a:r>
              <a:rPr lang="en" sz="1800" b="1" dirty="0">
                <a:latin typeface="Montserrat" pitchFamily="2" charset="0"/>
              </a:rPr>
              <a:t>map</a:t>
            </a:r>
            <a:r>
              <a:rPr lang="en" sz="1800" dirty="0">
                <a:latin typeface="Montserrat" pitchFamily="2" charset="0"/>
              </a:rPr>
              <a:t>.</a:t>
            </a:r>
            <a:endParaRPr lang="en-US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1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en" sz="2800" b="1" dirty="0">
                <a:latin typeface="Montserrat" pitchFamily="2" charset="0"/>
              </a:rPr>
              <a:t>multimap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299953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533200"/>
            <a:ext cx="7634473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l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Ассоциативный контейнер, который является контейнером переменного размера, поддерживающим эффективное получение значений элементов на основе значения соответствующего ключа.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Реверсивный, поскольку он предоставляет двунаправленные итераторы для получения доступа к его элементам.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Сортированный, поскольку его элементы упорядочены по значениям ключей в контейнере в соответствии с заданной функцией сравнения.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Несколько, так как его элементы не должны иметь уникальный ключ, поэтому одно значение ключа может иметь множество значений данных элемента, связанных с ним.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Является контейнером ассоциативной пары, поскольку его значения данных элементов отличаются от его значений ключей.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Шаблон класса, так как функциональность, которая предоставляется, является универсальной и поэтому независимо от конкретного типа данных, содержащихся в виде элементов или ключей. Типы данных, используемые для элементов и ключей, вместо этого определяются как параметры в шаблоне класса вместе с функцией и распределителем сравнения.</a:t>
            </a:r>
          </a:p>
          <a:p>
            <a:pPr>
              <a:buNone/>
            </a:pPr>
            <a:endParaRPr lang="en-US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86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19199</TotalTime>
  <Words>310</Words>
  <Application>Microsoft Macintosh PowerPoint</Application>
  <PresentationFormat>Экран 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Montserrat Medium</vt:lpstr>
      <vt:lpstr>Wingdings</vt:lpstr>
      <vt:lpstr>Тема Office</vt:lpstr>
      <vt:lpstr>Урок 25</vt:lpstr>
      <vt:lpstr>Повтороение</vt:lpstr>
      <vt:lpstr>Как считать данные из файла?</vt:lpstr>
      <vt:lpstr>Как считать построчно?</vt:lpstr>
      <vt:lpstr>Контейнеры 4 часть</vt:lpstr>
      <vt:lpstr>STL</vt:lpstr>
      <vt:lpstr>multimap</vt:lpstr>
      <vt:lpstr>multimap</vt:lpstr>
      <vt:lpstr>multimap</vt:lpstr>
      <vt:lpstr>Презентация PowerPoint</vt:lpstr>
      <vt:lpstr>Презентация PowerPoint</vt:lpstr>
      <vt:lpstr>Multiset</vt:lpstr>
      <vt:lpstr>Мультимножество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284</cp:revision>
  <dcterms:created xsi:type="dcterms:W3CDTF">2005-12-18T05:43:07Z</dcterms:created>
  <dcterms:modified xsi:type="dcterms:W3CDTF">2023-02-25T09:21:14Z</dcterms:modified>
</cp:coreProperties>
</file>