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34"/>
  </p:notesMasterIdLst>
  <p:handoutMasterIdLst>
    <p:handoutMasterId r:id="rId35"/>
  </p:handoutMasterIdLst>
  <p:sldIdLst>
    <p:sldId id="294" r:id="rId2"/>
    <p:sldId id="999" r:id="rId3"/>
    <p:sldId id="976" r:id="rId4"/>
    <p:sldId id="1018" r:id="rId5"/>
    <p:sldId id="1022" r:id="rId6"/>
    <p:sldId id="1019" r:id="rId7"/>
    <p:sldId id="1020" r:id="rId8"/>
    <p:sldId id="1021" r:id="rId9"/>
    <p:sldId id="1023" r:id="rId10"/>
    <p:sldId id="1024" r:id="rId11"/>
    <p:sldId id="1026" r:id="rId12"/>
    <p:sldId id="1025" r:id="rId13"/>
    <p:sldId id="1027" r:id="rId14"/>
    <p:sldId id="1028" r:id="rId15"/>
    <p:sldId id="1029" r:id="rId16"/>
    <p:sldId id="1030" r:id="rId17"/>
    <p:sldId id="1031" r:id="rId18"/>
    <p:sldId id="1032" r:id="rId19"/>
    <p:sldId id="1033" r:id="rId20"/>
    <p:sldId id="1034" r:id="rId21"/>
    <p:sldId id="653" r:id="rId22"/>
    <p:sldId id="867" r:id="rId23"/>
    <p:sldId id="868" r:id="rId24"/>
    <p:sldId id="869" r:id="rId25"/>
    <p:sldId id="859" r:id="rId26"/>
    <p:sldId id="860" r:id="rId27"/>
    <p:sldId id="861" r:id="rId28"/>
    <p:sldId id="862" r:id="rId29"/>
    <p:sldId id="863" r:id="rId30"/>
    <p:sldId id="864" r:id="rId31"/>
    <p:sldId id="865" r:id="rId32"/>
    <p:sldId id="866" r:id="rId3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5007" autoAdjust="0"/>
  </p:normalViewPr>
  <p:slideViewPr>
    <p:cSldViewPr>
      <p:cViewPr varScale="1">
        <p:scale>
          <a:sx n="124" d="100"/>
          <a:sy n="124" d="100"/>
        </p:scale>
        <p:origin x="8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E99D3DEB-EF92-004B-A78B-1002814CFF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818D6943-66E1-7C4D-A8FE-27FDE9CDF1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F5871B0C-2D2B-DB48-909C-5581357F89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F961DC7C-C03A-0B43-9670-C00DACACDA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6529824-1143-7F4D-8908-C7327A17437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472F79C-7592-CC4E-901A-9E8E5952CB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C4590EA-F97A-7B44-AE16-2399FE480F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10034D2-54F9-C043-BED8-02F70C02D9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6D2B5CBB-EFBC-574D-8ED9-F12D5C5E23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06C97635-66EB-E14D-9A46-5F80D0F5CE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239853A8-1E8E-9741-905B-036A50AF07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579E301-EC2F-A147-BB81-464D6186767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691C-B0CC-1445-A061-695973EA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2A30-C889-974A-B7AD-A757B3C9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663D-2A1D-FD43-92EE-E22FD615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79617-8EAB-0E42-BBA1-00F4116AE7B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549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321F-DF7B-6746-8E65-6B7208D4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C89B-E2EB-8D40-8043-19E1C8D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C572-2072-8E44-B512-C7460D86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5E3B-E45C-E549-B756-45DE3E0EC77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00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29A9-4B6E-B842-8A4C-4715DDBB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89C4-7CF7-2F49-A138-1C43F77E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91C9-D286-7C42-A093-4B7F433F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A2B17-6BEA-284D-BA2E-40A01DFECC3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809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9D11-CD26-C141-8892-FAC9420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4508-F807-B448-A579-265F4B54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4A09-1699-E549-9865-EB1B8A9E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F5DB9-8309-F24F-82C8-F92CC45B14C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9573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FDF3-464F-AC4B-8AA8-650E15AE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F88C-D6DD-7147-9184-600A8069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EB7C-4FC5-5340-9DEC-24FFADE9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A2B2F-2036-144E-AFBE-034A13112FF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284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88A2C8-6E6F-654F-B9D8-0DBA2680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61A898-146C-6E4A-8782-F672A335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F2D170-A67B-124D-A15E-D2A24DE5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AFB1-B8EB-DF46-A2B6-4214839E671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5241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2C45421-B476-9B43-9FCE-55097D46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269F1D-5BBA-6A46-8A08-DD8843CA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2175DF-0DB8-E94D-97AA-B50DF04B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C6D7-5228-FE41-AA63-873DC12E9DA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055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C4A83C-44F8-8942-8F0E-AD512FCF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2D3DEE-7F72-FC42-8791-09F50128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1D3CFD-73DA-3F40-A559-C92A0CE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A06F1-C207-F04E-8ED1-C20AEFC889E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6614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BFA6E9-E5BD-D047-8502-445E7903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250991E-7C3E-AF40-9F8A-AD70961A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52919F-F603-5548-97FD-114D2284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AD79B-B99E-4D41-8C7A-AD905724B32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412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71E2BF-63BF-194E-963B-7B6CC643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4E6F54-6DFE-2F48-90F8-398E6D3A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12A0CD-DDAC-1446-B7F3-2BA91CA7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DB243-A2AC-E64D-92D1-1419D4E7EF3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6540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F8FBAD-E331-6540-8FB7-0F023EF6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E13144-168A-BA48-806D-18CF51D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D0522A-B25E-1948-A44D-925613EF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D8059-0C4B-F446-9EFF-D0BCEE69ABC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7603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DE4A3A4-61D4-2C48-BB18-6C64F3432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B3DD90D-F567-6347-8897-3A39B7C62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5138-1C65-ED48-A3D7-92E099ABD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198B4-9574-9F45-951C-EA67796F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F9B2B-4807-1543-9454-1DD0ECE5F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59AB1D-6CFA-014F-90D2-1F5D021A9F2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CDC518D-1A11-AC4C-9505-AB7DD462DE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912813"/>
            <a:ext cx="7772400" cy="2387600"/>
          </a:xfrm>
        </p:spPr>
        <p:txBody>
          <a:bodyPr/>
          <a:lstStyle/>
          <a:p>
            <a:pPr eaLnBrk="1" hangingPunct="1"/>
            <a:r>
              <a:rPr lang="ru-RU" altLang="en-US" sz="3600" b="1" dirty="0">
                <a:latin typeface="Montserrat" pitchFamily="2" charset="0"/>
              </a:rPr>
              <a:t>Урок </a:t>
            </a:r>
            <a:r>
              <a:rPr lang="en-US" altLang="en-US" sz="3600" b="1" dirty="0">
                <a:latin typeface="Montserrat" pitchFamily="2" charset="0"/>
              </a:rPr>
              <a:t>26</a:t>
            </a:r>
            <a:endParaRPr lang="ru-RU" altLang="en-US" sz="3300" b="1" dirty="0">
              <a:latin typeface="Montserrat" pitchFamily="2" charset="0"/>
            </a:endParaRPr>
          </a:p>
        </p:txBody>
      </p:sp>
      <p:sp>
        <p:nvSpPr>
          <p:cNvPr id="15362" name="TextBox 4">
            <a:extLst>
              <a:ext uri="{FF2B5EF4-FFF2-40B4-BE49-F238E27FC236}">
                <a16:creationId xmlns:a16="http://schemas.microsoft.com/office/drawing/2014/main" id="{9AC10B8E-02FF-C346-AEA6-AD43C34E7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069" y="659241"/>
            <a:ext cx="651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Montserrat Medium" pitchFamily="2" charset="0"/>
              </a:rPr>
              <a:t>C++</a:t>
            </a:r>
            <a:endParaRPr lang="ru-RU" altLang="en-US" sz="1800" dirty="0">
              <a:latin typeface="Montserrat Medium" pitchFamily="2" charset="0"/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7C297D41-C69E-7A4E-8A8A-FBF129B9B13D}"/>
              </a:ext>
            </a:extLst>
          </p:cNvPr>
          <p:cNvSpPr/>
          <p:nvPr/>
        </p:nvSpPr>
        <p:spPr>
          <a:xfrm>
            <a:off x="1717675" y="19891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456173A9-9774-2248-A359-57CA8BB71BE5}"/>
              </a:ext>
            </a:extLst>
          </p:cNvPr>
          <p:cNvSpPr/>
          <p:nvPr/>
        </p:nvSpPr>
        <p:spPr>
          <a:xfrm>
            <a:off x="1870075" y="2141538"/>
            <a:ext cx="5487988" cy="185737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3437" h="1317274">
                <a:moveTo>
                  <a:pt x="154708" y="772133"/>
                </a:moveTo>
                <a:cubicBezTo>
                  <a:pt x="547253" y="959169"/>
                  <a:pt x="1962725" y="1584933"/>
                  <a:pt x="2787071" y="1187769"/>
                </a:cubicBezTo>
                <a:cubicBezTo>
                  <a:pt x="3611417" y="790605"/>
                  <a:pt x="4335213" y="1107512"/>
                  <a:pt x="4518889" y="966097"/>
                </a:cubicBezTo>
                <a:cubicBezTo>
                  <a:pt x="4702565" y="824682"/>
                  <a:pt x="4283983" y="496295"/>
                  <a:pt x="3889129" y="339277"/>
                </a:cubicBezTo>
                <a:cubicBezTo>
                  <a:pt x="3355729" y="306950"/>
                  <a:pt x="2725985" y="69609"/>
                  <a:pt x="2149763" y="23988"/>
                </a:cubicBezTo>
                <a:cubicBezTo>
                  <a:pt x="1573541" y="-21633"/>
                  <a:pt x="1355434" y="899"/>
                  <a:pt x="431798" y="65553"/>
                </a:cubicBezTo>
                <a:cubicBezTo>
                  <a:pt x="214744" y="504280"/>
                  <a:pt x="-237837" y="585097"/>
                  <a:pt x="154708" y="772133"/>
                </a:cubicBezTo>
                <a:close/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18E08F1F-0A76-AE40-950E-ED8B1A38AC2A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CA1E51F2-30FA-A64F-95F2-6B5CA42CB8BA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50D58D1C-B1D5-9444-A2DA-DB38141050F6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6547B7FF-514C-3046-854B-633127E1A514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AFC6F2D-63E0-6C41-A892-106FB16E7C2B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4B334802-6FA5-B94F-BCF4-D9F66C9A3E79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Проблемы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36000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222" y="1555271"/>
            <a:ext cx="673380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dirty="0">
                <a:effectLst/>
                <a:latin typeface="Montserrat" pitchFamily="2" charset="0"/>
              </a:rPr>
              <a:t>	При </a:t>
            </a:r>
            <a:r>
              <a:rPr lang="ru-RU" sz="1600" b="1" dirty="0">
                <a:effectLst/>
                <a:latin typeface="Montserrat" pitchFamily="2" charset="0"/>
              </a:rPr>
              <a:t>разработке</a:t>
            </a:r>
            <a:r>
              <a:rPr lang="ru-RU" sz="1600" dirty="0">
                <a:effectLst/>
                <a:latin typeface="Montserrat" pitchFamily="2" charset="0"/>
              </a:rPr>
              <a:t> </a:t>
            </a:r>
            <a:r>
              <a:rPr lang="ru-RU" sz="1600" dirty="0">
                <a:latin typeface="Montserrat" pitchFamily="2" charset="0"/>
              </a:rPr>
              <a:t>сложного продукта появляются некоторые </a:t>
            </a:r>
            <a:r>
              <a:rPr lang="ru-RU" sz="1600" b="1" dirty="0">
                <a:latin typeface="Montserrat" pitchFamily="2" charset="0"/>
              </a:rPr>
              <a:t>проблемы</a:t>
            </a:r>
            <a:endParaRPr lang="ru-RU" sz="1600" b="1" dirty="0">
              <a:effectLst/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1272F-7480-8E4F-A1F2-031524235173}"/>
              </a:ext>
            </a:extLst>
          </p:cNvPr>
          <p:cNvSpPr txBox="1"/>
          <p:nvPr/>
        </p:nvSpPr>
        <p:spPr>
          <a:xfrm>
            <a:off x="1763774" y="2641093"/>
            <a:ext cx="603281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sz="1600" dirty="0">
                <a:effectLst/>
                <a:latin typeface="Montserrat" pitchFamily="2" charset="0"/>
              </a:rPr>
              <a:t>Нечеткие или меняющиеся требования</a:t>
            </a:r>
            <a:r>
              <a:rPr lang="en-US" sz="1600" dirty="0">
                <a:effectLst/>
                <a:latin typeface="Montserrat" pitchFamily="2" charset="0"/>
              </a:rPr>
              <a:t>;</a:t>
            </a:r>
            <a:endParaRPr lang="ru-RU" sz="16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6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dirty="0">
                <a:effectLst/>
                <a:latin typeface="Montserrat" pitchFamily="2" charset="0"/>
              </a:rPr>
              <a:t>Большое количество взаимодействующих плохо разделяемых и/или нечётких понятий предметной̆ области</a:t>
            </a:r>
            <a:r>
              <a:rPr lang="en-US" sz="1600" dirty="0">
                <a:effectLst/>
                <a:latin typeface="Montserrat" pitchFamily="2" charset="0"/>
              </a:rPr>
              <a:t>;</a:t>
            </a:r>
            <a:endParaRPr lang="ru-RU" sz="16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6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dirty="0">
                <a:effectLst/>
                <a:latin typeface="Montserrat" pitchFamily="2" charset="0"/>
              </a:rPr>
              <a:t>Необходимость периодического внесения изменений в исходны</a:t>
            </a:r>
            <a:r>
              <a:rPr lang="ru-RU" sz="1600" dirty="0">
                <a:latin typeface="Montserrat" pitchFamily="2" charset="0"/>
              </a:rPr>
              <a:t>й</a:t>
            </a:r>
            <a:r>
              <a:rPr lang="ru-RU" sz="1600" dirty="0">
                <a:effectLst/>
                <a:latin typeface="Montserrat" pitchFamily="2" charset="0"/>
              </a:rPr>
              <a:t> код ПО </a:t>
            </a:r>
            <a:r>
              <a:rPr lang="en-US" sz="1600" dirty="0">
                <a:effectLst/>
                <a:latin typeface="Montserrat" pitchFamily="2" charset="0"/>
              </a:rPr>
              <a:t>;</a:t>
            </a:r>
            <a:endParaRPr lang="ru-RU" sz="16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6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dirty="0">
                <a:effectLst/>
                <a:latin typeface="Montserrat" pitchFamily="2" charset="0"/>
              </a:rPr>
              <a:t>Большое количество разработчиков</a:t>
            </a:r>
            <a:r>
              <a:rPr lang="en-US" sz="1600" dirty="0">
                <a:effectLst/>
                <a:latin typeface="Montserrat" pitchFamily="2" charset="0"/>
              </a:rPr>
              <a:t>.</a:t>
            </a:r>
            <a:r>
              <a:rPr lang="ru-RU" sz="1600" dirty="0">
                <a:effectLst/>
                <a:latin typeface="Montserrat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125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Решение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36000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3602"/>
            <a:ext cx="673380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dirty="0">
                <a:effectLst/>
                <a:latin typeface="Montserrat" pitchFamily="2" charset="0"/>
              </a:rPr>
              <a:t>	Для того, чтобы все требования заказчика и исполнителя были выполнены проект должен учитывать:</a:t>
            </a:r>
            <a:endParaRPr lang="ru-RU" sz="1600" b="1" dirty="0">
              <a:effectLst/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1272F-7480-8E4F-A1F2-031524235173}"/>
              </a:ext>
            </a:extLst>
          </p:cNvPr>
          <p:cNvSpPr txBox="1"/>
          <p:nvPr/>
        </p:nvSpPr>
        <p:spPr>
          <a:xfrm>
            <a:off x="1118732" y="2394670"/>
            <a:ext cx="732289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effectLst/>
                <a:latin typeface="Montserrat" pitchFamily="2" charset="0"/>
              </a:rPr>
              <a:t>Написание </a:t>
            </a:r>
            <a:r>
              <a:rPr lang="ru-RU" sz="1400" b="1" dirty="0">
                <a:effectLst/>
                <a:latin typeface="Montserrat" pitchFamily="2" charset="0"/>
              </a:rPr>
              <a:t>адаптивной</a:t>
            </a:r>
            <a:r>
              <a:rPr lang="ru-RU" sz="1400" dirty="0">
                <a:effectLst/>
                <a:latin typeface="Montserrat" pitchFamily="2" charset="0"/>
              </a:rPr>
              <a:t> архитектуры, </a:t>
            </a:r>
            <a:r>
              <a:rPr lang="ru-RU" sz="1400" b="1" dirty="0">
                <a:effectLst/>
                <a:latin typeface="Montserrat" pitchFamily="2" charset="0"/>
              </a:rPr>
              <a:t>адаптивного</a:t>
            </a:r>
            <a:r>
              <a:rPr lang="ru-RU" sz="1400" dirty="0">
                <a:effectLst/>
                <a:latin typeface="Montserrat" pitchFamily="2" charset="0"/>
              </a:rPr>
              <a:t> код</a:t>
            </a:r>
            <a:r>
              <a:rPr lang="ru-RU" sz="1400" dirty="0">
                <a:latin typeface="Montserrat" pitchFamily="2" charset="0"/>
              </a:rPr>
              <a:t>а</a:t>
            </a:r>
            <a:r>
              <a:rPr lang="ru-RU" sz="1400" dirty="0">
                <a:effectLst/>
                <a:latin typeface="Montserrat" pitchFamily="2" charset="0"/>
              </a:rPr>
              <a:t>. 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Использовать </a:t>
            </a:r>
            <a:r>
              <a:rPr lang="ru-RU" sz="1400" b="1" dirty="0">
                <a:latin typeface="Montserrat" pitchFamily="2" charset="0"/>
              </a:rPr>
              <a:t>м</a:t>
            </a:r>
            <a:r>
              <a:rPr lang="ru-RU" sz="1400" b="1" dirty="0">
                <a:effectLst/>
                <a:latin typeface="Montserrat" pitchFamily="2" charset="0"/>
              </a:rPr>
              <a:t>етодологии</a:t>
            </a:r>
            <a:r>
              <a:rPr lang="ru-RU" sz="1400" dirty="0">
                <a:effectLst/>
                <a:latin typeface="Montserrat" pitchFamily="2" charset="0"/>
              </a:rPr>
              <a:t>, позволяющие повысить качество определения и контроля требований на всем жизненном цикле разработки (</a:t>
            </a:r>
            <a:r>
              <a:rPr lang="en" sz="1400" dirty="0">
                <a:effectLst/>
                <a:latin typeface="Montserrat" pitchFamily="2" charset="0"/>
              </a:rPr>
              <a:t>Enterprise: MSF, RUP </a:t>
            </a:r>
            <a:r>
              <a:rPr lang="ru-RU" sz="1400" dirty="0">
                <a:effectLst/>
                <a:latin typeface="Montserrat" pitchFamily="2" charset="0"/>
              </a:rPr>
              <a:t>и др.) или сокращающие время итерации жизненного цикла, привлекая заказчика к проектированию и верификации (</a:t>
            </a:r>
            <a:r>
              <a:rPr lang="en" sz="1400" dirty="0">
                <a:effectLst/>
                <a:latin typeface="Montserrat" pitchFamily="2" charset="0"/>
              </a:rPr>
              <a:t>Agile: SCRUM</a:t>
            </a:r>
            <a:r>
              <a:rPr lang="en-US" sz="1400" dirty="0">
                <a:latin typeface="Montserrat" pitchFamily="2" charset="0"/>
              </a:rPr>
              <a:t>, XP</a:t>
            </a:r>
            <a:r>
              <a:rPr lang="ru-RU" sz="1400" dirty="0">
                <a:effectLst/>
                <a:latin typeface="Montserrat" pitchFamily="2" charset="0"/>
              </a:rPr>
              <a:t>) 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effectLst/>
                <a:latin typeface="Montserrat" pitchFamily="2" charset="0"/>
              </a:rPr>
              <a:t>Применение </a:t>
            </a:r>
            <a:r>
              <a:rPr lang="ru-RU" sz="1400" b="1" dirty="0">
                <a:effectLst/>
                <a:latin typeface="Montserrat" pitchFamily="2" charset="0"/>
              </a:rPr>
              <a:t>закона Конвея</a:t>
            </a:r>
            <a:r>
              <a:rPr lang="ru-RU" sz="1400" dirty="0">
                <a:effectLst/>
                <a:latin typeface="Montserrat" pitchFamily="2" charset="0"/>
              </a:rPr>
              <a:t> и применение обратного закона Конвея</a:t>
            </a:r>
            <a:r>
              <a:rPr lang="en-US" sz="1400" dirty="0">
                <a:latin typeface="Montserrat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4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effectLst/>
                <a:latin typeface="Montserrat" pitchFamily="2" charset="0"/>
              </a:rPr>
              <a:t>Автоматизация коллективной̆ разработки (</a:t>
            </a:r>
            <a:r>
              <a:rPr lang="en" sz="1400" b="1" dirty="0">
                <a:effectLst/>
                <a:latin typeface="Montserrat" pitchFamily="2" charset="0"/>
              </a:rPr>
              <a:t>CI/CD</a:t>
            </a:r>
            <a:r>
              <a:rPr lang="en" sz="1400" dirty="0">
                <a:effectLst/>
                <a:latin typeface="Montserrat" pitchFamily="2" charset="0"/>
              </a:rPr>
              <a:t>). </a:t>
            </a:r>
          </a:p>
          <a:p>
            <a:pPr marL="285750" indent="-285750">
              <a:buFont typeface="Wingdings" pitchFamily="2" charset="2"/>
              <a:buChar char="§"/>
            </a:pPr>
            <a:endParaRPr lang="en" sz="14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effectLst/>
                <a:latin typeface="Montserrat" pitchFamily="2" charset="0"/>
              </a:rPr>
              <a:t>И</a:t>
            </a:r>
            <a:r>
              <a:rPr lang="ru-RU" sz="1400" dirty="0">
                <a:latin typeface="Montserrat" pitchFamily="2" charset="0"/>
              </a:rPr>
              <a:t>спользование </a:t>
            </a:r>
            <a:r>
              <a:rPr lang="ru-RU" sz="1400" dirty="0" err="1">
                <a:effectLst/>
                <a:latin typeface="Montserrat" pitchFamily="2" charset="0"/>
              </a:rPr>
              <a:t>нструментов</a:t>
            </a:r>
            <a:r>
              <a:rPr lang="ru-RU" sz="1400" dirty="0">
                <a:effectLst/>
                <a:latin typeface="Montserrat" pitchFamily="2" charset="0"/>
              </a:rPr>
              <a:t>, поддерживающие и объединяющие эти и другие решения (автоматические тесты, автоматическое документирование и др.). </a:t>
            </a:r>
            <a:endParaRPr lang="en-US" sz="1400" dirty="0">
              <a:effectLst/>
              <a:latin typeface="Montserrat" pitchFamily="2" charset="0"/>
            </a:endParaRPr>
          </a:p>
          <a:p>
            <a:endParaRPr lang="ru-RU" sz="1400" dirty="0">
              <a:effectLst/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521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Решение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36000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3602"/>
            <a:ext cx="673380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dirty="0">
                <a:effectLst/>
                <a:latin typeface="Montserrat" pitchFamily="2" charset="0"/>
              </a:rPr>
              <a:t>	Для того, чтобы все требования заказчика и исполнителя были выполнены проект должен учитывать:</a:t>
            </a:r>
            <a:endParaRPr lang="ru-RU" sz="1600" b="1" dirty="0">
              <a:effectLst/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1272F-7480-8E4F-A1F2-031524235173}"/>
              </a:ext>
            </a:extLst>
          </p:cNvPr>
          <p:cNvSpPr txBox="1"/>
          <p:nvPr/>
        </p:nvSpPr>
        <p:spPr>
          <a:xfrm>
            <a:off x="1118732" y="2394670"/>
            <a:ext cx="732289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effectLst/>
                <a:latin typeface="Montserrat" pitchFamily="2" charset="0"/>
              </a:rPr>
              <a:t>Написание </a:t>
            </a:r>
            <a:r>
              <a:rPr lang="ru-RU" sz="1400" b="1" dirty="0">
                <a:effectLst/>
                <a:latin typeface="Montserrat" pitchFamily="2" charset="0"/>
              </a:rPr>
              <a:t>адаптивной</a:t>
            </a:r>
            <a:r>
              <a:rPr lang="ru-RU" sz="1400" dirty="0">
                <a:effectLst/>
                <a:latin typeface="Montserrat" pitchFamily="2" charset="0"/>
              </a:rPr>
              <a:t> архитектуры, </a:t>
            </a:r>
            <a:r>
              <a:rPr lang="ru-RU" sz="1400" b="1" dirty="0">
                <a:effectLst/>
                <a:latin typeface="Montserrat" pitchFamily="2" charset="0"/>
              </a:rPr>
              <a:t>адаптивного</a:t>
            </a:r>
            <a:r>
              <a:rPr lang="ru-RU" sz="1400" dirty="0">
                <a:effectLst/>
                <a:latin typeface="Montserrat" pitchFamily="2" charset="0"/>
              </a:rPr>
              <a:t> код</a:t>
            </a:r>
            <a:r>
              <a:rPr lang="ru-RU" sz="1400" dirty="0">
                <a:latin typeface="Montserrat" pitchFamily="2" charset="0"/>
              </a:rPr>
              <a:t>а</a:t>
            </a:r>
            <a:r>
              <a:rPr lang="ru-RU" sz="1400" dirty="0">
                <a:effectLst/>
                <a:latin typeface="Montserrat" pitchFamily="2" charset="0"/>
              </a:rPr>
              <a:t>. 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latin typeface="Montserrat" pitchFamily="2" charset="0"/>
              </a:rPr>
              <a:t>Использовать </a:t>
            </a:r>
            <a:r>
              <a:rPr lang="ru-RU" sz="1400" b="1" dirty="0">
                <a:latin typeface="Montserrat" pitchFamily="2" charset="0"/>
              </a:rPr>
              <a:t>м</a:t>
            </a:r>
            <a:r>
              <a:rPr lang="ru-RU" sz="1400" b="1" dirty="0">
                <a:effectLst/>
                <a:latin typeface="Montserrat" pitchFamily="2" charset="0"/>
              </a:rPr>
              <a:t>етодологии</a:t>
            </a:r>
            <a:r>
              <a:rPr lang="ru-RU" sz="1400" dirty="0">
                <a:effectLst/>
                <a:latin typeface="Montserrat" pitchFamily="2" charset="0"/>
              </a:rPr>
              <a:t>, позволяющие повысить качество определения и контроля требований на всем жизненном цикле разработки (</a:t>
            </a:r>
            <a:r>
              <a:rPr lang="en" sz="1400" dirty="0">
                <a:effectLst/>
                <a:latin typeface="Montserrat" pitchFamily="2" charset="0"/>
              </a:rPr>
              <a:t>Enterprise: MSF, RUP </a:t>
            </a:r>
            <a:r>
              <a:rPr lang="ru-RU" sz="1400" dirty="0">
                <a:effectLst/>
                <a:latin typeface="Montserrat" pitchFamily="2" charset="0"/>
              </a:rPr>
              <a:t>и др.) или сокращающие время итерации жизненного цикла, привлекая заказчика к проектированию и верификации (</a:t>
            </a:r>
            <a:r>
              <a:rPr lang="en" sz="1400" dirty="0">
                <a:effectLst/>
                <a:latin typeface="Montserrat" pitchFamily="2" charset="0"/>
              </a:rPr>
              <a:t>Agile: SCRUM</a:t>
            </a:r>
            <a:r>
              <a:rPr lang="en-US" sz="1400" dirty="0">
                <a:latin typeface="Montserrat" pitchFamily="2" charset="0"/>
              </a:rPr>
              <a:t>, XP</a:t>
            </a:r>
            <a:r>
              <a:rPr lang="ru-RU" sz="1400" dirty="0">
                <a:effectLst/>
                <a:latin typeface="Montserrat" pitchFamily="2" charset="0"/>
              </a:rPr>
              <a:t>) 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4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effectLst/>
                <a:latin typeface="Montserrat" pitchFamily="2" charset="0"/>
              </a:rPr>
              <a:t>Применение </a:t>
            </a:r>
            <a:r>
              <a:rPr lang="ru-RU" sz="1400" b="1" dirty="0">
                <a:effectLst/>
                <a:latin typeface="Montserrat" pitchFamily="2" charset="0"/>
              </a:rPr>
              <a:t>закона Конвея</a:t>
            </a:r>
            <a:r>
              <a:rPr lang="ru-RU" sz="1400" dirty="0">
                <a:effectLst/>
                <a:latin typeface="Montserrat" pitchFamily="2" charset="0"/>
              </a:rPr>
              <a:t> и применение обратного закона Конвея</a:t>
            </a:r>
            <a:r>
              <a:rPr lang="en-US" sz="1400" dirty="0">
                <a:latin typeface="Montserrat" pitchFamily="2" charset="0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4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effectLst/>
                <a:latin typeface="Montserrat" pitchFamily="2" charset="0"/>
              </a:rPr>
              <a:t>Автоматизация коллективной̆ разработки (</a:t>
            </a:r>
            <a:r>
              <a:rPr lang="en" sz="1400" b="1" dirty="0">
                <a:effectLst/>
                <a:latin typeface="Montserrat" pitchFamily="2" charset="0"/>
              </a:rPr>
              <a:t>CI/CD</a:t>
            </a:r>
            <a:r>
              <a:rPr lang="en" sz="1400" dirty="0">
                <a:effectLst/>
                <a:latin typeface="Montserrat" pitchFamily="2" charset="0"/>
              </a:rPr>
              <a:t>). </a:t>
            </a:r>
          </a:p>
          <a:p>
            <a:pPr marL="285750" indent="-285750">
              <a:buFont typeface="Wingdings" pitchFamily="2" charset="2"/>
              <a:buChar char="§"/>
            </a:pPr>
            <a:endParaRPr lang="en" sz="14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400" dirty="0">
                <a:effectLst/>
                <a:latin typeface="Montserrat" pitchFamily="2" charset="0"/>
              </a:rPr>
              <a:t>И</a:t>
            </a:r>
            <a:r>
              <a:rPr lang="ru-RU" sz="1400" dirty="0">
                <a:latin typeface="Montserrat" pitchFamily="2" charset="0"/>
              </a:rPr>
              <a:t>спользование </a:t>
            </a:r>
            <a:r>
              <a:rPr lang="ru-RU" sz="1400" dirty="0" err="1">
                <a:effectLst/>
                <a:latin typeface="Montserrat" pitchFamily="2" charset="0"/>
              </a:rPr>
              <a:t>нструментов</a:t>
            </a:r>
            <a:r>
              <a:rPr lang="ru-RU" sz="1400" dirty="0">
                <a:effectLst/>
                <a:latin typeface="Montserrat" pitchFamily="2" charset="0"/>
              </a:rPr>
              <a:t>, поддерживающие и объединяющие эти и другие решения (автоматические тесты, автоматическое документирование и др.). </a:t>
            </a:r>
            <a:endParaRPr lang="en-US" sz="1400" dirty="0">
              <a:effectLst/>
              <a:latin typeface="Montserrat" pitchFamily="2" charset="0"/>
            </a:endParaRPr>
          </a:p>
          <a:p>
            <a:endParaRPr lang="ru-RU" sz="1400" dirty="0">
              <a:effectLst/>
              <a:latin typeface="Montserrat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0BF9A-A437-2448-859A-A43021B31B6A}"/>
              </a:ext>
            </a:extLst>
          </p:cNvPr>
          <p:cNvSpPr txBox="1"/>
          <p:nvPr/>
        </p:nvSpPr>
        <p:spPr>
          <a:xfrm>
            <a:off x="3791415" y="5936721"/>
            <a:ext cx="5352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444444"/>
                </a:solidFill>
                <a:latin typeface="Montserrat" pitchFamily="2" charset="0"/>
              </a:rPr>
              <a:t>Все эти решения можно реализовать на языке </a:t>
            </a:r>
            <a:r>
              <a:rPr lang="en-US" sz="1000" dirty="0">
                <a:solidFill>
                  <a:srgbClr val="444444"/>
                </a:solidFill>
                <a:latin typeface="Montserrat" pitchFamily="2" charset="0"/>
              </a:rPr>
              <a:t>C++.</a:t>
            </a:r>
            <a:endParaRPr lang="ru-RU" sz="1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77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Черное и белое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71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ЧБ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1839913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176" y="1245894"/>
            <a:ext cx="6915648" cy="145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sz="1600" dirty="0">
                <a:effectLst/>
                <a:latin typeface="Montserrat" pitchFamily="2" charset="0"/>
              </a:rPr>
              <a:t>	</a:t>
            </a:r>
            <a:r>
              <a:rPr lang="ru-RU" sz="1600" dirty="0">
                <a:effectLst/>
                <a:latin typeface="Montserrat" pitchFamily="2" charset="0"/>
              </a:rPr>
              <a:t>Язык </a:t>
            </a:r>
            <a:r>
              <a:rPr lang="en-US" sz="1600" dirty="0">
                <a:effectLst/>
                <a:latin typeface="Montserrat" pitchFamily="2" charset="0"/>
              </a:rPr>
              <a:t>C++ </a:t>
            </a:r>
            <a:r>
              <a:rPr lang="ru-RU" sz="1600" dirty="0">
                <a:effectLst/>
                <a:latin typeface="Montserrat" pitchFamily="2" charset="0"/>
              </a:rPr>
              <a:t>имеет много </a:t>
            </a:r>
            <a:r>
              <a:rPr lang="ru-RU" sz="1600" dirty="0">
                <a:latin typeface="Montserrat" pitchFamily="2" charset="0"/>
              </a:rPr>
              <a:t>сложных</a:t>
            </a:r>
            <a:r>
              <a:rPr lang="ru-RU" sz="1600" dirty="0">
                <a:effectLst/>
                <a:latin typeface="Montserrat" pitchFamily="2" charset="0"/>
              </a:rPr>
              <a:t> конструкций, особенно с </a:t>
            </a:r>
            <a:r>
              <a:rPr lang="en-US" sz="1600" dirty="0">
                <a:effectLst/>
                <a:latin typeface="Montserrat" pitchFamily="2" charset="0"/>
              </a:rPr>
              <a:t>C++11.</a:t>
            </a:r>
          </a:p>
          <a:p>
            <a:pPr>
              <a:buNone/>
            </a:pP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ru-RU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Если разработчик хочет выстрелить себе в ногу, ЯП не будет ему мешать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ru-RU" sz="16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ru-RU" sz="1600" b="1" dirty="0">
              <a:effectLst/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E3BC27-0C86-0241-B652-007981E3A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529" y="2502664"/>
            <a:ext cx="70993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2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ЧБ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1839913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E1076F-1A68-7D49-84C0-8074BEB4D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7" y="1846862"/>
            <a:ext cx="7241784" cy="363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66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en-US" altLang="en-US" sz="3500" b="1" dirty="0">
                <a:latin typeface="Montserrat" pitchFamily="2" charset="0"/>
              </a:rPr>
              <a:t> </a:t>
            </a:r>
            <a:r>
              <a:rPr lang="ru-RU" altLang="en-US" sz="3500" b="1" dirty="0">
                <a:latin typeface="Montserrat" pitchFamily="2" charset="0"/>
              </a:rPr>
              <a:t>ООП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7560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такое класс?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961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такое объект?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971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такое отношение?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266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Сложное ПО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75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ООП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36000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73602"/>
            <a:ext cx="673380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600" dirty="0">
                <a:effectLst/>
                <a:latin typeface="Montserrat" pitchFamily="2" charset="0"/>
              </a:rPr>
              <a:t>Основны</a:t>
            </a:r>
            <a:r>
              <a:rPr lang="ru-RU" sz="1600" dirty="0">
                <a:latin typeface="Montserrat" pitchFamily="2" charset="0"/>
              </a:rPr>
              <a:t>е понятия</a:t>
            </a:r>
            <a:endParaRPr lang="ru-RU" sz="1600" b="1" dirty="0">
              <a:effectLst/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46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1285" y="3228182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Шаблоны проектирования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763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такое шаблоны проектирования?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5224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Где они применяются?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4012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Их можно использовать только на </a:t>
            </a:r>
            <a:r>
              <a:rPr lang="en-US" altLang="en-US" sz="3000" b="1" dirty="0">
                <a:latin typeface="Montserrat" pitchFamily="2" charset="0"/>
              </a:rPr>
              <a:t>C++?</a:t>
            </a:r>
            <a:endParaRPr lang="ru-RU" altLang="en-US" sz="30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552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1DE99C2-0D37-9C44-9ADA-EE00882B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407" y="4869160"/>
            <a:ext cx="2092210" cy="1569158"/>
          </a:xfrm>
          <a:prstGeom prst="rect">
            <a:avLst/>
          </a:prstGeom>
        </p:spPr>
      </p:pic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6004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Шаблоны Проектирования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80528" y="-423100"/>
            <a:ext cx="443969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817" y="2331287"/>
            <a:ext cx="749295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Шаблон проектирования </a:t>
            </a:r>
            <a:r>
              <a:rPr lang="ru-RU" sz="1800" dirty="0">
                <a:latin typeface="Montserrat" pitchFamily="2" charset="0"/>
              </a:rPr>
              <a:t>или паттерн в разработке программного обеспечения — повторяемая архитектурная конструкция, представляющая собой решение проблемы проектирования в рамках некоторого часто возникающего контекста.</a:t>
            </a:r>
            <a:endParaRPr lang="en-US" sz="1800" dirty="0">
              <a:latin typeface="Montserrat" pitchFamily="2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US" sz="1800" dirty="0">
              <a:latin typeface="Montserrat" pitchFamily="2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ru-RU" sz="1800" dirty="0">
                <a:latin typeface="Montserrat" pitchFamily="2" charset="0"/>
              </a:rPr>
              <a:t>Используются при проектировании систем, а значит </a:t>
            </a:r>
            <a:r>
              <a:rPr lang="ru-RU" sz="1800" b="1" dirty="0">
                <a:latin typeface="Montserrat" pitchFamily="2" charset="0"/>
              </a:rPr>
              <a:t>не</a:t>
            </a:r>
            <a:r>
              <a:rPr lang="ru-RU" sz="1800" dirty="0">
                <a:latin typeface="Montserrat" pitchFamily="2" charset="0"/>
              </a:rPr>
              <a:t> </a:t>
            </a:r>
            <a:r>
              <a:rPr lang="ru-RU" sz="1800" b="1" dirty="0">
                <a:latin typeface="Montserrat" pitchFamily="2" charset="0"/>
              </a:rPr>
              <a:t>привязаны</a:t>
            </a:r>
            <a:r>
              <a:rPr lang="ru-RU" sz="1800" dirty="0">
                <a:latin typeface="Montserrat" pitchFamily="2" charset="0"/>
              </a:rPr>
              <a:t> к языку программирования.</a:t>
            </a:r>
            <a:endParaRPr lang="en-US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63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6004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Шаблоны Проектирования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80528" y="-423100"/>
            <a:ext cx="443969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817" y="3142450"/>
            <a:ext cx="749295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800" dirty="0">
                <a:latin typeface="Montserrat" pitchFamily="2" charset="0"/>
              </a:rPr>
              <a:t>	Другими словами: разработка ПО идет уже не первый год и путем проб и ошибок выявлены некие конструкции, которые подходят для той или иной проблемы. </a:t>
            </a:r>
            <a:endParaRPr lang="en-US" sz="1800" dirty="0">
              <a:latin typeface="Montserrat" pitchFamily="2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ru-RU" sz="1800" dirty="0">
              <a:latin typeface="Montserrat" pitchFamily="2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1800" dirty="0">
                <a:latin typeface="Montserrat" pitchFamily="2" charset="0"/>
              </a:rPr>
              <a:t>	В данной ситуации возникает вопрос. </a:t>
            </a:r>
            <a:r>
              <a:rPr lang="en-US" sz="1800" dirty="0">
                <a:latin typeface="Montserrat" pitchFamily="2" charset="0"/>
              </a:rPr>
              <a:t>“</a:t>
            </a:r>
            <a:r>
              <a:rPr lang="ru-RU" sz="1800" dirty="0">
                <a:latin typeface="Montserrat" pitchFamily="2" charset="0"/>
              </a:rPr>
              <a:t>Зачем создавать велосипед заново</a:t>
            </a:r>
            <a:r>
              <a:rPr lang="en-US" sz="1800" dirty="0">
                <a:latin typeface="Montserrat" pitchFamily="2" charset="0"/>
              </a:rPr>
              <a:t>?”.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US" sz="1800" dirty="0">
              <a:latin typeface="Montserrat" pitchFamily="2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800" dirty="0">
                <a:latin typeface="Montserrat" pitchFamily="2" charset="0"/>
              </a:rPr>
              <a:t>	</a:t>
            </a:r>
            <a:r>
              <a:rPr lang="ru-RU" sz="1800" b="1" dirty="0">
                <a:latin typeface="Montserrat" pitchFamily="2" charset="0"/>
              </a:rPr>
              <a:t>Паттерны</a:t>
            </a:r>
            <a:r>
              <a:rPr lang="ru-RU" sz="1800" dirty="0">
                <a:latin typeface="Montserrat" pitchFamily="2" charset="0"/>
              </a:rPr>
              <a:t> помогают быстро решить задачу, подогнав ее под один из паттернов проектирования, тем самым экономится время и силы разработчика.</a:t>
            </a:r>
            <a:endParaRPr lang="en-US" sz="1800" dirty="0">
              <a:latin typeface="Montserra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D40889-A83A-CD40-828D-77808FC8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137" y="1180574"/>
            <a:ext cx="2437635" cy="182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68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6004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Шаблоны Проектирования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80528" y="-423100"/>
            <a:ext cx="443969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805483"/>
            <a:ext cx="74929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2000" dirty="0">
                <a:latin typeface="Montserrat" pitchFamily="2" charset="0"/>
              </a:rPr>
              <a:t>	Виды ШП: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US" sz="2000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8DE87-D52F-1043-BB07-23F0AF7C6917}"/>
              </a:ext>
            </a:extLst>
          </p:cNvPr>
          <p:cNvSpPr txBox="1"/>
          <p:nvPr/>
        </p:nvSpPr>
        <p:spPr>
          <a:xfrm>
            <a:off x="1263758" y="2781028"/>
            <a:ext cx="68407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Montserrat" pitchFamily="2" charset="0"/>
              </a:rPr>
              <a:t>Низкоуровневые</a:t>
            </a:r>
            <a:r>
              <a:rPr lang="ru-RU" dirty="0">
                <a:latin typeface="Montserrat" pitchFamily="2" charset="0"/>
              </a:rPr>
              <a:t> - идиомы программирования.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ru-RU" dirty="0">
              <a:latin typeface="Montserrat" pitchFamily="2" charset="0"/>
            </a:endParaRPr>
          </a:p>
          <a:p>
            <a:r>
              <a:rPr lang="ru-RU" b="1" dirty="0">
                <a:latin typeface="Montserrat" pitchFamily="2" charset="0"/>
              </a:rPr>
              <a:t>Шаблоны проектирования </a:t>
            </a:r>
            <a:r>
              <a:rPr lang="ru-RU" dirty="0">
                <a:latin typeface="Montserrat" pitchFamily="2" charset="0"/>
              </a:rPr>
              <a:t>- уровень взаимодействия объектов программы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ru-RU" dirty="0">
              <a:latin typeface="Montserrat" pitchFamily="2" charset="0"/>
            </a:endParaRPr>
          </a:p>
          <a:p>
            <a:r>
              <a:rPr lang="ru-RU" b="1" dirty="0">
                <a:latin typeface="Montserrat" pitchFamily="2" charset="0"/>
              </a:rPr>
              <a:t>Архитектурные шаблоны </a:t>
            </a:r>
            <a:r>
              <a:rPr lang="ru-RU" dirty="0">
                <a:latin typeface="Montserrat" pitchFamily="2" charset="0"/>
              </a:rPr>
              <a:t>- охватывают архитектуру ПО </a:t>
            </a:r>
          </a:p>
          <a:p>
            <a:endParaRPr lang="ru-RU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337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6004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Шаблоны Проектирования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80528" y="-423100"/>
            <a:ext cx="443969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805483"/>
            <a:ext cx="74929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2000" dirty="0">
                <a:latin typeface="Montserrat" pitchFamily="2" charset="0"/>
              </a:rPr>
              <a:t>	Важно понимать:</a:t>
            </a:r>
            <a:endParaRPr lang="en-US" sz="2000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8DE87-D52F-1043-BB07-23F0AF7C6917}"/>
              </a:ext>
            </a:extLst>
          </p:cNvPr>
          <p:cNvSpPr txBox="1"/>
          <p:nvPr/>
        </p:nvSpPr>
        <p:spPr>
          <a:xfrm>
            <a:off x="1263758" y="2944635"/>
            <a:ext cx="68407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dirty="0">
                <a:latin typeface="Montserrat" pitchFamily="2" charset="0"/>
              </a:rPr>
              <a:t>ШП не являются </a:t>
            </a:r>
            <a:r>
              <a:rPr lang="ru-RU" dirty="0" err="1">
                <a:latin typeface="Montserrat" pitchFamily="2" charset="0"/>
              </a:rPr>
              <a:t>пазлами</a:t>
            </a:r>
            <a:r>
              <a:rPr lang="ru-RU" dirty="0">
                <a:latin typeface="Montserrat" pitchFamily="2" charset="0"/>
              </a:rPr>
              <a:t> — потребуется адаптация для того, чтобы применить их в свой проект. 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dirty="0">
                <a:latin typeface="Montserrat" pitchFamily="2" charset="0"/>
              </a:rPr>
              <a:t>ШП не решения на все случаи — могут существовать более простые / оптимальные структуры </a:t>
            </a:r>
          </a:p>
          <a:p>
            <a:endParaRPr lang="ru-RU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166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6004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Шаблоны Проектирования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80528" y="-423100"/>
            <a:ext cx="443969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BE242301-21F8-9D4A-8E80-E844A5D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659" y="1917224"/>
            <a:ext cx="74929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2000" dirty="0">
                <a:latin typeface="Montserrat" pitchFamily="2" charset="0"/>
              </a:rPr>
              <a:t>Классификация паттернов:</a:t>
            </a:r>
            <a:endParaRPr lang="en-US" sz="2000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8DE87-D52F-1043-BB07-23F0AF7C6917}"/>
              </a:ext>
            </a:extLst>
          </p:cNvPr>
          <p:cNvSpPr txBox="1"/>
          <p:nvPr/>
        </p:nvSpPr>
        <p:spPr>
          <a:xfrm>
            <a:off x="1263758" y="2715408"/>
            <a:ext cx="68407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Century Gothic" panose="020B0502020202020204" pitchFamily="34" charset="0"/>
              </a:rPr>
              <a:t>Порождающие паттерны</a:t>
            </a:r>
            <a:r>
              <a:rPr lang="ru-RU" dirty="0">
                <a:latin typeface="Century Gothic" panose="020B0502020202020204" pitchFamily="34" charset="0"/>
              </a:rPr>
              <a:t> беспокоятся о гибком создании объектов без внесения в программу лишних зависимостей.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b="1" dirty="0">
                <a:latin typeface="Century Gothic" panose="020B0502020202020204" pitchFamily="34" charset="0"/>
              </a:rPr>
              <a:t>Структурные паттерны</a:t>
            </a:r>
            <a:r>
              <a:rPr lang="ru-RU" dirty="0">
                <a:latin typeface="Century Gothic" panose="020B0502020202020204" pitchFamily="34" charset="0"/>
              </a:rPr>
              <a:t> показывают различные способы построения связей между объектами.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b="1" dirty="0">
                <a:latin typeface="Century Gothic" panose="020B0502020202020204" pitchFamily="34" charset="0"/>
              </a:rPr>
              <a:t>Поведенческие паттерны</a:t>
            </a:r>
            <a:r>
              <a:rPr lang="ru-RU" dirty="0">
                <a:latin typeface="Century Gothic" panose="020B0502020202020204" pitchFamily="34" charset="0"/>
              </a:rPr>
              <a:t> заботятся об эффективной коммуникации между объектами.</a:t>
            </a:r>
          </a:p>
          <a:p>
            <a:endParaRPr lang="ru-RU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6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>
            <a:extLst>
              <a:ext uri="{FF2B5EF4-FFF2-40B4-BE49-F238E27FC236}">
                <a16:creationId xmlns:a16="http://schemas.microsoft.com/office/drawing/2014/main" id="{7CC233E3-9CE0-5241-9E53-BA571831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3130550"/>
            <a:ext cx="7158038" cy="595313"/>
          </a:xfrm>
        </p:spPr>
        <p:txBody>
          <a:bodyPr/>
          <a:lstStyle/>
          <a:p>
            <a:pPr algn="ctr" eaLnBrk="1" hangingPunct="1"/>
            <a:r>
              <a:rPr lang="ru-RU" altLang="en-US" sz="3000" b="1" dirty="0">
                <a:latin typeface="Montserrat" pitchFamily="2" charset="0"/>
              </a:rPr>
              <a:t>Что такое сложное ПО?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D54AE1C6-5CC5-BA4E-9E3C-79CD812E62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3E7686CF-3153-CB48-9E0B-4F3D96077583}"/>
              </a:ext>
            </a:extLst>
          </p:cNvPr>
          <p:cNvSpPr/>
          <p:nvPr/>
        </p:nvSpPr>
        <p:spPr>
          <a:xfrm>
            <a:off x="755650" y="2340512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1FA6844-B7E9-2440-A802-903EC3277958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40C3364D-0F3B-8143-90AC-156CE39A1A83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9002CC55-503C-CB4B-932F-0910FEADCB54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EECF203-D41F-8F4B-94CA-46E2A4C50C77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7EC1FEB-AEEE-2A45-AC2E-B1CEAC10D89B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957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6004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Шаблоны Проектирования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80528" y="-423100"/>
            <a:ext cx="443969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8DE87-D52F-1043-BB07-23F0AF7C6917}"/>
              </a:ext>
            </a:extLst>
          </p:cNvPr>
          <p:cNvSpPr txBox="1"/>
          <p:nvPr/>
        </p:nvSpPr>
        <p:spPr>
          <a:xfrm>
            <a:off x="1151620" y="1643651"/>
            <a:ext cx="6840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Century Gothic" panose="020B0502020202020204" pitchFamily="34" charset="0"/>
              </a:rPr>
              <a:t>	Порождающие паттерны</a:t>
            </a:r>
            <a:r>
              <a:rPr lang="ru-RU" dirty="0">
                <a:latin typeface="Century Gothic" panose="020B0502020202020204" pitchFamily="34" charset="0"/>
              </a:rPr>
              <a:t> беспокоятся о гибком создании объектов без внесения в программу лишних зависимостей.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0EEA00-43BC-044D-A7BB-0E07E8E6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906" y="2566981"/>
            <a:ext cx="1782290" cy="37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22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6004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Шаблоны Проектирования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80528" y="-423100"/>
            <a:ext cx="443969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8DE87-D52F-1043-BB07-23F0AF7C6917}"/>
              </a:ext>
            </a:extLst>
          </p:cNvPr>
          <p:cNvSpPr txBox="1"/>
          <p:nvPr/>
        </p:nvSpPr>
        <p:spPr>
          <a:xfrm>
            <a:off x="1151620" y="1643651"/>
            <a:ext cx="6840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Century Gothic" panose="020B0502020202020204" pitchFamily="34" charset="0"/>
              </a:rPr>
              <a:t>	Структурные паттерны</a:t>
            </a:r>
            <a:r>
              <a:rPr lang="ru-RU" dirty="0">
                <a:latin typeface="Century Gothic" panose="020B0502020202020204" pitchFamily="34" charset="0"/>
              </a:rPr>
              <a:t> показывают различные способы построения связей между объектами.</a:t>
            </a:r>
          </a:p>
          <a:p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5E27A9-4B9A-A947-A3F2-40787FEB5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4" y="2513029"/>
            <a:ext cx="1488880" cy="4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33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600400" cy="576262"/>
          </a:xfrm>
        </p:spPr>
        <p:txBody>
          <a:bodyPr/>
          <a:lstStyle/>
          <a:p>
            <a:pPr eaLnBrk="1" hangingPunct="1"/>
            <a:r>
              <a:rPr lang="ru-RU" altLang="en-US" sz="2800" b="1" dirty="0">
                <a:latin typeface="Montserrat" pitchFamily="2" charset="0"/>
              </a:rPr>
              <a:t>Шаблоны Проектирования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80528" y="-423100"/>
            <a:ext cx="4439692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968749" y="3086892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48DE87-D52F-1043-BB07-23F0AF7C6917}"/>
              </a:ext>
            </a:extLst>
          </p:cNvPr>
          <p:cNvSpPr txBox="1"/>
          <p:nvPr/>
        </p:nvSpPr>
        <p:spPr>
          <a:xfrm>
            <a:off x="1151620" y="1643651"/>
            <a:ext cx="6840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Century Gothic" panose="020B0502020202020204" pitchFamily="34" charset="0"/>
              </a:rPr>
              <a:t>	Поведенческие паттерны</a:t>
            </a:r>
            <a:r>
              <a:rPr lang="ru-RU" dirty="0">
                <a:latin typeface="Century Gothic" panose="020B0502020202020204" pitchFamily="34" charset="0"/>
              </a:rPr>
              <a:t> заботятся об эффективной коммуникации между объектами.</a:t>
            </a:r>
          </a:p>
          <a:p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E48CE3-06F4-9B4E-98B9-4E21F3F9F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137" y="2441941"/>
            <a:ext cx="3557725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0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Сложное ПО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36000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533200"/>
            <a:ext cx="6733809" cy="691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b="1" dirty="0">
                <a:effectLst/>
                <a:latin typeface="Montserrat" pitchFamily="2" charset="0"/>
              </a:rPr>
              <a:t>Комплексность</a:t>
            </a:r>
            <a:endParaRPr lang="ru-RU" sz="18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dirty="0">
                <a:latin typeface="Montserrat" pitchFamily="2" charset="0"/>
              </a:rPr>
              <a:t>	внутреннее устройство из множества составных частей</a:t>
            </a:r>
            <a:r>
              <a:rPr lang="en-US" sz="1600" dirty="0">
                <a:latin typeface="Montserrat" pitchFamily="2" charset="0"/>
              </a:rPr>
              <a:t>;</a:t>
            </a:r>
            <a:endParaRPr lang="ru-RU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6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Сложное ПО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36000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533200"/>
            <a:ext cx="6733809" cy="2340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b="1" dirty="0">
                <a:effectLst/>
                <a:latin typeface="Montserrat" pitchFamily="2" charset="0"/>
              </a:rPr>
              <a:t>Комплексность</a:t>
            </a:r>
            <a:endParaRPr lang="ru-RU" sz="18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dirty="0">
                <a:latin typeface="Montserrat" pitchFamily="2" charset="0"/>
              </a:rPr>
              <a:t>	внутреннее устройство из множества составных частей</a:t>
            </a:r>
            <a:r>
              <a:rPr lang="en-US" sz="1600" dirty="0">
                <a:latin typeface="Montserrat" pitchFamily="2" charset="0"/>
              </a:rPr>
              <a:t>;</a:t>
            </a:r>
            <a:endParaRPr lang="ru-RU" sz="16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600" dirty="0">
              <a:effectLst/>
              <a:latin typeface="Montserrat" pitchFamily="2" charset="0"/>
            </a:endParaRPr>
          </a:p>
          <a:p>
            <a:pPr>
              <a:buNone/>
            </a:pPr>
            <a:r>
              <a:rPr lang="ru-RU" sz="1800" b="1" dirty="0">
                <a:latin typeface="Montserrat" pitchFamily="2" charset="0"/>
              </a:rPr>
              <a:t>Сопровождение</a:t>
            </a:r>
            <a:endParaRPr lang="ru-RU" sz="18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dirty="0">
                <a:latin typeface="Montserrat" pitchFamily="2" charset="0"/>
              </a:rPr>
              <a:t>	способность архитектуры быть устойчивыми к изменениям (кода);</a:t>
            </a:r>
          </a:p>
          <a:p>
            <a:pPr>
              <a:buNone/>
            </a:pPr>
            <a:endParaRPr lang="ru-RU" sz="16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0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Сложное ПО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36000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533200"/>
            <a:ext cx="6733809" cy="2340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b="1" dirty="0">
                <a:effectLst/>
                <a:latin typeface="Montserrat" pitchFamily="2" charset="0"/>
              </a:rPr>
              <a:t>Комплексность</a:t>
            </a:r>
            <a:endParaRPr lang="ru-RU" sz="18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dirty="0">
                <a:latin typeface="Montserrat" pitchFamily="2" charset="0"/>
              </a:rPr>
              <a:t>	внутреннее устройство из множества составных частей</a:t>
            </a:r>
            <a:r>
              <a:rPr lang="en-US" sz="1600" dirty="0">
                <a:latin typeface="Montserrat" pitchFamily="2" charset="0"/>
              </a:rPr>
              <a:t>;</a:t>
            </a:r>
            <a:endParaRPr lang="ru-RU" sz="16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600" dirty="0">
              <a:effectLst/>
              <a:latin typeface="Montserrat" pitchFamily="2" charset="0"/>
            </a:endParaRPr>
          </a:p>
          <a:p>
            <a:pPr>
              <a:buNone/>
            </a:pPr>
            <a:r>
              <a:rPr lang="ru-RU" sz="1800" b="1" dirty="0">
                <a:latin typeface="Montserrat" pitchFamily="2" charset="0"/>
              </a:rPr>
              <a:t>Сопровождение</a:t>
            </a:r>
            <a:endParaRPr lang="ru-RU" sz="18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dirty="0">
                <a:latin typeface="Montserrat" pitchFamily="2" charset="0"/>
              </a:rPr>
              <a:t>	способность архитектуры быть устойчивыми к изменениям (кода);</a:t>
            </a:r>
          </a:p>
          <a:p>
            <a:pPr>
              <a:buNone/>
            </a:pPr>
            <a:endParaRPr lang="ru-RU" sz="1600" dirty="0">
              <a:latin typeface="Montserra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E9D23-6925-FB4F-831C-1E73E5E09C39}"/>
              </a:ext>
            </a:extLst>
          </p:cNvPr>
          <p:cNvSpPr txBox="1"/>
          <p:nvPr/>
        </p:nvSpPr>
        <p:spPr>
          <a:xfrm>
            <a:off x="3981715" y="3319330"/>
            <a:ext cx="5352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i="0" u="none" strike="noStrike" dirty="0" err="1">
                <a:solidFill>
                  <a:srgbClr val="444444"/>
                </a:solidFill>
                <a:effectLst/>
                <a:latin typeface="Montserrat" pitchFamily="2" charset="0"/>
              </a:rPr>
              <a:t>Рефакторинг</a:t>
            </a:r>
            <a:r>
              <a:rPr lang="ru-RU" sz="1000" b="0" i="0" u="none" strike="noStrike" dirty="0">
                <a:solidFill>
                  <a:srgbClr val="444444"/>
                </a:solidFill>
                <a:effectLst/>
                <a:latin typeface="Montserrat" pitchFamily="2" charset="0"/>
              </a:rPr>
              <a:t> — это контролируемый процесс улучшения кода, без написания новой функциональности. </a:t>
            </a:r>
          </a:p>
          <a:p>
            <a:r>
              <a:rPr lang="ru-RU" sz="1000" b="0" i="0" u="none" strike="noStrike" dirty="0">
                <a:solidFill>
                  <a:srgbClr val="444444"/>
                </a:solidFill>
                <a:effectLst/>
                <a:latin typeface="Montserrat" pitchFamily="2" charset="0"/>
              </a:rPr>
              <a:t>Результат </a:t>
            </a:r>
            <a:r>
              <a:rPr lang="ru-RU" sz="1000" b="0" i="0" u="none" strike="noStrike" dirty="0" err="1">
                <a:solidFill>
                  <a:srgbClr val="444444"/>
                </a:solidFill>
                <a:effectLst/>
                <a:latin typeface="Montserrat" pitchFamily="2" charset="0"/>
              </a:rPr>
              <a:t>рефакторинга</a:t>
            </a:r>
            <a:r>
              <a:rPr lang="ru-RU" sz="1000" b="0" i="0" u="none" strike="noStrike" dirty="0">
                <a:solidFill>
                  <a:srgbClr val="444444"/>
                </a:solidFill>
                <a:effectLst/>
                <a:latin typeface="Montserrat" pitchFamily="2" charset="0"/>
              </a:rPr>
              <a:t> — это чистый код и простой дизайн.</a:t>
            </a:r>
            <a:endParaRPr lang="ru-RU" sz="1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7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Сложное ПО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36000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79500" y="6188075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510338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533200"/>
            <a:ext cx="6733809" cy="363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b="1" dirty="0">
                <a:effectLst/>
                <a:latin typeface="Montserrat" pitchFamily="2" charset="0"/>
              </a:rPr>
              <a:t>Комплексность</a:t>
            </a:r>
            <a:endParaRPr lang="ru-RU" sz="18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dirty="0">
                <a:latin typeface="Montserrat" pitchFamily="2" charset="0"/>
              </a:rPr>
              <a:t>	внутреннее устройство из множества составных частей</a:t>
            </a:r>
            <a:r>
              <a:rPr lang="en-US" sz="1600" dirty="0">
                <a:latin typeface="Montserrat" pitchFamily="2" charset="0"/>
              </a:rPr>
              <a:t>;</a:t>
            </a:r>
            <a:endParaRPr lang="ru-RU" sz="16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600" dirty="0">
              <a:effectLst/>
              <a:latin typeface="Montserrat" pitchFamily="2" charset="0"/>
            </a:endParaRPr>
          </a:p>
          <a:p>
            <a:pPr>
              <a:buNone/>
            </a:pPr>
            <a:r>
              <a:rPr lang="ru-RU" sz="1800" b="1" dirty="0">
                <a:latin typeface="Montserrat" pitchFamily="2" charset="0"/>
              </a:rPr>
              <a:t>Сопровождение</a:t>
            </a:r>
            <a:endParaRPr lang="ru-RU" sz="18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dirty="0">
                <a:latin typeface="Montserrat" pitchFamily="2" charset="0"/>
              </a:rPr>
              <a:t>	способность архитектуры быть устойчивыми к изменениям (кода);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6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b="1" dirty="0">
                <a:effectLst/>
                <a:latin typeface="Montserrat" pitchFamily="2" charset="0"/>
              </a:rPr>
              <a:t>Работа в команде</a:t>
            </a:r>
            <a:endParaRPr lang="ru-RU" sz="1800" b="1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effectLst/>
                <a:latin typeface="Montserrat" pitchFamily="2" charset="0"/>
              </a:rPr>
              <a:t>	</a:t>
            </a:r>
            <a:r>
              <a:rPr lang="ru-RU" sz="1600" dirty="0">
                <a:effectLst/>
                <a:latin typeface="Montserrat" pitchFamily="2" charset="0"/>
              </a:rPr>
              <a:t>невозможность разработать и поддерживать сложное ПО в одиночку за приемлемое время</a:t>
            </a:r>
            <a:r>
              <a:rPr lang="en-US" sz="1600" dirty="0">
                <a:effectLst/>
                <a:latin typeface="Montserrat" pitchFamily="2" charset="0"/>
              </a:rPr>
              <a:t>;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600" dirty="0">
              <a:effectLst/>
              <a:latin typeface="Montserra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ADC82-D73B-8547-B1BC-A8DF38EE2155}"/>
              </a:ext>
            </a:extLst>
          </p:cNvPr>
          <p:cNvSpPr txBox="1"/>
          <p:nvPr/>
        </p:nvSpPr>
        <p:spPr>
          <a:xfrm>
            <a:off x="3981715" y="3319330"/>
            <a:ext cx="5352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i="0" u="none" strike="noStrike" dirty="0" err="1">
                <a:solidFill>
                  <a:srgbClr val="444444"/>
                </a:solidFill>
                <a:effectLst/>
                <a:latin typeface="Montserrat" pitchFamily="2" charset="0"/>
              </a:rPr>
              <a:t>Рефакторинг</a:t>
            </a:r>
            <a:r>
              <a:rPr lang="ru-RU" sz="1000" b="0" i="0" u="none" strike="noStrike" dirty="0">
                <a:solidFill>
                  <a:srgbClr val="444444"/>
                </a:solidFill>
                <a:effectLst/>
                <a:latin typeface="Montserrat" pitchFamily="2" charset="0"/>
              </a:rPr>
              <a:t> — это контролируемый процесс улучшения кода, без написания новой функциональности. </a:t>
            </a:r>
          </a:p>
          <a:p>
            <a:r>
              <a:rPr lang="ru-RU" sz="1000" b="0" i="0" u="none" strike="noStrike" dirty="0">
                <a:solidFill>
                  <a:srgbClr val="444444"/>
                </a:solidFill>
                <a:effectLst/>
                <a:latin typeface="Montserrat" pitchFamily="2" charset="0"/>
              </a:rPr>
              <a:t>Результат </a:t>
            </a:r>
            <a:r>
              <a:rPr lang="ru-RU" sz="1000" b="0" i="0" u="none" strike="noStrike" dirty="0" err="1">
                <a:solidFill>
                  <a:srgbClr val="444444"/>
                </a:solidFill>
                <a:effectLst/>
                <a:latin typeface="Montserrat" pitchFamily="2" charset="0"/>
              </a:rPr>
              <a:t>рефакторинга</a:t>
            </a:r>
            <a:r>
              <a:rPr lang="ru-RU" sz="1000" b="0" i="0" u="none" strike="noStrike" dirty="0">
                <a:solidFill>
                  <a:srgbClr val="444444"/>
                </a:solidFill>
                <a:effectLst/>
                <a:latin typeface="Montserrat" pitchFamily="2" charset="0"/>
              </a:rPr>
              <a:t> — это чистый код и простой дизайн.</a:t>
            </a:r>
            <a:endParaRPr lang="ru-RU" sz="1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5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F8C5240F-4943-4742-8DAE-5043383F6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13988"/>
            <a:ext cx="3431578" cy="576262"/>
          </a:xfrm>
        </p:spPr>
        <p:txBody>
          <a:bodyPr/>
          <a:lstStyle/>
          <a:p>
            <a:pPr eaLnBrk="1" hangingPunct="1"/>
            <a:r>
              <a:rPr lang="ru-RU" sz="2800" b="1" dirty="0">
                <a:latin typeface="Montserrat" pitchFamily="2" charset="0"/>
              </a:rPr>
              <a:t>Сложное ПО</a:t>
            </a:r>
            <a:endParaRPr lang="ru-RU" altLang="en-US" sz="2800" b="1" dirty="0">
              <a:latin typeface="Montserrat" pitchFamily="2" charset="0"/>
            </a:endParaRP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328BEF05-2A8E-A04B-A5E5-D551BF68ACDB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0C269546-DFC6-2846-A5FA-2110FC2E0C5A}"/>
              </a:ext>
            </a:extLst>
          </p:cNvPr>
          <p:cNvSpPr/>
          <p:nvPr/>
        </p:nvSpPr>
        <p:spPr>
          <a:xfrm>
            <a:off x="-155724" y="-528962"/>
            <a:ext cx="3360000" cy="1485901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A25F9E5F-1B51-0443-8796-AD22805239DB}"/>
              </a:ext>
            </a:extLst>
          </p:cNvPr>
          <p:cNvSpPr/>
          <p:nvPr/>
        </p:nvSpPr>
        <p:spPr>
          <a:xfrm rot="5400000">
            <a:off x="6546406" y="2746127"/>
            <a:ext cx="5946775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B67C8CD-8A2B-3945-9473-A4ED204EEADB}"/>
              </a:ext>
            </a:extLst>
          </p:cNvPr>
          <p:cNvSpPr/>
          <p:nvPr/>
        </p:nvSpPr>
        <p:spPr>
          <a:xfrm rot="11865286">
            <a:off x="-1067617" y="6606404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A483A3A8-DCDA-3F49-8C9F-49C066D80AEE}"/>
              </a:ext>
            </a:extLst>
          </p:cNvPr>
          <p:cNvSpPr/>
          <p:nvPr/>
        </p:nvSpPr>
        <p:spPr>
          <a:xfrm rot="10608780">
            <a:off x="3260725" y="668920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92064AB-7C5F-6241-8CF7-808064BF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533200"/>
            <a:ext cx="6733809" cy="4366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ru-RU" sz="1800" b="1" dirty="0">
                <a:effectLst/>
                <a:latin typeface="Montserrat" pitchFamily="2" charset="0"/>
              </a:rPr>
              <a:t>Комплексность</a:t>
            </a:r>
            <a:endParaRPr lang="ru-RU" sz="18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dirty="0">
                <a:latin typeface="Montserrat" pitchFamily="2" charset="0"/>
              </a:rPr>
              <a:t>	внутреннее устройство из множества составных частей</a:t>
            </a:r>
            <a:r>
              <a:rPr lang="en-US" sz="1600" dirty="0">
                <a:latin typeface="Montserrat" pitchFamily="2" charset="0"/>
              </a:rPr>
              <a:t>;</a:t>
            </a:r>
            <a:endParaRPr lang="ru-RU" sz="1600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600" dirty="0">
              <a:effectLst/>
              <a:latin typeface="Montserrat" pitchFamily="2" charset="0"/>
            </a:endParaRPr>
          </a:p>
          <a:p>
            <a:pPr>
              <a:buNone/>
            </a:pPr>
            <a:r>
              <a:rPr lang="ru-RU" sz="1800" b="1" dirty="0">
                <a:latin typeface="Montserrat" pitchFamily="2" charset="0"/>
              </a:rPr>
              <a:t>Сопровождение</a:t>
            </a:r>
            <a:endParaRPr lang="ru-RU" sz="1800" dirty="0">
              <a:effectLst/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dirty="0">
                <a:latin typeface="Montserrat" pitchFamily="2" charset="0"/>
              </a:rPr>
              <a:t>	способность архитектуры быть устойчивыми к изменениям (кода);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600" dirty="0">
              <a:latin typeface="Montserrat" pitchFamily="2" charset="0"/>
            </a:endParaRPr>
          </a:p>
          <a:p>
            <a:pPr>
              <a:buNone/>
            </a:pPr>
            <a:r>
              <a:rPr lang="ru-RU" sz="1800" b="1" dirty="0">
                <a:effectLst/>
                <a:latin typeface="Montserrat" pitchFamily="2" charset="0"/>
              </a:rPr>
              <a:t>Работа в команде</a:t>
            </a:r>
            <a:endParaRPr lang="ru-RU" sz="1800" b="1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effectLst/>
                <a:latin typeface="Montserrat" pitchFamily="2" charset="0"/>
              </a:rPr>
              <a:t>	</a:t>
            </a:r>
            <a:r>
              <a:rPr lang="ru-RU" sz="1600" dirty="0">
                <a:effectLst/>
                <a:latin typeface="Montserrat" pitchFamily="2" charset="0"/>
              </a:rPr>
              <a:t>невозможность разработать и поддерживать сложное ПО в одиночку за приемлемое время</a:t>
            </a:r>
            <a:r>
              <a:rPr lang="en-US" sz="1600" dirty="0">
                <a:effectLst/>
                <a:latin typeface="Montserrat" pitchFamily="2" charset="0"/>
              </a:rPr>
              <a:t>;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600" dirty="0">
              <a:effectLst/>
              <a:latin typeface="Montserrat" pitchFamily="2" charset="0"/>
            </a:endParaRPr>
          </a:p>
          <a:p>
            <a:pPr>
              <a:buNone/>
            </a:pPr>
            <a:r>
              <a:rPr lang="ru-RU" sz="1800" b="1" dirty="0">
                <a:effectLst/>
                <a:latin typeface="Montserrat" pitchFamily="2" charset="0"/>
              </a:rPr>
              <a:t>Распределенные вычисления</a:t>
            </a:r>
            <a:endParaRPr lang="ru-RU" sz="1800" b="1" dirty="0">
              <a:latin typeface="Montserrat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effectLst/>
                <a:latin typeface="Montserrat" pitchFamily="2" charset="0"/>
              </a:rPr>
              <a:t>	</a:t>
            </a:r>
            <a:r>
              <a:rPr lang="ru-RU" sz="1600" dirty="0">
                <a:effectLst/>
                <a:latin typeface="Montserrat" pitchFamily="2" charset="0"/>
              </a:rPr>
              <a:t>обеспечение производительности вычислений</a:t>
            </a:r>
            <a:r>
              <a:rPr lang="en-US" sz="1600" dirty="0">
                <a:effectLst/>
                <a:latin typeface="Montserrat" pitchFamily="2" charset="0"/>
              </a:rPr>
              <a:t>.</a:t>
            </a:r>
            <a:endParaRPr lang="ru-RU" sz="1600" dirty="0">
              <a:effectLst/>
              <a:latin typeface="Montserrat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C40332-25B9-E84A-8779-5D2582D37CD5}"/>
              </a:ext>
            </a:extLst>
          </p:cNvPr>
          <p:cNvSpPr txBox="1"/>
          <p:nvPr/>
        </p:nvSpPr>
        <p:spPr>
          <a:xfrm>
            <a:off x="3981715" y="3319330"/>
            <a:ext cx="5352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i="0" u="none" strike="noStrike" dirty="0" err="1">
                <a:solidFill>
                  <a:srgbClr val="444444"/>
                </a:solidFill>
                <a:effectLst/>
                <a:latin typeface="Montserrat" pitchFamily="2" charset="0"/>
              </a:rPr>
              <a:t>Рефакторинг</a:t>
            </a:r>
            <a:r>
              <a:rPr lang="ru-RU" sz="1000" b="0" i="0" u="none" strike="noStrike" dirty="0">
                <a:solidFill>
                  <a:srgbClr val="444444"/>
                </a:solidFill>
                <a:effectLst/>
                <a:latin typeface="Montserrat" pitchFamily="2" charset="0"/>
              </a:rPr>
              <a:t> — это контролируемый процесс улучшения кода, без написания новой функциональности. </a:t>
            </a:r>
          </a:p>
          <a:p>
            <a:r>
              <a:rPr lang="ru-RU" sz="1000" b="0" i="0" u="none" strike="noStrike" dirty="0">
                <a:solidFill>
                  <a:srgbClr val="444444"/>
                </a:solidFill>
                <a:effectLst/>
                <a:latin typeface="Montserrat" pitchFamily="2" charset="0"/>
              </a:rPr>
              <a:t>Результат </a:t>
            </a:r>
            <a:r>
              <a:rPr lang="ru-RU" sz="1000" b="0" i="0" u="none" strike="noStrike" dirty="0" err="1">
                <a:solidFill>
                  <a:srgbClr val="444444"/>
                </a:solidFill>
                <a:effectLst/>
                <a:latin typeface="Montserrat" pitchFamily="2" charset="0"/>
              </a:rPr>
              <a:t>рефакторинга</a:t>
            </a:r>
            <a:r>
              <a:rPr lang="ru-RU" sz="1000" b="0" i="0" u="none" strike="noStrike" dirty="0">
                <a:solidFill>
                  <a:srgbClr val="444444"/>
                </a:solidFill>
                <a:effectLst/>
                <a:latin typeface="Montserrat" pitchFamily="2" charset="0"/>
              </a:rPr>
              <a:t> — это чистый код и простой дизайн.</a:t>
            </a:r>
            <a:endParaRPr lang="ru-RU" sz="1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24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>
            <a:extLst>
              <a:ext uri="{FF2B5EF4-FFF2-40B4-BE49-F238E27FC236}">
                <a16:creationId xmlns:a16="http://schemas.microsoft.com/office/drawing/2014/main" id="{DF4D8B9E-E2C6-F943-8485-D2888460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3265488"/>
            <a:ext cx="7158038" cy="595312"/>
          </a:xfrm>
        </p:spPr>
        <p:txBody>
          <a:bodyPr/>
          <a:lstStyle/>
          <a:p>
            <a:pPr algn="ctr" eaLnBrk="1" hangingPunct="1"/>
            <a:r>
              <a:rPr lang="ru-RU" altLang="en-US" sz="3500" b="1" dirty="0">
                <a:latin typeface="Montserrat" pitchFamily="2" charset="0"/>
              </a:rPr>
              <a:t>Проблемы и решение</a:t>
            </a:r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F7C650EF-7101-C94A-8D6D-C6E2CF25B6CD}"/>
              </a:ext>
            </a:extLst>
          </p:cNvPr>
          <p:cNvSpPr/>
          <p:nvPr/>
        </p:nvSpPr>
        <p:spPr>
          <a:xfrm rot="16770568">
            <a:off x="-3215481" y="3086893"/>
            <a:ext cx="5943600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E181A32-D2EC-E64A-9D3C-03421A4BDEE2}"/>
              </a:ext>
            </a:extLst>
          </p:cNvPr>
          <p:cNvSpPr/>
          <p:nvPr/>
        </p:nvSpPr>
        <p:spPr>
          <a:xfrm>
            <a:off x="755650" y="24225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3F2D63CE-787D-9844-9CDB-BFC84F203EC2}"/>
              </a:ext>
            </a:extLst>
          </p:cNvPr>
          <p:cNvSpPr/>
          <p:nvPr/>
        </p:nvSpPr>
        <p:spPr>
          <a:xfrm rot="5400000">
            <a:off x="6335713" y="3135312"/>
            <a:ext cx="5945188" cy="18399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0D2953D1-93FA-F04F-8B39-F15DEAD739D7}"/>
              </a:ext>
            </a:extLst>
          </p:cNvPr>
          <p:cNvSpPr/>
          <p:nvPr/>
        </p:nvSpPr>
        <p:spPr>
          <a:xfrm rot="11865286">
            <a:off x="-1216025" y="5803900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8B39C4A7-82D9-194E-B6C3-BB8FF626AB7E}"/>
              </a:ext>
            </a:extLst>
          </p:cNvPr>
          <p:cNvSpPr/>
          <p:nvPr/>
        </p:nvSpPr>
        <p:spPr>
          <a:xfrm rot="10608780">
            <a:off x="3224213" y="6176963"/>
            <a:ext cx="7521575" cy="2239962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0A2D6C0C-B24B-4E4E-9F5E-F47C1D4F4A89}"/>
              </a:ext>
            </a:extLst>
          </p:cNvPr>
          <p:cNvSpPr/>
          <p:nvPr/>
        </p:nvSpPr>
        <p:spPr>
          <a:xfrm rot="1067660">
            <a:off x="-963613" y="-1662113"/>
            <a:ext cx="5659438" cy="2119313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  <a:gd name="connsiteX0" fmla="*/ 477325 w 5944328"/>
              <a:gd name="connsiteY0" fmla="*/ 379615 h 1839588"/>
              <a:gd name="connsiteX1" fmla="*/ 449617 w 5944328"/>
              <a:gd name="connsiteY1" fmla="*/ 1335576 h 1839588"/>
              <a:gd name="connsiteX2" fmla="*/ 1486586 w 5944328"/>
              <a:gd name="connsiteY2" fmla="*/ 1837505 h 1839588"/>
              <a:gd name="connsiteX3" fmla="*/ 3671633 w 5944328"/>
              <a:gd name="connsiteY3" fmla="*/ 1555530 h 1839588"/>
              <a:gd name="connsiteX4" fmla="*/ 5306238 w 5944328"/>
              <a:gd name="connsiteY4" fmla="*/ 1242484 h 1839588"/>
              <a:gd name="connsiteX5" fmla="*/ 5944328 w 5944328"/>
              <a:gd name="connsiteY5" fmla="*/ 0 h 1839588"/>
              <a:gd name="connsiteX0" fmla="*/ 0 w 5494711"/>
              <a:gd name="connsiteY0" fmla="*/ 1335576 h 1839588"/>
              <a:gd name="connsiteX1" fmla="*/ 1036969 w 5494711"/>
              <a:gd name="connsiteY1" fmla="*/ 1837505 h 1839588"/>
              <a:gd name="connsiteX2" fmla="*/ 3222016 w 5494711"/>
              <a:gd name="connsiteY2" fmla="*/ 1555530 h 1839588"/>
              <a:gd name="connsiteX3" fmla="*/ 4856621 w 5494711"/>
              <a:gd name="connsiteY3" fmla="*/ 1242484 h 1839588"/>
              <a:gd name="connsiteX4" fmla="*/ 5494711 w 5494711"/>
              <a:gd name="connsiteY4" fmla="*/ 0 h 1839588"/>
              <a:gd name="connsiteX0" fmla="*/ 0 w 4457742"/>
              <a:gd name="connsiteY0" fmla="*/ 1837505 h 1839588"/>
              <a:gd name="connsiteX1" fmla="*/ 2185047 w 4457742"/>
              <a:gd name="connsiteY1" fmla="*/ 1555530 h 1839588"/>
              <a:gd name="connsiteX2" fmla="*/ 3819652 w 4457742"/>
              <a:gd name="connsiteY2" fmla="*/ 1242484 h 1839588"/>
              <a:gd name="connsiteX3" fmla="*/ 4457742 w 4457742"/>
              <a:gd name="connsiteY3" fmla="*/ 0 h 1839588"/>
              <a:gd name="connsiteX0" fmla="*/ 0 w 4526571"/>
              <a:gd name="connsiteY0" fmla="*/ 1800681 h 1805341"/>
              <a:gd name="connsiteX1" fmla="*/ 2253876 w 4526571"/>
              <a:gd name="connsiteY1" fmla="*/ 1555530 h 1805341"/>
              <a:gd name="connsiteX2" fmla="*/ 3888481 w 4526571"/>
              <a:gd name="connsiteY2" fmla="*/ 1242484 h 1805341"/>
              <a:gd name="connsiteX3" fmla="*/ 4526571 w 4526571"/>
              <a:gd name="connsiteY3" fmla="*/ 0 h 1805341"/>
              <a:gd name="connsiteX0" fmla="*/ 0 w 4526571"/>
              <a:gd name="connsiteY0" fmla="*/ 1800681 h 1820360"/>
              <a:gd name="connsiteX1" fmla="*/ 2253876 w 4526571"/>
              <a:gd name="connsiteY1" fmla="*/ 1555530 h 1820360"/>
              <a:gd name="connsiteX2" fmla="*/ 3888481 w 4526571"/>
              <a:gd name="connsiteY2" fmla="*/ 1242484 h 1820360"/>
              <a:gd name="connsiteX3" fmla="*/ 4526571 w 4526571"/>
              <a:gd name="connsiteY3" fmla="*/ 0 h 1820360"/>
              <a:gd name="connsiteX0" fmla="*/ 0 w 4526571"/>
              <a:gd name="connsiteY0" fmla="*/ 1800681 h 1801688"/>
              <a:gd name="connsiteX1" fmla="*/ 2253876 w 4526571"/>
              <a:gd name="connsiteY1" fmla="*/ 1555530 h 1801688"/>
              <a:gd name="connsiteX2" fmla="*/ 3888481 w 4526571"/>
              <a:gd name="connsiteY2" fmla="*/ 1242484 h 1801688"/>
              <a:gd name="connsiteX3" fmla="*/ 4526571 w 4526571"/>
              <a:gd name="connsiteY3" fmla="*/ 0 h 1801688"/>
              <a:gd name="connsiteX0" fmla="*/ 0 w 4525523"/>
              <a:gd name="connsiteY0" fmla="*/ 1778435 h 1779557"/>
              <a:gd name="connsiteX1" fmla="*/ 2252828 w 4525523"/>
              <a:gd name="connsiteY1" fmla="*/ 1555530 h 1779557"/>
              <a:gd name="connsiteX2" fmla="*/ 3887433 w 4525523"/>
              <a:gd name="connsiteY2" fmla="*/ 1242484 h 1779557"/>
              <a:gd name="connsiteX3" fmla="*/ 4525523 w 4525523"/>
              <a:gd name="connsiteY3" fmla="*/ 0 h 1779557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94937"/>
              <a:gd name="connsiteY0" fmla="*/ 1768260 h 1769444"/>
              <a:gd name="connsiteX1" fmla="*/ 2222242 w 4494937"/>
              <a:gd name="connsiteY1" fmla="*/ 1555530 h 1769444"/>
              <a:gd name="connsiteX2" fmla="*/ 3856847 w 4494937"/>
              <a:gd name="connsiteY2" fmla="*/ 1242484 h 1769444"/>
              <a:gd name="connsiteX3" fmla="*/ 4494937 w 4494937"/>
              <a:gd name="connsiteY3" fmla="*/ 0 h 1769444"/>
              <a:gd name="connsiteX0" fmla="*/ 0 w 4472384"/>
              <a:gd name="connsiteY0" fmla="*/ 1738859 h 1740267"/>
              <a:gd name="connsiteX1" fmla="*/ 2199689 w 4472384"/>
              <a:gd name="connsiteY1" fmla="*/ 1555530 h 1740267"/>
              <a:gd name="connsiteX2" fmla="*/ 3834294 w 4472384"/>
              <a:gd name="connsiteY2" fmla="*/ 1242484 h 1740267"/>
              <a:gd name="connsiteX3" fmla="*/ 4472384 w 4472384"/>
              <a:gd name="connsiteY3" fmla="*/ 0 h 17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2384" h="1740267">
                <a:moveTo>
                  <a:pt x="0" y="1738859"/>
                </a:moveTo>
                <a:cubicBezTo>
                  <a:pt x="427742" y="1754384"/>
                  <a:pt x="1560640" y="1638259"/>
                  <a:pt x="2199689" y="1555530"/>
                </a:cubicBezTo>
                <a:cubicBezTo>
                  <a:pt x="2838738" y="1472801"/>
                  <a:pt x="3455512" y="1501739"/>
                  <a:pt x="3834294" y="1242484"/>
                </a:cubicBezTo>
                <a:cubicBezTo>
                  <a:pt x="4213077" y="983229"/>
                  <a:pt x="4292463" y="111622"/>
                  <a:pt x="4472384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3B5840F1-3220-AA49-8A7E-5ED1D32A5DF7}"/>
              </a:ext>
            </a:extLst>
          </p:cNvPr>
          <p:cNvSpPr/>
          <p:nvPr/>
        </p:nvSpPr>
        <p:spPr>
          <a:xfrm rot="21411154">
            <a:off x="3475038" y="-1289050"/>
            <a:ext cx="7523162" cy="2241550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  <a:gd name="connsiteX0" fmla="*/ 5442980 w 5991620"/>
              <a:gd name="connsiteY0" fmla="*/ 393467 h 1862358"/>
              <a:gd name="connsiteX1" fmla="*/ 524617 w 5991620"/>
              <a:gd name="connsiteY1" fmla="*/ 379615 h 1862358"/>
              <a:gd name="connsiteX2" fmla="*/ 496909 w 5991620"/>
              <a:gd name="connsiteY2" fmla="*/ 1335576 h 1862358"/>
              <a:gd name="connsiteX3" fmla="*/ 2563407 w 5991620"/>
              <a:gd name="connsiteY3" fmla="*/ 1861713 h 1862358"/>
              <a:gd name="connsiteX4" fmla="*/ 5549405 w 5991620"/>
              <a:gd name="connsiteY4" fmla="*/ 1237768 h 1862358"/>
              <a:gd name="connsiteX5" fmla="*/ 5991620 w 5991620"/>
              <a:gd name="connsiteY5" fmla="*/ 0 h 1862358"/>
              <a:gd name="connsiteX0" fmla="*/ 5442980 w 5991620"/>
              <a:gd name="connsiteY0" fmla="*/ 393467 h 1995935"/>
              <a:gd name="connsiteX1" fmla="*/ 524617 w 5991620"/>
              <a:gd name="connsiteY1" fmla="*/ 379615 h 1995935"/>
              <a:gd name="connsiteX2" fmla="*/ 496909 w 5991620"/>
              <a:gd name="connsiteY2" fmla="*/ 1335576 h 1995935"/>
              <a:gd name="connsiteX3" fmla="*/ 2563407 w 5991620"/>
              <a:gd name="connsiteY3" fmla="*/ 1861713 h 1995935"/>
              <a:gd name="connsiteX4" fmla="*/ 5549405 w 5991620"/>
              <a:gd name="connsiteY4" fmla="*/ 1237768 h 1995935"/>
              <a:gd name="connsiteX5" fmla="*/ 5991620 w 5991620"/>
              <a:gd name="connsiteY5" fmla="*/ 0 h 1995935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62300"/>
              <a:gd name="connsiteX1" fmla="*/ 524617 w 5991620"/>
              <a:gd name="connsiteY1" fmla="*/ 379615 h 1862300"/>
              <a:gd name="connsiteX2" fmla="*/ 496909 w 5991620"/>
              <a:gd name="connsiteY2" fmla="*/ 1335576 h 1862300"/>
              <a:gd name="connsiteX3" fmla="*/ 2563407 w 5991620"/>
              <a:gd name="connsiteY3" fmla="*/ 1861713 h 1862300"/>
              <a:gd name="connsiteX4" fmla="*/ 5353530 w 5991620"/>
              <a:gd name="connsiteY4" fmla="*/ 1242484 h 1862300"/>
              <a:gd name="connsiteX5" fmla="*/ 5991620 w 5991620"/>
              <a:gd name="connsiteY5" fmla="*/ 0 h 1862300"/>
              <a:gd name="connsiteX0" fmla="*/ 5442980 w 5991620"/>
              <a:gd name="connsiteY0" fmla="*/ 393467 h 1881821"/>
              <a:gd name="connsiteX1" fmla="*/ 524617 w 5991620"/>
              <a:gd name="connsiteY1" fmla="*/ 379615 h 1881821"/>
              <a:gd name="connsiteX2" fmla="*/ 496909 w 5991620"/>
              <a:gd name="connsiteY2" fmla="*/ 1335576 h 1881821"/>
              <a:gd name="connsiteX3" fmla="*/ 2563407 w 5991620"/>
              <a:gd name="connsiteY3" fmla="*/ 1861713 h 1881821"/>
              <a:gd name="connsiteX4" fmla="*/ 4322645 w 5991620"/>
              <a:gd name="connsiteY4" fmla="*/ 1721303 h 1881821"/>
              <a:gd name="connsiteX5" fmla="*/ 5353530 w 5991620"/>
              <a:gd name="connsiteY5" fmla="*/ 1242484 h 1881821"/>
              <a:gd name="connsiteX6" fmla="*/ 5991620 w 5991620"/>
              <a:gd name="connsiteY6" fmla="*/ 0 h 1881821"/>
              <a:gd name="connsiteX0" fmla="*/ 5442980 w 5991620"/>
              <a:gd name="connsiteY0" fmla="*/ 393467 h 1902155"/>
              <a:gd name="connsiteX1" fmla="*/ 524617 w 5991620"/>
              <a:gd name="connsiteY1" fmla="*/ 379615 h 1902155"/>
              <a:gd name="connsiteX2" fmla="*/ 496909 w 5991620"/>
              <a:gd name="connsiteY2" fmla="*/ 1335576 h 1902155"/>
              <a:gd name="connsiteX3" fmla="*/ 2563407 w 5991620"/>
              <a:gd name="connsiteY3" fmla="*/ 1861713 h 1902155"/>
              <a:gd name="connsiteX4" fmla="*/ 4124549 w 5991620"/>
              <a:gd name="connsiteY4" fmla="*/ 1796630 h 1902155"/>
              <a:gd name="connsiteX5" fmla="*/ 5353530 w 5991620"/>
              <a:gd name="connsiteY5" fmla="*/ 1242484 h 1902155"/>
              <a:gd name="connsiteX6" fmla="*/ 5991620 w 5991620"/>
              <a:gd name="connsiteY6" fmla="*/ 0 h 190215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77095"/>
              <a:gd name="connsiteX1" fmla="*/ 524617 w 5991620"/>
              <a:gd name="connsiteY1" fmla="*/ 379615 h 1877095"/>
              <a:gd name="connsiteX2" fmla="*/ 496909 w 5991620"/>
              <a:gd name="connsiteY2" fmla="*/ 1335576 h 1877095"/>
              <a:gd name="connsiteX3" fmla="*/ 2563407 w 5991620"/>
              <a:gd name="connsiteY3" fmla="*/ 1861713 h 1877095"/>
              <a:gd name="connsiteX4" fmla="*/ 4124549 w 5991620"/>
              <a:gd name="connsiteY4" fmla="*/ 1796630 h 1877095"/>
              <a:gd name="connsiteX5" fmla="*/ 5353530 w 5991620"/>
              <a:gd name="connsiteY5" fmla="*/ 1242484 h 1877095"/>
              <a:gd name="connsiteX6" fmla="*/ 5991620 w 5991620"/>
              <a:gd name="connsiteY6" fmla="*/ 0 h 1877095"/>
              <a:gd name="connsiteX0" fmla="*/ 5442980 w 5991620"/>
              <a:gd name="connsiteY0" fmla="*/ 393467 h 1867921"/>
              <a:gd name="connsiteX1" fmla="*/ 524617 w 5991620"/>
              <a:gd name="connsiteY1" fmla="*/ 379615 h 1867921"/>
              <a:gd name="connsiteX2" fmla="*/ 496909 w 5991620"/>
              <a:gd name="connsiteY2" fmla="*/ 1335576 h 1867921"/>
              <a:gd name="connsiteX3" fmla="*/ 2563407 w 5991620"/>
              <a:gd name="connsiteY3" fmla="*/ 1861713 h 1867921"/>
              <a:gd name="connsiteX4" fmla="*/ 4124549 w 5991620"/>
              <a:gd name="connsiteY4" fmla="*/ 1796630 h 1867921"/>
              <a:gd name="connsiteX5" fmla="*/ 5353530 w 5991620"/>
              <a:gd name="connsiteY5" fmla="*/ 1242484 h 1867921"/>
              <a:gd name="connsiteX6" fmla="*/ 5991620 w 5991620"/>
              <a:gd name="connsiteY6" fmla="*/ 0 h 1867921"/>
              <a:gd name="connsiteX0" fmla="*/ 5395688 w 5944328"/>
              <a:gd name="connsiteY0" fmla="*/ 393467 h 1843934"/>
              <a:gd name="connsiteX1" fmla="*/ 477325 w 5944328"/>
              <a:gd name="connsiteY1" fmla="*/ 379615 h 1843934"/>
              <a:gd name="connsiteX2" fmla="*/ 449617 w 5944328"/>
              <a:gd name="connsiteY2" fmla="*/ 1335576 h 1843934"/>
              <a:gd name="connsiteX3" fmla="*/ 1486586 w 5944328"/>
              <a:gd name="connsiteY3" fmla="*/ 1837505 h 1843934"/>
              <a:gd name="connsiteX4" fmla="*/ 4077257 w 5944328"/>
              <a:gd name="connsiteY4" fmla="*/ 1796630 h 1843934"/>
              <a:gd name="connsiteX5" fmla="*/ 5306238 w 5944328"/>
              <a:gd name="connsiteY5" fmla="*/ 1242484 h 1843934"/>
              <a:gd name="connsiteX6" fmla="*/ 5944328 w 5944328"/>
              <a:gd name="connsiteY6" fmla="*/ 0 h 1843934"/>
              <a:gd name="connsiteX0" fmla="*/ 5395688 w 5944328"/>
              <a:gd name="connsiteY0" fmla="*/ 393467 h 1852546"/>
              <a:gd name="connsiteX1" fmla="*/ 477325 w 5944328"/>
              <a:gd name="connsiteY1" fmla="*/ 379615 h 1852546"/>
              <a:gd name="connsiteX2" fmla="*/ 449617 w 5944328"/>
              <a:gd name="connsiteY2" fmla="*/ 1335576 h 1852546"/>
              <a:gd name="connsiteX3" fmla="*/ 1486586 w 5944328"/>
              <a:gd name="connsiteY3" fmla="*/ 1837505 h 1852546"/>
              <a:gd name="connsiteX4" fmla="*/ 4077257 w 5944328"/>
              <a:gd name="connsiteY4" fmla="*/ 1796630 h 1852546"/>
              <a:gd name="connsiteX5" fmla="*/ 5306238 w 5944328"/>
              <a:gd name="connsiteY5" fmla="*/ 1242484 h 1852546"/>
              <a:gd name="connsiteX6" fmla="*/ 5944328 w 5944328"/>
              <a:gd name="connsiteY6" fmla="*/ 0 h 1852546"/>
              <a:gd name="connsiteX0" fmla="*/ 5395688 w 5944328"/>
              <a:gd name="connsiteY0" fmla="*/ 393467 h 1852016"/>
              <a:gd name="connsiteX1" fmla="*/ 477325 w 5944328"/>
              <a:gd name="connsiteY1" fmla="*/ 379615 h 1852016"/>
              <a:gd name="connsiteX2" fmla="*/ 449617 w 5944328"/>
              <a:gd name="connsiteY2" fmla="*/ 1335576 h 1852016"/>
              <a:gd name="connsiteX3" fmla="*/ 1486586 w 5944328"/>
              <a:gd name="connsiteY3" fmla="*/ 1837505 h 1852016"/>
              <a:gd name="connsiteX4" fmla="*/ 4077257 w 5944328"/>
              <a:gd name="connsiteY4" fmla="*/ 1796630 h 1852016"/>
              <a:gd name="connsiteX5" fmla="*/ 5306238 w 5944328"/>
              <a:gd name="connsiteY5" fmla="*/ 1242484 h 1852016"/>
              <a:gd name="connsiteX6" fmla="*/ 5944328 w 5944328"/>
              <a:gd name="connsiteY6" fmla="*/ 0 h 1852016"/>
              <a:gd name="connsiteX0" fmla="*/ 5395688 w 5944328"/>
              <a:gd name="connsiteY0" fmla="*/ 393467 h 1839588"/>
              <a:gd name="connsiteX1" fmla="*/ 477325 w 5944328"/>
              <a:gd name="connsiteY1" fmla="*/ 379615 h 1839588"/>
              <a:gd name="connsiteX2" fmla="*/ 449617 w 5944328"/>
              <a:gd name="connsiteY2" fmla="*/ 1335576 h 1839588"/>
              <a:gd name="connsiteX3" fmla="*/ 1486586 w 5944328"/>
              <a:gd name="connsiteY3" fmla="*/ 1837505 h 1839588"/>
              <a:gd name="connsiteX4" fmla="*/ 3671633 w 5944328"/>
              <a:gd name="connsiteY4" fmla="*/ 1555530 h 1839588"/>
              <a:gd name="connsiteX5" fmla="*/ 5306238 w 5944328"/>
              <a:gd name="connsiteY5" fmla="*/ 1242484 h 1839588"/>
              <a:gd name="connsiteX6" fmla="*/ 5944328 w 5944328"/>
              <a:gd name="connsiteY6" fmla="*/ 0 h 18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4328" h="1839588">
                <a:moveTo>
                  <a:pt x="5395688" y="393467"/>
                </a:moveTo>
                <a:cubicBezTo>
                  <a:pt x="5019306" y="231831"/>
                  <a:pt x="1442525" y="395779"/>
                  <a:pt x="477325" y="379615"/>
                </a:cubicBezTo>
                <a:cubicBezTo>
                  <a:pt x="-487875" y="363451"/>
                  <a:pt x="281407" y="1092594"/>
                  <a:pt x="449617" y="1335576"/>
                </a:cubicBezTo>
                <a:cubicBezTo>
                  <a:pt x="617827" y="1578558"/>
                  <a:pt x="949583" y="1800846"/>
                  <a:pt x="1486586" y="1837505"/>
                </a:cubicBezTo>
                <a:cubicBezTo>
                  <a:pt x="2023589" y="1874164"/>
                  <a:pt x="2912589" y="1412988"/>
                  <a:pt x="3671633" y="1555530"/>
                </a:cubicBezTo>
                <a:cubicBezTo>
                  <a:pt x="4430677" y="1698072"/>
                  <a:pt x="4927456" y="1501739"/>
                  <a:pt x="5306238" y="1242484"/>
                </a:cubicBezTo>
                <a:cubicBezTo>
                  <a:pt x="5685021" y="983229"/>
                  <a:pt x="5764407" y="111622"/>
                  <a:pt x="5944328" y="0"/>
                </a:cubicBezTo>
              </a:path>
            </a:pathLst>
          </a:custGeom>
          <a:noFill/>
          <a:ln w="6350">
            <a:solidFill>
              <a:srgbClr val="002060">
                <a:alpha val="424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25B61701-16BC-D04A-985C-357D9741DE22}"/>
              </a:ext>
            </a:extLst>
          </p:cNvPr>
          <p:cNvSpPr/>
          <p:nvPr/>
        </p:nvSpPr>
        <p:spPr>
          <a:xfrm rot="10800000">
            <a:off x="908050" y="2574925"/>
            <a:ext cx="7442200" cy="1901825"/>
          </a:xfrm>
          <a:custGeom>
            <a:avLst/>
            <a:gdLst>
              <a:gd name="connsiteX0" fmla="*/ 222650 w 2762286"/>
              <a:gd name="connsiteY0" fmla="*/ 582007 h 1571092"/>
              <a:gd name="connsiteX1" fmla="*/ 1552686 w 2762286"/>
              <a:gd name="connsiteY1" fmla="*/ 1551825 h 1571092"/>
              <a:gd name="connsiteX2" fmla="*/ 2758031 w 2762286"/>
              <a:gd name="connsiteY2" fmla="*/ 1136189 h 1571092"/>
              <a:gd name="connsiteX3" fmla="*/ 1885195 w 2762286"/>
              <a:gd name="connsiteY3" fmla="*/ 41680 h 1571092"/>
              <a:gd name="connsiteX4" fmla="*/ 167231 w 2762286"/>
              <a:gd name="connsiteY4" fmla="*/ 263353 h 1571092"/>
              <a:gd name="connsiteX5" fmla="*/ 222650 w 2762286"/>
              <a:gd name="connsiteY5" fmla="*/ 582007 h 1571092"/>
              <a:gd name="connsiteX0" fmla="*/ 222650 w 3203723"/>
              <a:gd name="connsiteY0" fmla="*/ 582007 h 1595784"/>
              <a:gd name="connsiteX1" fmla="*/ 1552686 w 3203723"/>
              <a:gd name="connsiteY1" fmla="*/ 1551825 h 1595784"/>
              <a:gd name="connsiteX2" fmla="*/ 3201376 w 3203723"/>
              <a:gd name="connsiteY2" fmla="*/ 1288589 h 1595784"/>
              <a:gd name="connsiteX3" fmla="*/ 1885195 w 3203723"/>
              <a:gd name="connsiteY3" fmla="*/ 41680 h 1595784"/>
              <a:gd name="connsiteX4" fmla="*/ 167231 w 3203723"/>
              <a:gd name="connsiteY4" fmla="*/ 263353 h 1595784"/>
              <a:gd name="connsiteX5" fmla="*/ 222650 w 3203723"/>
              <a:gd name="connsiteY5" fmla="*/ 582007 h 1595784"/>
              <a:gd name="connsiteX0" fmla="*/ 222650 w 3227396"/>
              <a:gd name="connsiteY0" fmla="*/ 582007 h 1626834"/>
              <a:gd name="connsiteX1" fmla="*/ 1552686 w 3227396"/>
              <a:gd name="connsiteY1" fmla="*/ 1551825 h 1626834"/>
              <a:gd name="connsiteX2" fmla="*/ 3201376 w 3227396"/>
              <a:gd name="connsiteY2" fmla="*/ 1288589 h 1626834"/>
              <a:gd name="connsiteX3" fmla="*/ 1885195 w 3227396"/>
              <a:gd name="connsiteY3" fmla="*/ 41680 h 1626834"/>
              <a:gd name="connsiteX4" fmla="*/ 167231 w 3227396"/>
              <a:gd name="connsiteY4" fmla="*/ 263353 h 1626834"/>
              <a:gd name="connsiteX5" fmla="*/ 222650 w 3227396"/>
              <a:gd name="connsiteY5" fmla="*/ 582007 h 1626834"/>
              <a:gd name="connsiteX0" fmla="*/ 222650 w 4957911"/>
              <a:gd name="connsiteY0" fmla="*/ 582007 h 2943156"/>
              <a:gd name="connsiteX1" fmla="*/ 1552686 w 4957911"/>
              <a:gd name="connsiteY1" fmla="*/ 1551825 h 2943156"/>
              <a:gd name="connsiteX2" fmla="*/ 4947049 w 4957911"/>
              <a:gd name="connsiteY2" fmla="*/ 2868007 h 2943156"/>
              <a:gd name="connsiteX3" fmla="*/ 1885195 w 4957911"/>
              <a:gd name="connsiteY3" fmla="*/ 41680 h 2943156"/>
              <a:gd name="connsiteX4" fmla="*/ 167231 w 4957911"/>
              <a:gd name="connsiteY4" fmla="*/ 263353 h 2943156"/>
              <a:gd name="connsiteX5" fmla="*/ 222650 w 4957911"/>
              <a:gd name="connsiteY5" fmla="*/ 582007 h 2943156"/>
              <a:gd name="connsiteX0" fmla="*/ 256782 w 4981951"/>
              <a:gd name="connsiteY0" fmla="*/ 582007 h 3487177"/>
              <a:gd name="connsiteX1" fmla="*/ 2196418 w 4981951"/>
              <a:gd name="connsiteY1" fmla="*/ 3311352 h 3487177"/>
              <a:gd name="connsiteX2" fmla="*/ 4981181 w 4981951"/>
              <a:gd name="connsiteY2" fmla="*/ 2868007 h 3487177"/>
              <a:gd name="connsiteX3" fmla="*/ 1919327 w 4981951"/>
              <a:gd name="connsiteY3" fmla="*/ 41680 h 3487177"/>
              <a:gd name="connsiteX4" fmla="*/ 201363 w 4981951"/>
              <a:gd name="connsiteY4" fmla="*/ 263353 h 3487177"/>
              <a:gd name="connsiteX5" fmla="*/ 256782 w 4981951"/>
              <a:gd name="connsiteY5" fmla="*/ 582007 h 3487177"/>
              <a:gd name="connsiteX0" fmla="*/ 256782 w 4982036"/>
              <a:gd name="connsiteY0" fmla="*/ 582007 h 3438006"/>
              <a:gd name="connsiteX1" fmla="*/ 2196418 w 4982036"/>
              <a:gd name="connsiteY1" fmla="*/ 3311352 h 3438006"/>
              <a:gd name="connsiteX2" fmla="*/ 4981181 w 4982036"/>
              <a:gd name="connsiteY2" fmla="*/ 2868007 h 3438006"/>
              <a:gd name="connsiteX3" fmla="*/ 1919327 w 4982036"/>
              <a:gd name="connsiteY3" fmla="*/ 41680 h 3438006"/>
              <a:gd name="connsiteX4" fmla="*/ 201363 w 4982036"/>
              <a:gd name="connsiteY4" fmla="*/ 263353 h 3438006"/>
              <a:gd name="connsiteX5" fmla="*/ 256782 w 4982036"/>
              <a:gd name="connsiteY5" fmla="*/ 582007 h 3438006"/>
              <a:gd name="connsiteX0" fmla="*/ 489262 w 4854191"/>
              <a:gd name="connsiteY0" fmla="*/ 2744341 h 3403219"/>
              <a:gd name="connsiteX1" fmla="*/ 2068680 w 4854191"/>
              <a:gd name="connsiteY1" fmla="*/ 3381650 h 3403219"/>
              <a:gd name="connsiteX2" fmla="*/ 4853443 w 4854191"/>
              <a:gd name="connsiteY2" fmla="*/ 2938305 h 3403219"/>
              <a:gd name="connsiteX3" fmla="*/ 1791589 w 4854191"/>
              <a:gd name="connsiteY3" fmla="*/ 111978 h 3403219"/>
              <a:gd name="connsiteX4" fmla="*/ 73625 w 4854191"/>
              <a:gd name="connsiteY4" fmla="*/ 333651 h 3403219"/>
              <a:gd name="connsiteX5" fmla="*/ 489262 w 4854191"/>
              <a:gd name="connsiteY5" fmla="*/ 2744341 h 3403219"/>
              <a:gd name="connsiteX0" fmla="*/ 559730 w 4924659"/>
              <a:gd name="connsiteY0" fmla="*/ 2669170 h 3328048"/>
              <a:gd name="connsiteX1" fmla="*/ 2139148 w 4924659"/>
              <a:gd name="connsiteY1" fmla="*/ 3306479 h 3328048"/>
              <a:gd name="connsiteX2" fmla="*/ 4923911 w 4924659"/>
              <a:gd name="connsiteY2" fmla="*/ 2863134 h 3328048"/>
              <a:gd name="connsiteX3" fmla="*/ 1862057 w 4924659"/>
              <a:gd name="connsiteY3" fmla="*/ 36807 h 3328048"/>
              <a:gd name="connsiteX4" fmla="*/ 144093 w 4924659"/>
              <a:gd name="connsiteY4" fmla="*/ 258480 h 3328048"/>
              <a:gd name="connsiteX5" fmla="*/ 144092 w 4924659"/>
              <a:gd name="connsiteY5" fmla="*/ 258481 h 3328048"/>
              <a:gd name="connsiteX6" fmla="*/ 559730 w 4924659"/>
              <a:gd name="connsiteY6" fmla="*/ 2669170 h 3328048"/>
              <a:gd name="connsiteX0" fmla="*/ 505376 w 4870305"/>
              <a:gd name="connsiteY0" fmla="*/ 2706262 h 3365140"/>
              <a:gd name="connsiteX1" fmla="*/ 2084794 w 4870305"/>
              <a:gd name="connsiteY1" fmla="*/ 3343571 h 3365140"/>
              <a:gd name="connsiteX2" fmla="*/ 4869557 w 4870305"/>
              <a:gd name="connsiteY2" fmla="*/ 2900226 h 3365140"/>
              <a:gd name="connsiteX3" fmla="*/ 1807703 w 4870305"/>
              <a:gd name="connsiteY3" fmla="*/ 73899 h 3365140"/>
              <a:gd name="connsiteX4" fmla="*/ 89739 w 4870305"/>
              <a:gd name="connsiteY4" fmla="*/ 295572 h 3365140"/>
              <a:gd name="connsiteX5" fmla="*/ 269847 w 4870305"/>
              <a:gd name="connsiteY5" fmla="*/ 1874991 h 3365140"/>
              <a:gd name="connsiteX6" fmla="*/ 505376 w 4870305"/>
              <a:gd name="connsiteY6" fmla="*/ 2706262 h 3365140"/>
              <a:gd name="connsiteX0" fmla="*/ 338193 w 4703122"/>
              <a:gd name="connsiteY0" fmla="*/ 2645590 h 3304468"/>
              <a:gd name="connsiteX1" fmla="*/ 1917611 w 4703122"/>
              <a:gd name="connsiteY1" fmla="*/ 3282899 h 3304468"/>
              <a:gd name="connsiteX2" fmla="*/ 4702374 w 4703122"/>
              <a:gd name="connsiteY2" fmla="*/ 2839554 h 3304468"/>
              <a:gd name="connsiteX3" fmla="*/ 1640520 w 4703122"/>
              <a:gd name="connsiteY3" fmla="*/ 13227 h 3304468"/>
              <a:gd name="connsiteX4" fmla="*/ 102664 w 4703122"/>
              <a:gd name="connsiteY4" fmla="*/ 1814319 h 3304468"/>
              <a:gd name="connsiteX5" fmla="*/ 338193 w 4703122"/>
              <a:gd name="connsiteY5" fmla="*/ 2645590 h 3304468"/>
              <a:gd name="connsiteX0" fmla="*/ 338193 w 4704616"/>
              <a:gd name="connsiteY0" fmla="*/ 1065177 h 1705498"/>
              <a:gd name="connsiteX1" fmla="*/ 1917611 w 4704616"/>
              <a:gd name="connsiteY1" fmla="*/ 1702486 h 1705498"/>
              <a:gd name="connsiteX2" fmla="*/ 4702374 w 4704616"/>
              <a:gd name="connsiteY2" fmla="*/ 1259141 h 1705498"/>
              <a:gd name="connsiteX3" fmla="*/ 2347102 w 4704616"/>
              <a:gd name="connsiteY3" fmla="*/ 247759 h 1705498"/>
              <a:gd name="connsiteX4" fmla="*/ 102664 w 4704616"/>
              <a:gd name="connsiteY4" fmla="*/ 233906 h 1705498"/>
              <a:gd name="connsiteX5" fmla="*/ 338193 w 4704616"/>
              <a:gd name="connsiteY5" fmla="*/ 1065177 h 1705498"/>
              <a:gd name="connsiteX0" fmla="*/ 338193 w 4708066"/>
              <a:gd name="connsiteY0" fmla="*/ 1065177 h 1705498"/>
              <a:gd name="connsiteX1" fmla="*/ 1917611 w 4708066"/>
              <a:gd name="connsiteY1" fmla="*/ 1702486 h 1705498"/>
              <a:gd name="connsiteX2" fmla="*/ 4702374 w 4708066"/>
              <a:gd name="connsiteY2" fmla="*/ 1259141 h 1705498"/>
              <a:gd name="connsiteX3" fmla="*/ 2347102 w 4708066"/>
              <a:gd name="connsiteY3" fmla="*/ 247759 h 1705498"/>
              <a:gd name="connsiteX4" fmla="*/ 102664 w 4708066"/>
              <a:gd name="connsiteY4" fmla="*/ 233906 h 1705498"/>
              <a:gd name="connsiteX5" fmla="*/ 338193 w 4708066"/>
              <a:gd name="connsiteY5" fmla="*/ 1065177 h 1705498"/>
              <a:gd name="connsiteX0" fmla="*/ 52271 w 4422144"/>
              <a:gd name="connsiteY0" fmla="*/ 916222 h 1556543"/>
              <a:gd name="connsiteX1" fmla="*/ 1631689 w 4422144"/>
              <a:gd name="connsiteY1" fmla="*/ 1553531 h 1556543"/>
              <a:gd name="connsiteX2" fmla="*/ 4416452 w 4422144"/>
              <a:gd name="connsiteY2" fmla="*/ 1110186 h 1556543"/>
              <a:gd name="connsiteX3" fmla="*/ 2061180 w 4422144"/>
              <a:gd name="connsiteY3" fmla="*/ 98804 h 1556543"/>
              <a:gd name="connsiteX4" fmla="*/ 467906 w 4422144"/>
              <a:gd name="connsiteY4" fmla="*/ 389751 h 1556543"/>
              <a:gd name="connsiteX5" fmla="*/ 52271 w 4422144"/>
              <a:gd name="connsiteY5" fmla="*/ 916222 h 1556543"/>
              <a:gd name="connsiteX0" fmla="*/ 52271 w 4419585"/>
              <a:gd name="connsiteY0" fmla="*/ 738536 h 1378291"/>
              <a:gd name="connsiteX1" fmla="*/ 1631689 w 4419585"/>
              <a:gd name="connsiteY1" fmla="*/ 1375845 h 1378291"/>
              <a:gd name="connsiteX2" fmla="*/ 4416452 w 4419585"/>
              <a:gd name="connsiteY2" fmla="*/ 932500 h 1378291"/>
              <a:gd name="connsiteX3" fmla="*/ 1964198 w 4419585"/>
              <a:gd name="connsiteY3" fmla="*/ 295191 h 1378291"/>
              <a:gd name="connsiteX4" fmla="*/ 467906 w 4419585"/>
              <a:gd name="connsiteY4" fmla="*/ 212065 h 1378291"/>
              <a:gd name="connsiteX5" fmla="*/ 52271 w 4419585"/>
              <a:gd name="connsiteY5" fmla="*/ 738536 h 1378291"/>
              <a:gd name="connsiteX0" fmla="*/ 52271 w 4419585"/>
              <a:gd name="connsiteY0" fmla="*/ 824739 h 1464494"/>
              <a:gd name="connsiteX1" fmla="*/ 1631689 w 4419585"/>
              <a:gd name="connsiteY1" fmla="*/ 1462048 h 1464494"/>
              <a:gd name="connsiteX2" fmla="*/ 4416452 w 4419585"/>
              <a:gd name="connsiteY2" fmla="*/ 1018703 h 1464494"/>
              <a:gd name="connsiteX3" fmla="*/ 1964198 w 4419585"/>
              <a:gd name="connsiteY3" fmla="*/ 381394 h 1464494"/>
              <a:gd name="connsiteX4" fmla="*/ 467906 w 4419585"/>
              <a:gd name="connsiteY4" fmla="*/ 298268 h 1464494"/>
              <a:gd name="connsiteX5" fmla="*/ 52271 w 4419585"/>
              <a:gd name="connsiteY5" fmla="*/ 824739 h 1464494"/>
              <a:gd name="connsiteX0" fmla="*/ 52271 w 4420526"/>
              <a:gd name="connsiteY0" fmla="*/ 824739 h 1464494"/>
              <a:gd name="connsiteX1" fmla="*/ 1631689 w 4420526"/>
              <a:gd name="connsiteY1" fmla="*/ 1462048 h 1464494"/>
              <a:gd name="connsiteX2" fmla="*/ 4416452 w 4420526"/>
              <a:gd name="connsiteY2" fmla="*/ 1018703 h 1464494"/>
              <a:gd name="connsiteX3" fmla="*/ 1964198 w 4420526"/>
              <a:gd name="connsiteY3" fmla="*/ 381394 h 1464494"/>
              <a:gd name="connsiteX4" fmla="*/ 467906 w 4420526"/>
              <a:gd name="connsiteY4" fmla="*/ 298268 h 1464494"/>
              <a:gd name="connsiteX5" fmla="*/ 52271 w 4420526"/>
              <a:gd name="connsiteY5" fmla="*/ 824739 h 1464494"/>
              <a:gd name="connsiteX0" fmla="*/ 52271 w 4423396"/>
              <a:gd name="connsiteY0" fmla="*/ 996655 h 1636853"/>
              <a:gd name="connsiteX1" fmla="*/ 1631689 w 4423396"/>
              <a:gd name="connsiteY1" fmla="*/ 1633964 h 1636853"/>
              <a:gd name="connsiteX2" fmla="*/ 4416452 w 4423396"/>
              <a:gd name="connsiteY2" fmla="*/ 1190619 h 1636853"/>
              <a:gd name="connsiteX3" fmla="*/ 2047326 w 4423396"/>
              <a:gd name="connsiteY3" fmla="*/ 248510 h 1636853"/>
              <a:gd name="connsiteX4" fmla="*/ 467906 w 4423396"/>
              <a:gd name="connsiteY4" fmla="*/ 470184 h 1636853"/>
              <a:gd name="connsiteX5" fmla="*/ 52271 w 4423396"/>
              <a:gd name="connsiteY5" fmla="*/ 996655 h 1636853"/>
              <a:gd name="connsiteX0" fmla="*/ 52271 w 4418317"/>
              <a:gd name="connsiteY0" fmla="*/ 996655 h 1636853"/>
              <a:gd name="connsiteX1" fmla="*/ 1631689 w 4418317"/>
              <a:gd name="connsiteY1" fmla="*/ 1633964 h 1636853"/>
              <a:gd name="connsiteX2" fmla="*/ 4416452 w 4418317"/>
              <a:gd name="connsiteY2" fmla="*/ 1190619 h 1636853"/>
              <a:gd name="connsiteX3" fmla="*/ 2047326 w 4418317"/>
              <a:gd name="connsiteY3" fmla="*/ 248510 h 1636853"/>
              <a:gd name="connsiteX4" fmla="*/ 467906 w 4418317"/>
              <a:gd name="connsiteY4" fmla="*/ 470184 h 1636853"/>
              <a:gd name="connsiteX5" fmla="*/ 52271 w 4418317"/>
              <a:gd name="connsiteY5" fmla="*/ 996655 h 1636853"/>
              <a:gd name="connsiteX0" fmla="*/ 52271 w 4418701"/>
              <a:gd name="connsiteY0" fmla="*/ 924157 h 1564355"/>
              <a:gd name="connsiteX1" fmla="*/ 1631689 w 4418701"/>
              <a:gd name="connsiteY1" fmla="*/ 1561466 h 1564355"/>
              <a:gd name="connsiteX2" fmla="*/ 4416452 w 4418701"/>
              <a:gd name="connsiteY2" fmla="*/ 1118121 h 1564355"/>
              <a:gd name="connsiteX3" fmla="*/ 2047326 w 4418701"/>
              <a:gd name="connsiteY3" fmla="*/ 176012 h 1564355"/>
              <a:gd name="connsiteX4" fmla="*/ 467906 w 4418701"/>
              <a:gd name="connsiteY4" fmla="*/ 397686 h 1564355"/>
              <a:gd name="connsiteX5" fmla="*/ 52271 w 4418701"/>
              <a:gd name="connsiteY5" fmla="*/ 924157 h 1564355"/>
              <a:gd name="connsiteX0" fmla="*/ 78843 w 4445014"/>
              <a:gd name="connsiteY0" fmla="*/ 954447 h 1594645"/>
              <a:gd name="connsiteX1" fmla="*/ 1658261 w 4445014"/>
              <a:gd name="connsiteY1" fmla="*/ 1591756 h 1594645"/>
              <a:gd name="connsiteX2" fmla="*/ 4443024 w 4445014"/>
              <a:gd name="connsiteY2" fmla="*/ 1148411 h 1594645"/>
              <a:gd name="connsiteX3" fmla="*/ 2073898 w 4445014"/>
              <a:gd name="connsiteY3" fmla="*/ 206302 h 1594645"/>
              <a:gd name="connsiteX4" fmla="*/ 355933 w 4445014"/>
              <a:gd name="connsiteY4" fmla="*/ 247867 h 1594645"/>
              <a:gd name="connsiteX5" fmla="*/ 78843 w 4445014"/>
              <a:gd name="connsiteY5" fmla="*/ 954447 h 1594645"/>
              <a:gd name="connsiteX0" fmla="*/ 78843 w 4445014"/>
              <a:gd name="connsiteY0" fmla="*/ 818488 h 1458686"/>
              <a:gd name="connsiteX1" fmla="*/ 1658261 w 4445014"/>
              <a:gd name="connsiteY1" fmla="*/ 1455797 h 1458686"/>
              <a:gd name="connsiteX2" fmla="*/ 4443024 w 4445014"/>
              <a:gd name="connsiteY2" fmla="*/ 1012452 h 1458686"/>
              <a:gd name="connsiteX3" fmla="*/ 2073898 w 4445014"/>
              <a:gd name="connsiteY3" fmla="*/ 70343 h 1458686"/>
              <a:gd name="connsiteX4" fmla="*/ 355933 w 4445014"/>
              <a:gd name="connsiteY4" fmla="*/ 111908 h 1458686"/>
              <a:gd name="connsiteX5" fmla="*/ 78843 w 4445014"/>
              <a:gd name="connsiteY5" fmla="*/ 818488 h 1458686"/>
              <a:gd name="connsiteX0" fmla="*/ 127554 w 4492726"/>
              <a:gd name="connsiteY0" fmla="*/ 818488 h 1527456"/>
              <a:gd name="connsiteX1" fmla="*/ 2385844 w 4492726"/>
              <a:gd name="connsiteY1" fmla="*/ 1525069 h 1527456"/>
              <a:gd name="connsiteX2" fmla="*/ 4491735 w 4492726"/>
              <a:gd name="connsiteY2" fmla="*/ 1012452 h 1527456"/>
              <a:gd name="connsiteX3" fmla="*/ 2122609 w 4492726"/>
              <a:gd name="connsiteY3" fmla="*/ 70343 h 1527456"/>
              <a:gd name="connsiteX4" fmla="*/ 404644 w 4492726"/>
              <a:gd name="connsiteY4" fmla="*/ 111908 h 1527456"/>
              <a:gd name="connsiteX5" fmla="*/ 127554 w 4492726"/>
              <a:gd name="connsiteY5" fmla="*/ 818488 h 1527456"/>
              <a:gd name="connsiteX0" fmla="*/ 127554 w 4492797"/>
              <a:gd name="connsiteY0" fmla="*/ 818488 h 1627619"/>
              <a:gd name="connsiteX1" fmla="*/ 2385844 w 4492797"/>
              <a:gd name="connsiteY1" fmla="*/ 1525069 h 1627619"/>
              <a:gd name="connsiteX2" fmla="*/ 4491735 w 4492797"/>
              <a:gd name="connsiteY2" fmla="*/ 1012452 h 1627619"/>
              <a:gd name="connsiteX3" fmla="*/ 2122609 w 4492797"/>
              <a:gd name="connsiteY3" fmla="*/ 70343 h 1627619"/>
              <a:gd name="connsiteX4" fmla="*/ 404644 w 4492797"/>
              <a:gd name="connsiteY4" fmla="*/ 111908 h 1627619"/>
              <a:gd name="connsiteX5" fmla="*/ 127554 w 4492797"/>
              <a:gd name="connsiteY5" fmla="*/ 818488 h 1627619"/>
              <a:gd name="connsiteX0" fmla="*/ 154708 w 4526590"/>
              <a:gd name="connsiteY0" fmla="*/ 818488 h 1363629"/>
              <a:gd name="connsiteX1" fmla="*/ 2787071 w 4526590"/>
              <a:gd name="connsiteY1" fmla="*/ 1234124 h 1363629"/>
              <a:gd name="connsiteX2" fmla="*/ 4518889 w 4526590"/>
              <a:gd name="connsiteY2" fmla="*/ 1012452 h 1363629"/>
              <a:gd name="connsiteX3" fmla="*/ 2149763 w 4526590"/>
              <a:gd name="connsiteY3" fmla="*/ 70343 h 1363629"/>
              <a:gd name="connsiteX4" fmla="*/ 431798 w 4526590"/>
              <a:gd name="connsiteY4" fmla="*/ 111908 h 1363629"/>
              <a:gd name="connsiteX5" fmla="*/ 154708 w 4526590"/>
              <a:gd name="connsiteY5" fmla="*/ 818488 h 1363629"/>
              <a:gd name="connsiteX0" fmla="*/ 154708 w 4525091"/>
              <a:gd name="connsiteY0" fmla="*/ 776222 h 1321363"/>
              <a:gd name="connsiteX1" fmla="*/ 2787071 w 4525091"/>
              <a:gd name="connsiteY1" fmla="*/ 1191858 h 1321363"/>
              <a:gd name="connsiteX2" fmla="*/ 4518889 w 4525091"/>
              <a:gd name="connsiteY2" fmla="*/ 970186 h 1321363"/>
              <a:gd name="connsiteX3" fmla="*/ 3321093 w 4525091"/>
              <a:gd name="connsiteY3" fmla="*/ 398784 h 1321363"/>
              <a:gd name="connsiteX4" fmla="*/ 2149763 w 4525091"/>
              <a:gd name="connsiteY4" fmla="*/ 28077 h 1321363"/>
              <a:gd name="connsiteX5" fmla="*/ 431798 w 4525091"/>
              <a:gd name="connsiteY5" fmla="*/ 69642 h 1321363"/>
              <a:gd name="connsiteX6" fmla="*/ 154708 w 4525091"/>
              <a:gd name="connsiteY6" fmla="*/ 776222 h 1321363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4563437"/>
              <a:gd name="connsiteY0" fmla="*/ 772133 h 1317274"/>
              <a:gd name="connsiteX1" fmla="*/ 2787071 w 4563437"/>
              <a:gd name="connsiteY1" fmla="*/ 1187769 h 1317274"/>
              <a:gd name="connsiteX2" fmla="*/ 4518889 w 4563437"/>
              <a:gd name="connsiteY2" fmla="*/ 966097 h 1317274"/>
              <a:gd name="connsiteX3" fmla="*/ 3889129 w 4563437"/>
              <a:gd name="connsiteY3" fmla="*/ 339277 h 1317274"/>
              <a:gd name="connsiteX4" fmla="*/ 2149763 w 4563437"/>
              <a:gd name="connsiteY4" fmla="*/ 23988 h 1317274"/>
              <a:gd name="connsiteX5" fmla="*/ 431798 w 4563437"/>
              <a:gd name="connsiteY5" fmla="*/ 65553 h 1317274"/>
              <a:gd name="connsiteX6" fmla="*/ 154708 w 4563437"/>
              <a:gd name="connsiteY6" fmla="*/ 772133 h 1317274"/>
              <a:gd name="connsiteX0" fmla="*/ 154708 w 6910509"/>
              <a:gd name="connsiteY0" fmla="*/ 772133 h 1193350"/>
              <a:gd name="connsiteX1" fmla="*/ 2787071 w 6910509"/>
              <a:gd name="connsiteY1" fmla="*/ 1187769 h 1193350"/>
              <a:gd name="connsiteX2" fmla="*/ 6901870 w 6910509"/>
              <a:gd name="connsiteY2" fmla="*/ 966097 h 1193350"/>
              <a:gd name="connsiteX3" fmla="*/ 3889129 w 6910509"/>
              <a:gd name="connsiteY3" fmla="*/ 339277 h 1193350"/>
              <a:gd name="connsiteX4" fmla="*/ 2149763 w 6910509"/>
              <a:gd name="connsiteY4" fmla="*/ 23988 h 1193350"/>
              <a:gd name="connsiteX5" fmla="*/ 431798 w 6910509"/>
              <a:gd name="connsiteY5" fmla="*/ 65553 h 1193350"/>
              <a:gd name="connsiteX6" fmla="*/ 154708 w 6910509"/>
              <a:gd name="connsiteY6" fmla="*/ 772133 h 1193350"/>
              <a:gd name="connsiteX0" fmla="*/ 154708 w 6910509"/>
              <a:gd name="connsiteY0" fmla="*/ 934878 h 1356095"/>
              <a:gd name="connsiteX1" fmla="*/ 2787071 w 6910509"/>
              <a:gd name="connsiteY1" fmla="*/ 1350514 h 1356095"/>
              <a:gd name="connsiteX2" fmla="*/ 6901870 w 6910509"/>
              <a:gd name="connsiteY2" fmla="*/ 1128842 h 1356095"/>
              <a:gd name="connsiteX3" fmla="*/ 3889129 w 6910509"/>
              <a:gd name="connsiteY3" fmla="*/ 502022 h 1356095"/>
              <a:gd name="connsiteX4" fmla="*/ 6430818 w 6910509"/>
              <a:gd name="connsiteY4" fmla="*/ 6624 h 1356095"/>
              <a:gd name="connsiteX5" fmla="*/ 431798 w 6910509"/>
              <a:gd name="connsiteY5" fmla="*/ 228298 h 1356095"/>
              <a:gd name="connsiteX6" fmla="*/ 154708 w 6910509"/>
              <a:gd name="connsiteY6" fmla="*/ 934878 h 1356095"/>
              <a:gd name="connsiteX0" fmla="*/ 154708 w 7310963"/>
              <a:gd name="connsiteY0" fmla="*/ 934878 h 1361413"/>
              <a:gd name="connsiteX1" fmla="*/ 2787071 w 7310963"/>
              <a:gd name="connsiteY1" fmla="*/ 1350514 h 1361413"/>
              <a:gd name="connsiteX2" fmla="*/ 6901870 w 7310963"/>
              <a:gd name="connsiteY2" fmla="*/ 1128842 h 1361413"/>
              <a:gd name="connsiteX3" fmla="*/ 6430818 w 7310963"/>
              <a:gd name="connsiteY3" fmla="*/ 6624 h 1361413"/>
              <a:gd name="connsiteX4" fmla="*/ 431798 w 7310963"/>
              <a:gd name="connsiteY4" fmla="*/ 228298 h 1361413"/>
              <a:gd name="connsiteX5" fmla="*/ 154708 w 7310963"/>
              <a:gd name="connsiteY5" fmla="*/ 934878 h 1361413"/>
              <a:gd name="connsiteX0" fmla="*/ 158743 w 7311124"/>
              <a:gd name="connsiteY0" fmla="*/ 934878 h 1293179"/>
              <a:gd name="connsiteX1" fmla="*/ 2846524 w 7311124"/>
              <a:gd name="connsiteY1" fmla="*/ 1267387 h 1293179"/>
              <a:gd name="connsiteX2" fmla="*/ 6905905 w 7311124"/>
              <a:gd name="connsiteY2" fmla="*/ 1128842 h 1293179"/>
              <a:gd name="connsiteX3" fmla="*/ 6434853 w 7311124"/>
              <a:gd name="connsiteY3" fmla="*/ 6624 h 1293179"/>
              <a:gd name="connsiteX4" fmla="*/ 435833 w 7311124"/>
              <a:gd name="connsiteY4" fmla="*/ 228298 h 1293179"/>
              <a:gd name="connsiteX5" fmla="*/ 158743 w 7311124"/>
              <a:gd name="connsiteY5" fmla="*/ 934878 h 1293179"/>
              <a:gd name="connsiteX0" fmla="*/ 158743 w 7311124"/>
              <a:gd name="connsiteY0" fmla="*/ 934878 h 1311579"/>
              <a:gd name="connsiteX1" fmla="*/ 2846524 w 7311124"/>
              <a:gd name="connsiteY1" fmla="*/ 1267387 h 1311579"/>
              <a:gd name="connsiteX2" fmla="*/ 6905905 w 7311124"/>
              <a:gd name="connsiteY2" fmla="*/ 1128842 h 1311579"/>
              <a:gd name="connsiteX3" fmla="*/ 6434853 w 7311124"/>
              <a:gd name="connsiteY3" fmla="*/ 6624 h 1311579"/>
              <a:gd name="connsiteX4" fmla="*/ 435833 w 7311124"/>
              <a:gd name="connsiteY4" fmla="*/ 228298 h 1311579"/>
              <a:gd name="connsiteX5" fmla="*/ 158743 w 7311124"/>
              <a:gd name="connsiteY5" fmla="*/ 934878 h 1311579"/>
              <a:gd name="connsiteX0" fmla="*/ 147655 w 7310702"/>
              <a:gd name="connsiteY0" fmla="*/ 934878 h 1248708"/>
              <a:gd name="connsiteX1" fmla="*/ 2683036 w 7310702"/>
              <a:gd name="connsiteY1" fmla="*/ 1198114 h 1248708"/>
              <a:gd name="connsiteX2" fmla="*/ 6894817 w 7310702"/>
              <a:gd name="connsiteY2" fmla="*/ 1128842 h 1248708"/>
              <a:gd name="connsiteX3" fmla="*/ 6423765 w 7310702"/>
              <a:gd name="connsiteY3" fmla="*/ 6624 h 1248708"/>
              <a:gd name="connsiteX4" fmla="*/ 424745 w 7310702"/>
              <a:gd name="connsiteY4" fmla="*/ 228298 h 1248708"/>
              <a:gd name="connsiteX5" fmla="*/ 147655 w 7310702"/>
              <a:gd name="connsiteY5" fmla="*/ 934878 h 1248708"/>
              <a:gd name="connsiteX0" fmla="*/ 147655 w 6845086"/>
              <a:gd name="connsiteY0" fmla="*/ 963084 h 1235189"/>
              <a:gd name="connsiteX1" fmla="*/ 2683036 w 6845086"/>
              <a:gd name="connsiteY1" fmla="*/ 1226320 h 1235189"/>
              <a:gd name="connsiteX2" fmla="*/ 5938853 w 6845086"/>
              <a:gd name="connsiteY2" fmla="*/ 1060066 h 1235189"/>
              <a:gd name="connsiteX3" fmla="*/ 6423765 w 6845086"/>
              <a:gd name="connsiteY3" fmla="*/ 34830 h 1235189"/>
              <a:gd name="connsiteX4" fmla="*/ 424745 w 6845086"/>
              <a:gd name="connsiteY4" fmla="*/ 256504 h 1235189"/>
              <a:gd name="connsiteX5" fmla="*/ 147655 w 6845086"/>
              <a:gd name="connsiteY5" fmla="*/ 963084 h 1235189"/>
              <a:gd name="connsiteX0" fmla="*/ 364631 w 6191951"/>
              <a:gd name="connsiteY0" fmla="*/ 706923 h 974693"/>
              <a:gd name="connsiteX1" fmla="*/ 2900012 w 6191951"/>
              <a:gd name="connsiteY1" fmla="*/ 970159 h 974693"/>
              <a:gd name="connsiteX2" fmla="*/ 6155829 w 6191951"/>
              <a:gd name="connsiteY2" fmla="*/ 803905 h 974693"/>
              <a:gd name="connsiteX3" fmla="*/ 641721 w 6191951"/>
              <a:gd name="connsiteY3" fmla="*/ 343 h 974693"/>
              <a:gd name="connsiteX4" fmla="*/ 364631 w 6191951"/>
              <a:gd name="connsiteY4" fmla="*/ 706923 h 974693"/>
              <a:gd name="connsiteX0" fmla="*/ 6155829 w 6268452"/>
              <a:gd name="connsiteY0" fmla="*/ 803905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837175 w 6268452"/>
              <a:gd name="connsiteY0" fmla="*/ 235869 h 975339"/>
              <a:gd name="connsiteX1" fmla="*/ 641721 w 6268452"/>
              <a:gd name="connsiteY1" fmla="*/ 343 h 975339"/>
              <a:gd name="connsiteX2" fmla="*/ 364631 w 6268452"/>
              <a:gd name="connsiteY2" fmla="*/ 706923 h 975339"/>
              <a:gd name="connsiteX3" fmla="*/ 2900012 w 6268452"/>
              <a:gd name="connsiteY3" fmla="*/ 970159 h 975339"/>
              <a:gd name="connsiteX4" fmla="*/ 6247269 w 6268452"/>
              <a:gd name="connsiteY4" fmla="*/ 895345 h 975339"/>
              <a:gd name="connsiteX0" fmla="*/ 5241430 w 6268452"/>
              <a:gd name="connsiteY0" fmla="*/ 65233 h 1054085"/>
              <a:gd name="connsiteX1" fmla="*/ 641721 w 6268452"/>
              <a:gd name="connsiteY1" fmla="*/ 79089 h 1054085"/>
              <a:gd name="connsiteX2" fmla="*/ 364631 w 6268452"/>
              <a:gd name="connsiteY2" fmla="*/ 785669 h 1054085"/>
              <a:gd name="connsiteX3" fmla="*/ 2900012 w 6268452"/>
              <a:gd name="connsiteY3" fmla="*/ 1048905 h 1054085"/>
              <a:gd name="connsiteX4" fmla="*/ 6247269 w 6268452"/>
              <a:gd name="connsiteY4" fmla="*/ 974091 h 1054085"/>
              <a:gd name="connsiteX0" fmla="*/ 5241430 w 5883339"/>
              <a:gd name="connsiteY0" fmla="*/ 65233 h 1068212"/>
              <a:gd name="connsiteX1" fmla="*/ 641721 w 5883339"/>
              <a:gd name="connsiteY1" fmla="*/ 79089 h 1068212"/>
              <a:gd name="connsiteX2" fmla="*/ 364631 w 5883339"/>
              <a:gd name="connsiteY2" fmla="*/ 785669 h 1068212"/>
              <a:gd name="connsiteX3" fmla="*/ 2900012 w 5883339"/>
              <a:gd name="connsiteY3" fmla="*/ 1048905 h 1068212"/>
              <a:gd name="connsiteX4" fmla="*/ 5859342 w 5883339"/>
              <a:gd name="connsiteY4" fmla="*/ 309073 h 1068212"/>
              <a:gd name="connsiteX0" fmla="*/ 5241430 w 6241027"/>
              <a:gd name="connsiteY0" fmla="*/ 65233 h 1076534"/>
              <a:gd name="connsiteX1" fmla="*/ 641721 w 6241027"/>
              <a:gd name="connsiteY1" fmla="*/ 79089 h 1076534"/>
              <a:gd name="connsiteX2" fmla="*/ 364631 w 6241027"/>
              <a:gd name="connsiteY2" fmla="*/ 785669 h 1076534"/>
              <a:gd name="connsiteX3" fmla="*/ 2900012 w 6241027"/>
              <a:gd name="connsiteY3" fmla="*/ 1048905 h 1076534"/>
              <a:gd name="connsiteX4" fmla="*/ 6219560 w 6241027"/>
              <a:gd name="connsiteY4" fmla="*/ 170528 h 1076534"/>
              <a:gd name="connsiteX0" fmla="*/ 5241430 w 6397655"/>
              <a:gd name="connsiteY0" fmla="*/ 65233 h 1076534"/>
              <a:gd name="connsiteX1" fmla="*/ 641721 w 6397655"/>
              <a:gd name="connsiteY1" fmla="*/ 79089 h 1076534"/>
              <a:gd name="connsiteX2" fmla="*/ 364631 w 6397655"/>
              <a:gd name="connsiteY2" fmla="*/ 785669 h 1076534"/>
              <a:gd name="connsiteX3" fmla="*/ 2900012 w 6397655"/>
              <a:gd name="connsiteY3" fmla="*/ 1048905 h 1076534"/>
              <a:gd name="connsiteX4" fmla="*/ 6219560 w 6397655"/>
              <a:gd name="connsiteY4" fmla="*/ 170528 h 1076534"/>
              <a:gd name="connsiteX0" fmla="*/ 5241430 w 6397655"/>
              <a:gd name="connsiteY0" fmla="*/ 65233 h 966222"/>
              <a:gd name="connsiteX1" fmla="*/ 641721 w 6397655"/>
              <a:gd name="connsiteY1" fmla="*/ 79089 h 966222"/>
              <a:gd name="connsiteX2" fmla="*/ 364631 w 6397655"/>
              <a:gd name="connsiteY2" fmla="*/ 785669 h 966222"/>
              <a:gd name="connsiteX3" fmla="*/ 2900012 w 6397655"/>
              <a:gd name="connsiteY3" fmla="*/ 924215 h 966222"/>
              <a:gd name="connsiteX4" fmla="*/ 6219560 w 6397655"/>
              <a:gd name="connsiteY4" fmla="*/ 170528 h 966222"/>
              <a:gd name="connsiteX0" fmla="*/ 5241430 w 6424353"/>
              <a:gd name="connsiteY0" fmla="*/ 102523 h 1018705"/>
              <a:gd name="connsiteX1" fmla="*/ 641721 w 6424353"/>
              <a:gd name="connsiteY1" fmla="*/ 116379 h 1018705"/>
              <a:gd name="connsiteX2" fmla="*/ 364631 w 6424353"/>
              <a:gd name="connsiteY2" fmla="*/ 822959 h 1018705"/>
              <a:gd name="connsiteX3" fmla="*/ 2900012 w 6424353"/>
              <a:gd name="connsiteY3" fmla="*/ 961505 h 1018705"/>
              <a:gd name="connsiteX4" fmla="*/ 6247269 w 6424353"/>
              <a:gd name="connsiteY4" fmla="*/ 0 h 1018705"/>
              <a:gd name="connsiteX0" fmla="*/ 5241430 w 6247269"/>
              <a:gd name="connsiteY0" fmla="*/ 102523 h 970552"/>
              <a:gd name="connsiteX1" fmla="*/ 641721 w 6247269"/>
              <a:gd name="connsiteY1" fmla="*/ 116379 h 970552"/>
              <a:gd name="connsiteX2" fmla="*/ 364631 w 6247269"/>
              <a:gd name="connsiteY2" fmla="*/ 822959 h 970552"/>
              <a:gd name="connsiteX3" fmla="*/ 2900012 w 6247269"/>
              <a:gd name="connsiteY3" fmla="*/ 961505 h 970552"/>
              <a:gd name="connsiteX4" fmla="*/ 5167745 w 6247269"/>
              <a:gd name="connsiteY4" fmla="*/ 669733 h 970552"/>
              <a:gd name="connsiteX5" fmla="*/ 6247269 w 6247269"/>
              <a:gd name="connsiteY5" fmla="*/ 0 h 970552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965993"/>
              <a:gd name="connsiteX1" fmla="*/ 641721 w 6247269"/>
              <a:gd name="connsiteY1" fmla="*/ 116379 h 965993"/>
              <a:gd name="connsiteX2" fmla="*/ 364631 w 6247269"/>
              <a:gd name="connsiteY2" fmla="*/ 822959 h 965993"/>
              <a:gd name="connsiteX3" fmla="*/ 2900012 w 6247269"/>
              <a:gd name="connsiteY3" fmla="*/ 961505 h 965993"/>
              <a:gd name="connsiteX4" fmla="*/ 5334000 w 6247269"/>
              <a:gd name="connsiteY4" fmla="*/ 739006 h 965993"/>
              <a:gd name="connsiteX5" fmla="*/ 6247269 w 6247269"/>
              <a:gd name="connsiteY5" fmla="*/ 0 h 965993"/>
              <a:gd name="connsiteX0" fmla="*/ 5241430 w 6247269"/>
              <a:gd name="connsiteY0" fmla="*/ 102523 h 1025044"/>
              <a:gd name="connsiteX1" fmla="*/ 641721 w 6247269"/>
              <a:gd name="connsiteY1" fmla="*/ 116379 h 1025044"/>
              <a:gd name="connsiteX2" fmla="*/ 364631 w 6247269"/>
              <a:gd name="connsiteY2" fmla="*/ 822959 h 1025044"/>
              <a:gd name="connsiteX3" fmla="*/ 2900012 w 6247269"/>
              <a:gd name="connsiteY3" fmla="*/ 961505 h 1025044"/>
              <a:gd name="connsiteX4" fmla="*/ 5334000 w 6247269"/>
              <a:gd name="connsiteY4" fmla="*/ 739006 h 1025044"/>
              <a:gd name="connsiteX5" fmla="*/ 6247269 w 6247269"/>
              <a:gd name="connsiteY5" fmla="*/ 0 h 1025044"/>
              <a:gd name="connsiteX0" fmla="*/ 5241430 w 6247269"/>
              <a:gd name="connsiteY0" fmla="*/ 102523 h 974354"/>
              <a:gd name="connsiteX1" fmla="*/ 641721 w 6247269"/>
              <a:gd name="connsiteY1" fmla="*/ 116379 h 974354"/>
              <a:gd name="connsiteX2" fmla="*/ 364631 w 6247269"/>
              <a:gd name="connsiteY2" fmla="*/ 822959 h 974354"/>
              <a:gd name="connsiteX3" fmla="*/ 2900012 w 6247269"/>
              <a:gd name="connsiteY3" fmla="*/ 961505 h 974354"/>
              <a:gd name="connsiteX4" fmla="*/ 5430982 w 6247269"/>
              <a:gd name="connsiteY4" fmla="*/ 614315 h 974354"/>
              <a:gd name="connsiteX5" fmla="*/ 6247269 w 6247269"/>
              <a:gd name="connsiteY5" fmla="*/ 0 h 974354"/>
              <a:gd name="connsiteX0" fmla="*/ 5397048 w 6402887"/>
              <a:gd name="connsiteY0" fmla="*/ 235769 h 1114829"/>
              <a:gd name="connsiteX1" fmla="*/ 547957 w 6402887"/>
              <a:gd name="connsiteY1" fmla="*/ 244 h 1114829"/>
              <a:gd name="connsiteX2" fmla="*/ 520249 w 6402887"/>
              <a:gd name="connsiteY2" fmla="*/ 956205 h 1114829"/>
              <a:gd name="connsiteX3" fmla="*/ 3055630 w 6402887"/>
              <a:gd name="connsiteY3" fmla="*/ 1094751 h 1114829"/>
              <a:gd name="connsiteX4" fmla="*/ 5586600 w 6402887"/>
              <a:gd name="connsiteY4" fmla="*/ 747561 h 1114829"/>
              <a:gd name="connsiteX5" fmla="*/ 6402887 w 6402887"/>
              <a:gd name="connsiteY5" fmla="*/ 133246 h 1114829"/>
              <a:gd name="connsiteX0" fmla="*/ 5466320 w 6402887"/>
              <a:gd name="connsiteY0" fmla="*/ 71840 h 1172573"/>
              <a:gd name="connsiteX1" fmla="*/ 547957 w 6402887"/>
              <a:gd name="connsiteY1" fmla="*/ 57988 h 1172573"/>
              <a:gd name="connsiteX2" fmla="*/ 520249 w 6402887"/>
              <a:gd name="connsiteY2" fmla="*/ 1013949 h 1172573"/>
              <a:gd name="connsiteX3" fmla="*/ 3055630 w 6402887"/>
              <a:gd name="connsiteY3" fmla="*/ 1152495 h 1172573"/>
              <a:gd name="connsiteX4" fmla="*/ 5586600 w 6402887"/>
              <a:gd name="connsiteY4" fmla="*/ 805305 h 1172573"/>
              <a:gd name="connsiteX5" fmla="*/ 6402887 w 6402887"/>
              <a:gd name="connsiteY5" fmla="*/ 190990 h 1172573"/>
              <a:gd name="connsiteX0" fmla="*/ 5466320 w 6098087"/>
              <a:gd name="connsiteY0" fmla="*/ 282631 h 1383364"/>
              <a:gd name="connsiteX1" fmla="*/ 547957 w 6098087"/>
              <a:gd name="connsiteY1" fmla="*/ 268779 h 1383364"/>
              <a:gd name="connsiteX2" fmla="*/ 520249 w 6098087"/>
              <a:gd name="connsiteY2" fmla="*/ 1224740 h 1383364"/>
              <a:gd name="connsiteX3" fmla="*/ 3055630 w 6098087"/>
              <a:gd name="connsiteY3" fmla="*/ 1363286 h 1383364"/>
              <a:gd name="connsiteX4" fmla="*/ 5586600 w 6098087"/>
              <a:gd name="connsiteY4" fmla="*/ 1016096 h 1383364"/>
              <a:gd name="connsiteX5" fmla="*/ 6098087 w 6098087"/>
              <a:gd name="connsiteY5" fmla="*/ 0 h 1383364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98087"/>
              <a:gd name="connsiteY0" fmla="*/ 282631 h 1375156"/>
              <a:gd name="connsiteX1" fmla="*/ 547957 w 6098087"/>
              <a:gd name="connsiteY1" fmla="*/ 268779 h 1375156"/>
              <a:gd name="connsiteX2" fmla="*/ 520249 w 6098087"/>
              <a:gd name="connsiteY2" fmla="*/ 1224740 h 1375156"/>
              <a:gd name="connsiteX3" fmla="*/ 3055630 w 6098087"/>
              <a:gd name="connsiteY3" fmla="*/ 1363286 h 1375156"/>
              <a:gd name="connsiteX4" fmla="*/ 5572745 w 6098087"/>
              <a:gd name="connsiteY4" fmla="*/ 1126932 h 1375156"/>
              <a:gd name="connsiteX5" fmla="*/ 6098087 w 6098087"/>
              <a:gd name="connsiteY5" fmla="*/ 0 h 1375156"/>
              <a:gd name="connsiteX0" fmla="*/ 5466320 w 6014960"/>
              <a:gd name="connsiteY0" fmla="*/ 393467 h 1485992"/>
              <a:gd name="connsiteX1" fmla="*/ 547957 w 6014960"/>
              <a:gd name="connsiteY1" fmla="*/ 379615 h 1485992"/>
              <a:gd name="connsiteX2" fmla="*/ 520249 w 6014960"/>
              <a:gd name="connsiteY2" fmla="*/ 1335576 h 1485992"/>
              <a:gd name="connsiteX3" fmla="*/ 3055630 w 6014960"/>
              <a:gd name="connsiteY3" fmla="*/ 1474122 h 1485992"/>
              <a:gd name="connsiteX4" fmla="*/ 5572745 w 6014960"/>
              <a:gd name="connsiteY4" fmla="*/ 1237768 h 1485992"/>
              <a:gd name="connsiteX5" fmla="*/ 6014960 w 6014960"/>
              <a:gd name="connsiteY5" fmla="*/ 0 h 148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960" h="1485992">
                <a:moveTo>
                  <a:pt x="5466320" y="393467"/>
                </a:moveTo>
                <a:cubicBezTo>
                  <a:pt x="5089938" y="231831"/>
                  <a:pt x="1513157" y="395779"/>
                  <a:pt x="547957" y="379615"/>
                </a:cubicBezTo>
                <a:cubicBezTo>
                  <a:pt x="-417243" y="363451"/>
                  <a:pt x="102304" y="1153158"/>
                  <a:pt x="520249" y="1335576"/>
                </a:cubicBezTo>
                <a:cubicBezTo>
                  <a:pt x="938194" y="1517994"/>
                  <a:pt x="2213547" y="1490423"/>
                  <a:pt x="3055630" y="1474122"/>
                </a:cubicBezTo>
                <a:cubicBezTo>
                  <a:pt x="3897713" y="1457821"/>
                  <a:pt x="5079523" y="1483455"/>
                  <a:pt x="5572745" y="1237768"/>
                </a:cubicBezTo>
                <a:cubicBezTo>
                  <a:pt x="6065967" y="992081"/>
                  <a:pt x="5835039" y="111622"/>
                  <a:pt x="6014960" y="0"/>
                </a:cubicBezTo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026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19295</TotalTime>
  <Words>804</Words>
  <Application>Microsoft Macintosh PowerPoint</Application>
  <PresentationFormat>Экран (4:3)</PresentationFormat>
  <Paragraphs>129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Century Gothic</vt:lpstr>
      <vt:lpstr>Consolas</vt:lpstr>
      <vt:lpstr>Montserrat</vt:lpstr>
      <vt:lpstr>Montserrat Medium</vt:lpstr>
      <vt:lpstr>Wingdings</vt:lpstr>
      <vt:lpstr>Тема Office</vt:lpstr>
      <vt:lpstr>Урок 26</vt:lpstr>
      <vt:lpstr>Сложное ПО</vt:lpstr>
      <vt:lpstr>Что такое сложное ПО?</vt:lpstr>
      <vt:lpstr>Сложное ПО</vt:lpstr>
      <vt:lpstr>Сложное ПО</vt:lpstr>
      <vt:lpstr>Сложное ПО</vt:lpstr>
      <vt:lpstr>Сложное ПО</vt:lpstr>
      <vt:lpstr>Сложное ПО</vt:lpstr>
      <vt:lpstr>Проблемы и решение</vt:lpstr>
      <vt:lpstr>Проблемы</vt:lpstr>
      <vt:lpstr>Решение</vt:lpstr>
      <vt:lpstr>Решение</vt:lpstr>
      <vt:lpstr>Черное и белое</vt:lpstr>
      <vt:lpstr>ЧБ</vt:lpstr>
      <vt:lpstr>ЧБ</vt:lpstr>
      <vt:lpstr> ООП</vt:lpstr>
      <vt:lpstr>Что такое класс?</vt:lpstr>
      <vt:lpstr>Что такое объект?</vt:lpstr>
      <vt:lpstr>Что такое отношение?</vt:lpstr>
      <vt:lpstr>ООП</vt:lpstr>
      <vt:lpstr>Шаблоны проектирования</vt:lpstr>
      <vt:lpstr>Что такое шаблоны проектирования?</vt:lpstr>
      <vt:lpstr>Где они применяются?</vt:lpstr>
      <vt:lpstr>Их можно использовать только на C++?</vt:lpstr>
      <vt:lpstr>Шаблоны Проектирования</vt:lpstr>
      <vt:lpstr>Шаблоны Проектирования</vt:lpstr>
      <vt:lpstr>Шаблоны Проектирования</vt:lpstr>
      <vt:lpstr>Шаблоны Проектирования</vt:lpstr>
      <vt:lpstr>Шаблоны Проектирования</vt:lpstr>
      <vt:lpstr>Шаблоны Проектирования</vt:lpstr>
      <vt:lpstr>Шаблоны Проектирования</vt:lpstr>
      <vt:lpstr>Шаблоны Проектирования</vt:lpstr>
    </vt:vector>
  </TitlesOfParts>
  <Company>MGTU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C++</dc:title>
  <dc:creator>Ivanova</dc:creator>
  <cp:lastModifiedBy>артеи гудзенко</cp:lastModifiedBy>
  <cp:revision>288</cp:revision>
  <dcterms:created xsi:type="dcterms:W3CDTF">2005-12-18T05:43:07Z</dcterms:created>
  <dcterms:modified xsi:type="dcterms:W3CDTF">2023-03-01T16:29:15Z</dcterms:modified>
</cp:coreProperties>
</file>