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6" r:id="rId1"/>
  </p:sldMasterIdLst>
  <p:notesMasterIdLst>
    <p:notesMasterId r:id="rId34"/>
  </p:notesMasterIdLst>
  <p:handoutMasterIdLst>
    <p:handoutMasterId r:id="rId35"/>
  </p:handoutMasterIdLst>
  <p:sldIdLst>
    <p:sldId id="294" r:id="rId2"/>
    <p:sldId id="367" r:id="rId3"/>
    <p:sldId id="976" r:id="rId4"/>
    <p:sldId id="977" r:id="rId5"/>
    <p:sldId id="979" r:id="rId6"/>
    <p:sldId id="998" r:id="rId7"/>
    <p:sldId id="999" r:id="rId8"/>
    <p:sldId id="899" r:id="rId9"/>
    <p:sldId id="1010" r:id="rId10"/>
    <p:sldId id="1011" r:id="rId11"/>
    <p:sldId id="1012" r:id="rId12"/>
    <p:sldId id="1013" r:id="rId13"/>
    <p:sldId id="1014" r:id="rId14"/>
    <p:sldId id="1015" r:id="rId15"/>
    <p:sldId id="1007" r:id="rId16"/>
    <p:sldId id="1008" r:id="rId17"/>
    <p:sldId id="996" r:id="rId18"/>
    <p:sldId id="997" r:id="rId19"/>
    <p:sldId id="1000" r:id="rId20"/>
    <p:sldId id="991" r:id="rId21"/>
    <p:sldId id="1001" r:id="rId22"/>
    <p:sldId id="1002" r:id="rId23"/>
    <p:sldId id="1003" r:id="rId24"/>
    <p:sldId id="1004" r:id="rId25"/>
    <p:sldId id="1009" r:id="rId26"/>
    <p:sldId id="1005" r:id="rId27"/>
    <p:sldId id="1006" r:id="rId28"/>
    <p:sldId id="908" r:id="rId29"/>
    <p:sldId id="900" r:id="rId30"/>
    <p:sldId id="972" r:id="rId31"/>
    <p:sldId id="970" r:id="rId32"/>
    <p:sldId id="971" r:id="rId33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90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Светлый стиль 1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68" autoAdjust="0"/>
    <p:restoredTop sz="95007" autoAdjust="0"/>
  </p:normalViewPr>
  <p:slideViewPr>
    <p:cSldViewPr>
      <p:cViewPr>
        <p:scale>
          <a:sx n="82" d="100"/>
          <a:sy n="82" d="100"/>
        </p:scale>
        <p:origin x="816" y="10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E99D3DEB-EF92-004B-A78B-1002814CFFE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818D6943-66E1-7C4D-A8FE-27FDE9CDF14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2340" name="Rectangle 4">
            <a:extLst>
              <a:ext uri="{FF2B5EF4-FFF2-40B4-BE49-F238E27FC236}">
                <a16:creationId xmlns:a16="http://schemas.microsoft.com/office/drawing/2014/main" id="{F5871B0C-2D2B-DB48-909C-5581357F894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2341" name="Rectangle 5">
            <a:extLst>
              <a:ext uri="{FF2B5EF4-FFF2-40B4-BE49-F238E27FC236}">
                <a16:creationId xmlns:a16="http://schemas.microsoft.com/office/drawing/2014/main" id="{F961DC7C-C03A-0B43-9670-C00DACACDA7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6529824-1143-7F4D-8908-C7327A17437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3T14:08:06.9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24575,'7'0'0,"20"1"0,29 12 0,23 15 0,-32-9 0,1 3 0,1 4 0,-1 2 0,-1 0 0,-1 1 0,4 2 0,-1 0 0,-2 1 0,0 0 0,-1 0 0,-1 1 0,-3-1 0,0 0 0,-3-1 0,1 0 0,1 2 0,0-1 0,34 26 0,-1-1 0,-5-4 0,3 1 0,-1-1 0,1 0 0,-3-2 0,-4-2 0,0 0 0,-4-4 0,-3-2 0,-6-2 0,-2-1 0,-2-1 0,0-1 0,1-2 0,1 0 0,-1-1 0,-1-1 0,-3-1 0,-4-2 0,-4-2 0,-2-3 0,-3-2 0,-2-2 0,-2-2 0,-2-2 0,-1-2 0,-4-1 0,-2-3 0,-2-2 0,-2-1 0,-2 1 0,0-1 0,-2 1 0,-1-2 0,-1-2 0,-1-1 0,-2-2 0,-1 0 0,-1-1 0,-3 0 0,1-1 0,-1 0 0,0-1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3:01:01.1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24575,'26'11'0,"7"6"0,17 12 0,10 8 0,5 2 0,6 4 0,0 1 0,3 2 0,3 2 0,2-1 0,-1 0 0,-1 0 0,-3-2 0,-1-1 0,-1-1 0,-2-3 0,0 1 0,2-2 0,2 0 0,2-2 0,-1-1 0,-2-1 0,-4-3 0,-6-4 0,-5-2 0,-5-3 0,-3-2 0,-3-1 0,-3-3 0,-5-1 0,-3-2 0,-6-2 0,-4-1 0,-3-1 0,-2 0 0,0-1 0,2 0 0,0 0 0,-1-1 0,-2-1 0,-2 0 0,-4-1 0,-3-1 0,-3-1 0,-1 0 0,-2-2 0,-3-1 0,0 0 0,-2-1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8T09:58:04.8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24575,'13'0'0,"9"2"0,14 8 0,14 11 0,8 13 0,5 7 0,-3 3 0,0 0 0,-3 0 0,-6-3 0,-4-2 0,-7-2 0,-5-4 0,-1 2 0,0 2 0,3 3 0,2 5 0,2 0 0,-3-1 0,0-1 0,-1-1 0,-1 1 0,3 1 0,0-1 0,3-4 0,-1 1 0,-3-4 0,0 0 0,-2 0 0,-3-3 0,2 2 0,-2-2 0,1 3 0,-1-1 0,-3-3 0,0 0 0,0-2 0,0 0 0,-1-1 0,-1-2 0,-2-1 0,1-2 0,-1 0 0,-2-2 0,0-1 0,-4-3 0,-2-2 0,-3-3 0,-2-2 0,-1-3 0,-3-2 0,-1-1 0,-3-1 0,0 1 0,-1-1 0,2 1 0,0 0 0,0-2 0,-2 1 0,-1-1 0,-2-2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8T09:58:10.1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24575,'10'1'0,"20"18"0,20 13 0,16 15 0,8 7 0,-6-5 0,-4-1 0,-8-7 0,-8-6 0,-12-7 0,-8-5 0,-3-1 0,-1 0 0,2 0 0,0 0 0,-1-1 0,-2-3 0,0 1 0,1 0 0,5 4 0,4 3 0,5 2 0,1 1 0,1 1 0,-1 1 0,2 3 0,-1-1 0,1 0 0,-4-4 0,-2-2 0,-3-1 0,-2-2 0,2 1 0,2 1 0,1 0 0,2-1 0,0 1 0,2 0 0,0 0 0,-1 0 0,-3-4 0,-5 0 0,-2-1 0,-2-1 0,-1-2 0,-3-2 0,-2-1 0,-1-1 0,-3 0 0,-1-1 0,0 1 0,1-1 0,0 1 0,-1 0 0,1 0 0,0-1 0,1 1 0,0 0 0,1-2 0,0 0 0,-3-2 0,1-1 0,-3 1 0,1-1 0,-1-1 0,1 0 0,-1 0 0,-1-1 0,-1-1 0,-3 1 0,0-1 0,-1-1 0,0 0 0,1-1 0,-2 0 0,-1-1 0,0 1 0,-1-1 0,0 0 0,1 0 0,-3-2 0,1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E472F79C-7592-CC4E-901A-9E8E5952CBF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AC4590EA-F97A-7B44-AE16-2399FE480F4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610034D2-54F9-C043-BED8-02F70C02D95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6D2B5CBB-EFBC-574D-8ED9-F12D5C5E234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noProof="0"/>
              <a:t>Образец текста</a:t>
            </a:r>
          </a:p>
          <a:p>
            <a:pPr lvl="1"/>
            <a:r>
              <a:rPr lang="ru-RU" altLang="ru-RU" noProof="0"/>
              <a:t>Второй уровень</a:t>
            </a:r>
          </a:p>
          <a:p>
            <a:pPr lvl="2"/>
            <a:r>
              <a:rPr lang="ru-RU" altLang="ru-RU" noProof="0"/>
              <a:t>Третий уровень</a:t>
            </a:r>
          </a:p>
          <a:p>
            <a:pPr lvl="3"/>
            <a:r>
              <a:rPr lang="ru-RU" altLang="ru-RU" noProof="0"/>
              <a:t>Четвертый уровень</a:t>
            </a:r>
          </a:p>
          <a:p>
            <a:pPr lvl="4"/>
            <a:r>
              <a:rPr lang="ru-RU" altLang="ru-RU" noProof="0"/>
              <a:t>Пятый уровень</a:t>
            </a:r>
          </a:p>
        </p:txBody>
      </p:sp>
      <p:sp>
        <p:nvSpPr>
          <p:cNvPr id="26630" name="Rectangle 6">
            <a:extLst>
              <a:ext uri="{FF2B5EF4-FFF2-40B4-BE49-F238E27FC236}">
                <a16:creationId xmlns:a16="http://schemas.microsoft.com/office/drawing/2014/main" id="{06C97635-66EB-E14D-9A46-5F80D0F5CE5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6631" name="Rectangle 7">
            <a:extLst>
              <a:ext uri="{FF2B5EF4-FFF2-40B4-BE49-F238E27FC236}">
                <a16:creationId xmlns:a16="http://schemas.microsoft.com/office/drawing/2014/main" id="{239853A8-1E8E-9741-905B-036A50AF07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579E301-EC2F-A147-BB81-464D61867675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2691C-B0CC-1445-A061-695973EA0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52A30-C889-974A-B7AD-A757B3C95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A663D-2A1D-FD43-92EE-E22FD6156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79617-8EAB-0E42-BBA1-00F4116AE7B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6549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9321F-DF7B-6746-8E65-6B7208D4F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DC89B-E2EB-8D40-8043-19E1C8D38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2C572-2072-8E44-B512-C7460D86A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D5E3B-E45C-E549-B756-45DE3E0EC772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980011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129A9-4B6E-B842-8A4C-4715DDBB9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089C4-7CF7-2F49-A138-1C43F77EA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C91C9-D286-7C42-A093-4B7F433F3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AA2B17-6BEA-284D-BA2E-40A01DFECC36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680987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19D11-CD26-C141-8892-FAC94202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74508-F807-B448-A579-265F4B54F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54A09-1699-E549-9865-EB1B8A9E1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F5DB9-8309-F24F-82C8-F92CC45B14CD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89573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3FDF3-464F-AC4B-8AA8-650E15AE0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CF88C-D6DD-7147-9184-600A80697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3EB7C-4FC5-5340-9DEC-24FFADE94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A2B2F-2036-144E-AFBE-034A13112FFD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2284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088A2C8-6E6F-654F-B9D8-0DBA2680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B61A898-146C-6E4A-8782-F672A3357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1F2D170-A67B-124D-A15E-D2A24DE58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7AFB1-B8EB-DF46-A2B6-4214839E6719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852415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2C45421-B476-9B43-9FCE-55097D46C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4269F1D-5BBA-6A46-8A08-DD8843CAB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C2175DF-0DB8-E94D-97AA-B50DF04B5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1C6D7-5228-FE41-AA63-873DC12E9DA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70556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C4A83C-44F8-8942-8F0E-AD512FCFC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B2D3DEE-7F72-FC42-8791-09F501289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B1D3CFD-73DA-3F40-A559-C92A0CE5A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A06F1-C207-F04E-8ED1-C20AEFC889E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366147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ABFA6E9-E5BD-D047-8502-445E79035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250991E-7C3E-AF40-9F8A-AD70961A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52919F-F603-5548-97FD-114D2284D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3AD79B-B99E-4D41-8C7A-AD905724B324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741232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171E2BF-63BF-194E-963B-7B6CC6431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34E6F54-6DFE-2F48-90F8-398E6D3AA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C12A0CD-DDAC-1446-B7F3-2BA91CA78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DB243-A2AC-E64D-92D1-1419D4E7EF3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265402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CF8FBAD-E331-6540-8FB7-0F023EF60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0E13144-168A-BA48-806D-18CF51DE7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ED0522A-B25E-1948-A44D-925613EF3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D8059-0C4B-F446-9EFF-D0BCEE69ABCA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676031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3DE4A3A4-61D4-2C48-BB18-6C64F3432D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  <a:endParaRPr lang="en-US" altLang="ru-RU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1B3DD90D-F567-6347-8897-3A39B7C624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  <a:endParaRPr lang="en-US" alt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25138-1C65-ED48-A3D7-92E099ABD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198B4-9574-9F45-951C-EA67796FF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F9B2B-4807-1543-9454-1DD0ECE5F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A59AB1D-6CFA-014F-90D2-1F5D021A9F25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container/stack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en.cppreference.com/w/cpp/container/queu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9CDC518D-1A11-AC4C-9505-AB7DD462DE6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23850" y="912813"/>
            <a:ext cx="7772400" cy="2387600"/>
          </a:xfrm>
        </p:spPr>
        <p:txBody>
          <a:bodyPr/>
          <a:lstStyle/>
          <a:p>
            <a:pPr eaLnBrk="1" hangingPunct="1"/>
            <a:r>
              <a:rPr lang="ru-RU" altLang="en-US" sz="3600" b="1" dirty="0">
                <a:latin typeface="Montserrat" pitchFamily="2" charset="0"/>
              </a:rPr>
              <a:t>Урок </a:t>
            </a:r>
            <a:r>
              <a:rPr lang="en-US" altLang="en-US" sz="3600" b="1" dirty="0">
                <a:latin typeface="Montserrat" pitchFamily="2" charset="0"/>
              </a:rPr>
              <a:t>23</a:t>
            </a:r>
            <a:endParaRPr lang="ru-RU" altLang="en-US" sz="3300" b="1" dirty="0">
              <a:latin typeface="Montserrat" pitchFamily="2" charset="0"/>
            </a:endParaRPr>
          </a:p>
        </p:txBody>
      </p:sp>
      <p:sp>
        <p:nvSpPr>
          <p:cNvPr id="15362" name="TextBox 4">
            <a:extLst>
              <a:ext uri="{FF2B5EF4-FFF2-40B4-BE49-F238E27FC236}">
                <a16:creationId xmlns:a16="http://schemas.microsoft.com/office/drawing/2014/main" id="{9AC10B8E-02FF-C346-AEA6-AD43C34E7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8069" y="659241"/>
            <a:ext cx="651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Montserrat Medium" pitchFamily="2" charset="0"/>
              </a:rPr>
              <a:t>C++</a:t>
            </a:r>
            <a:endParaRPr lang="ru-RU" altLang="en-US" sz="1800" dirty="0">
              <a:latin typeface="Montserrat Medium" pitchFamily="2" charset="0"/>
            </a:endParaRPr>
          </a:p>
        </p:txBody>
      </p:sp>
      <p:sp>
        <p:nvSpPr>
          <p:cNvPr id="16" name="Полилиния 15">
            <a:extLst>
              <a:ext uri="{FF2B5EF4-FFF2-40B4-BE49-F238E27FC236}">
                <a16:creationId xmlns:a16="http://schemas.microsoft.com/office/drawing/2014/main" id="{7C297D41-C69E-7A4E-8A8A-FBF129B9B13D}"/>
              </a:ext>
            </a:extLst>
          </p:cNvPr>
          <p:cNvSpPr/>
          <p:nvPr/>
        </p:nvSpPr>
        <p:spPr>
          <a:xfrm>
            <a:off x="1717675" y="1989138"/>
            <a:ext cx="5487988" cy="185737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63437" h="1317274">
                <a:moveTo>
                  <a:pt x="154708" y="772133"/>
                </a:moveTo>
                <a:cubicBezTo>
                  <a:pt x="547253" y="959169"/>
                  <a:pt x="1962725" y="1584933"/>
                  <a:pt x="2787071" y="1187769"/>
                </a:cubicBezTo>
                <a:cubicBezTo>
                  <a:pt x="3611417" y="790605"/>
                  <a:pt x="4335213" y="1107512"/>
                  <a:pt x="4518889" y="966097"/>
                </a:cubicBezTo>
                <a:cubicBezTo>
                  <a:pt x="4702565" y="824682"/>
                  <a:pt x="4283983" y="496295"/>
                  <a:pt x="3889129" y="339277"/>
                </a:cubicBezTo>
                <a:cubicBezTo>
                  <a:pt x="3355729" y="306950"/>
                  <a:pt x="2725985" y="69609"/>
                  <a:pt x="2149763" y="23988"/>
                </a:cubicBezTo>
                <a:cubicBezTo>
                  <a:pt x="1573541" y="-21633"/>
                  <a:pt x="1355434" y="899"/>
                  <a:pt x="431798" y="65553"/>
                </a:cubicBezTo>
                <a:cubicBezTo>
                  <a:pt x="214744" y="504280"/>
                  <a:pt x="-237837" y="585097"/>
                  <a:pt x="154708" y="772133"/>
                </a:cubicBezTo>
                <a:close/>
              </a:path>
            </a:pathLst>
          </a:cu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7" name="Полилиния 26">
            <a:extLst>
              <a:ext uri="{FF2B5EF4-FFF2-40B4-BE49-F238E27FC236}">
                <a16:creationId xmlns:a16="http://schemas.microsoft.com/office/drawing/2014/main" id="{456173A9-9774-2248-A359-57CA8BB71BE5}"/>
              </a:ext>
            </a:extLst>
          </p:cNvPr>
          <p:cNvSpPr/>
          <p:nvPr/>
        </p:nvSpPr>
        <p:spPr>
          <a:xfrm>
            <a:off x="1870075" y="2141538"/>
            <a:ext cx="5487988" cy="185737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63437" h="1317274">
                <a:moveTo>
                  <a:pt x="154708" y="772133"/>
                </a:moveTo>
                <a:cubicBezTo>
                  <a:pt x="547253" y="959169"/>
                  <a:pt x="1962725" y="1584933"/>
                  <a:pt x="2787071" y="1187769"/>
                </a:cubicBezTo>
                <a:cubicBezTo>
                  <a:pt x="3611417" y="790605"/>
                  <a:pt x="4335213" y="1107512"/>
                  <a:pt x="4518889" y="966097"/>
                </a:cubicBezTo>
                <a:cubicBezTo>
                  <a:pt x="4702565" y="824682"/>
                  <a:pt x="4283983" y="496295"/>
                  <a:pt x="3889129" y="339277"/>
                </a:cubicBezTo>
                <a:cubicBezTo>
                  <a:pt x="3355729" y="306950"/>
                  <a:pt x="2725985" y="69609"/>
                  <a:pt x="2149763" y="23988"/>
                </a:cubicBezTo>
                <a:cubicBezTo>
                  <a:pt x="1573541" y="-21633"/>
                  <a:pt x="1355434" y="899"/>
                  <a:pt x="431798" y="65553"/>
                </a:cubicBezTo>
                <a:cubicBezTo>
                  <a:pt x="214744" y="504280"/>
                  <a:pt x="-237837" y="585097"/>
                  <a:pt x="154708" y="772133"/>
                </a:cubicBezTo>
                <a:close/>
              </a:path>
            </a:pathLst>
          </a:cu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" name="Полилиния 8">
            <a:extLst>
              <a:ext uri="{FF2B5EF4-FFF2-40B4-BE49-F238E27FC236}">
                <a16:creationId xmlns:a16="http://schemas.microsoft.com/office/drawing/2014/main" id="{18E08F1F-0A76-AE40-950E-ED8B1A38AC2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Полилиния 10">
            <a:extLst>
              <a:ext uri="{FF2B5EF4-FFF2-40B4-BE49-F238E27FC236}">
                <a16:creationId xmlns:a16="http://schemas.microsoft.com/office/drawing/2014/main" id="{CA1E51F2-30FA-A64F-95F2-6B5CA42CB8BA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2" name="Полилиния 11">
            <a:extLst>
              <a:ext uri="{FF2B5EF4-FFF2-40B4-BE49-F238E27FC236}">
                <a16:creationId xmlns:a16="http://schemas.microsoft.com/office/drawing/2014/main" id="{50D58D1C-B1D5-9444-A2DA-DB38141050F6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4" name="Полилиния 13">
            <a:extLst>
              <a:ext uri="{FF2B5EF4-FFF2-40B4-BE49-F238E27FC236}">
                <a16:creationId xmlns:a16="http://schemas.microsoft.com/office/drawing/2014/main" id="{6547B7FF-514C-3046-854B-633127E1A514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BAFC6F2D-63E0-6C41-A892-106FB16E7C2B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4B334802-6FA5-B94F-BCF4-D9F66C9A3E79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EBCAE28C-FA25-4A40-8910-C2F1792BE97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2332E83-40A0-8C4B-BD48-2646D0C116A1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CDE01AE5-43C2-0840-92A9-A3EAB4519E14}"/>
              </a:ext>
            </a:extLst>
          </p:cNvPr>
          <p:cNvSpPr/>
          <p:nvPr/>
        </p:nvSpPr>
        <p:spPr>
          <a:xfrm rot="1067660">
            <a:off x="-1009650" y="-1868488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F55EDEC2-BD9E-2845-8CAC-4A8B604A8BFF}"/>
              </a:ext>
            </a:extLst>
          </p:cNvPr>
          <p:cNvSpPr/>
          <p:nvPr/>
        </p:nvSpPr>
        <p:spPr>
          <a:xfrm rot="21411154">
            <a:off x="3475735" y="-2001386"/>
            <a:ext cx="7521575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2DB841-6D2F-F84F-AC0C-90AD424EAA25}"/>
              </a:ext>
            </a:extLst>
          </p:cNvPr>
          <p:cNvSpPr txBox="1"/>
          <p:nvPr/>
        </p:nvSpPr>
        <p:spPr>
          <a:xfrm>
            <a:off x="2612152" y="6111403"/>
            <a:ext cx="39196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Montserrat" pitchFamily="2" charset="0"/>
              </a:rPr>
              <a:t>инициализация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5B4B399-DA7D-0549-84DC-FD527847A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83" y="2996952"/>
            <a:ext cx="6961478" cy="133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789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EBCAE28C-FA25-4A40-8910-C2F1792BE97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2332E83-40A0-8C4B-BD48-2646D0C116A1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CDE01AE5-43C2-0840-92A9-A3EAB4519E14}"/>
              </a:ext>
            </a:extLst>
          </p:cNvPr>
          <p:cNvSpPr/>
          <p:nvPr/>
        </p:nvSpPr>
        <p:spPr>
          <a:xfrm rot="1067660">
            <a:off x="-1009650" y="-1868488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F55EDEC2-BD9E-2845-8CAC-4A8B604A8BFF}"/>
              </a:ext>
            </a:extLst>
          </p:cNvPr>
          <p:cNvSpPr/>
          <p:nvPr/>
        </p:nvSpPr>
        <p:spPr>
          <a:xfrm rot="21411154">
            <a:off x="3475735" y="-2001386"/>
            <a:ext cx="7521575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2DB841-6D2F-F84F-AC0C-90AD424EAA25}"/>
              </a:ext>
            </a:extLst>
          </p:cNvPr>
          <p:cNvSpPr txBox="1"/>
          <p:nvPr/>
        </p:nvSpPr>
        <p:spPr>
          <a:xfrm>
            <a:off x="2878398" y="6136465"/>
            <a:ext cx="39196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Montserrat" pitchFamily="2" charset="0"/>
              </a:rPr>
              <a:t>Обращение к элементам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3B94537-89D9-E449-85E0-43C3F3B1B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048" y="1632905"/>
            <a:ext cx="6621904" cy="363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85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EBCAE28C-FA25-4A40-8910-C2F1792BE97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2332E83-40A0-8C4B-BD48-2646D0C116A1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CDE01AE5-43C2-0840-92A9-A3EAB4519E14}"/>
              </a:ext>
            </a:extLst>
          </p:cNvPr>
          <p:cNvSpPr/>
          <p:nvPr/>
        </p:nvSpPr>
        <p:spPr>
          <a:xfrm rot="1067660">
            <a:off x="-1009650" y="-1868488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F55EDEC2-BD9E-2845-8CAC-4A8B604A8BFF}"/>
              </a:ext>
            </a:extLst>
          </p:cNvPr>
          <p:cNvSpPr/>
          <p:nvPr/>
        </p:nvSpPr>
        <p:spPr>
          <a:xfrm rot="21411154">
            <a:off x="3475735" y="-2001386"/>
            <a:ext cx="7521575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2DB841-6D2F-F84F-AC0C-90AD424EAA25}"/>
              </a:ext>
            </a:extLst>
          </p:cNvPr>
          <p:cNvSpPr txBox="1"/>
          <p:nvPr/>
        </p:nvSpPr>
        <p:spPr>
          <a:xfrm>
            <a:off x="2878398" y="6136465"/>
            <a:ext cx="39196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Montserrat" pitchFamily="2" charset="0"/>
              </a:rPr>
              <a:t>Особенность </a:t>
            </a:r>
            <a:r>
              <a:rPr lang="en-US" sz="1400" dirty="0">
                <a:latin typeface="Montserrat" pitchFamily="2" charset="0"/>
              </a:rPr>
              <a:t>at</a:t>
            </a:r>
            <a:endParaRPr lang="ru-RU" sz="1400" dirty="0">
              <a:latin typeface="Montserrat" pitchFamily="2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8658FAD-1314-C143-A6A1-3CCD6B4E35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704" y="1003629"/>
            <a:ext cx="5723082" cy="485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693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EBCAE28C-FA25-4A40-8910-C2F1792BE97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2332E83-40A0-8C4B-BD48-2646D0C116A1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CDE01AE5-43C2-0840-92A9-A3EAB4519E14}"/>
              </a:ext>
            </a:extLst>
          </p:cNvPr>
          <p:cNvSpPr/>
          <p:nvPr/>
        </p:nvSpPr>
        <p:spPr>
          <a:xfrm rot="1067660">
            <a:off x="-1009650" y="-1868488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F55EDEC2-BD9E-2845-8CAC-4A8B604A8BFF}"/>
              </a:ext>
            </a:extLst>
          </p:cNvPr>
          <p:cNvSpPr/>
          <p:nvPr/>
        </p:nvSpPr>
        <p:spPr>
          <a:xfrm rot="21411154">
            <a:off x="3475735" y="-2001386"/>
            <a:ext cx="7521575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2DB841-6D2F-F84F-AC0C-90AD424EAA25}"/>
              </a:ext>
            </a:extLst>
          </p:cNvPr>
          <p:cNvSpPr txBox="1"/>
          <p:nvPr/>
        </p:nvSpPr>
        <p:spPr>
          <a:xfrm>
            <a:off x="2878398" y="6136465"/>
            <a:ext cx="39196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Montserrat" pitchFamily="2" charset="0"/>
              </a:rPr>
              <a:t>Перебор контейнера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5A95EE4-5EB9-3049-89DC-ABAA8050C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238" y="1116442"/>
            <a:ext cx="6152480" cy="462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320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EBCAE28C-FA25-4A40-8910-C2F1792BE97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2332E83-40A0-8C4B-BD48-2646D0C116A1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CDE01AE5-43C2-0840-92A9-A3EAB4519E14}"/>
              </a:ext>
            </a:extLst>
          </p:cNvPr>
          <p:cNvSpPr/>
          <p:nvPr/>
        </p:nvSpPr>
        <p:spPr>
          <a:xfrm rot="1067660">
            <a:off x="-1009650" y="-1868488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F55EDEC2-BD9E-2845-8CAC-4A8B604A8BFF}"/>
              </a:ext>
            </a:extLst>
          </p:cNvPr>
          <p:cNvSpPr/>
          <p:nvPr/>
        </p:nvSpPr>
        <p:spPr>
          <a:xfrm rot="21411154">
            <a:off x="3475735" y="-2001386"/>
            <a:ext cx="7521575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2DB841-6D2F-F84F-AC0C-90AD424EAA25}"/>
              </a:ext>
            </a:extLst>
          </p:cNvPr>
          <p:cNvSpPr txBox="1"/>
          <p:nvPr/>
        </p:nvSpPr>
        <p:spPr>
          <a:xfrm>
            <a:off x="2612152" y="6165304"/>
            <a:ext cx="39196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Montserrat" pitchFamily="2" charset="0"/>
              </a:rPr>
              <a:t>Остальные ф-</a:t>
            </a:r>
            <a:r>
              <a:rPr lang="ru-RU" sz="1400" dirty="0" err="1">
                <a:latin typeface="Montserrat" pitchFamily="2" charset="0"/>
              </a:rPr>
              <a:t>ии</a:t>
            </a:r>
            <a:endParaRPr lang="ru-RU" sz="1400" dirty="0">
              <a:latin typeface="Montserrat" pitchFamily="2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09D9F07-88F1-7749-A73F-82F2265A0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604" y="692696"/>
            <a:ext cx="4490792" cy="523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684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>
            <a:extLst>
              <a:ext uri="{FF2B5EF4-FFF2-40B4-BE49-F238E27FC236}">
                <a16:creationId xmlns:a16="http://schemas.microsoft.com/office/drawing/2014/main" id="{DF4D8B9E-E2C6-F943-8485-D28884608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1285" y="3228182"/>
            <a:ext cx="7158038" cy="595312"/>
          </a:xfrm>
        </p:spPr>
        <p:txBody>
          <a:bodyPr/>
          <a:lstStyle/>
          <a:p>
            <a:pPr algn="ctr" eaLnBrk="1" hangingPunct="1"/>
            <a:r>
              <a:rPr lang="ru-RU" altLang="en-US" sz="3500" b="1" dirty="0">
                <a:latin typeface="Montserrat" pitchFamily="2" charset="0"/>
              </a:rPr>
              <a:t>Адаптеры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F7C650EF-7101-C94A-8D6D-C6E2CF25B6CD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E181A32-D2EC-E64A-9D3C-03421A4BDEE2}"/>
              </a:ext>
            </a:extLst>
          </p:cNvPr>
          <p:cNvSpPr/>
          <p:nvPr/>
        </p:nvSpPr>
        <p:spPr>
          <a:xfrm>
            <a:off x="755650" y="24225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3F2D63CE-787D-9844-9CDB-BFC84F203EC2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0D2953D1-93FA-F04F-8B39-F15DEAD739D7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8B39C4A7-82D9-194E-B6C3-BB8FF626AB7E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A2D6C0C-B24B-4E4E-9F5E-F47C1D4F4A89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3B5840F1-3220-AA49-8A7E-5ED1D32A5DF7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25B61701-16BC-D04A-985C-357D9741DE22}"/>
              </a:ext>
            </a:extLst>
          </p:cNvPr>
          <p:cNvSpPr/>
          <p:nvPr/>
        </p:nvSpPr>
        <p:spPr>
          <a:xfrm rot="10800000">
            <a:off x="908050" y="25749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8699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46406" y="2746127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76DB4E-9DC7-5948-98FB-13E659FC8F6D}"/>
              </a:ext>
            </a:extLst>
          </p:cNvPr>
          <p:cNvSpPr txBox="1"/>
          <p:nvPr/>
        </p:nvSpPr>
        <p:spPr>
          <a:xfrm>
            <a:off x="827584" y="2529571"/>
            <a:ext cx="74888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/>
            <a:r>
              <a:rPr lang="ru-RU" b="1" dirty="0">
                <a:solidFill>
                  <a:srgbClr val="000000"/>
                </a:solidFill>
                <a:latin typeface="Montserrat" pitchFamily="2" charset="0"/>
              </a:rPr>
              <a:t>		</a:t>
            </a:r>
            <a:r>
              <a:rPr lang="ru-RU" b="1" i="0" u="none" strike="noStrike" dirty="0">
                <a:solidFill>
                  <a:srgbClr val="000000"/>
                </a:solidFill>
                <a:effectLst/>
                <a:latin typeface="Montserrat" pitchFamily="2" charset="0"/>
              </a:rPr>
              <a:t>Адаптеры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Montserrat" pitchFamily="2" charset="0"/>
              </a:rPr>
              <a:t> - шаблонные классы, которые обеспечивают отображения интерфейса. </a:t>
            </a:r>
          </a:p>
          <a:p>
            <a:pPr marL="285750"/>
            <a:endParaRPr lang="ru-RU" b="0" i="0" u="none" strike="noStrike" dirty="0">
              <a:solidFill>
                <a:srgbClr val="000000"/>
              </a:solidFill>
              <a:effectLst/>
              <a:latin typeface="Montserrat" pitchFamily="2" charset="0"/>
            </a:endParaRPr>
          </a:p>
          <a:p>
            <a:pPr marL="285750"/>
            <a:r>
              <a:rPr lang="ru-RU" b="0" i="0" u="none" strike="noStrike" dirty="0">
                <a:solidFill>
                  <a:srgbClr val="000000"/>
                </a:solidFill>
                <a:effectLst/>
                <a:latin typeface="Montserrat" pitchFamily="2" charset="0"/>
              </a:rPr>
              <a:t>		</a:t>
            </a:r>
            <a:r>
              <a:rPr lang="ru-RU" b="1" i="0" u="none" strike="noStrike" dirty="0">
                <a:solidFill>
                  <a:srgbClr val="000000"/>
                </a:solidFill>
                <a:effectLst/>
                <a:latin typeface="Montserrat" pitchFamily="2" charset="0"/>
              </a:rPr>
              <a:t>Адаптеры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Montserrat" pitchFamily="2" charset="0"/>
              </a:rPr>
              <a:t> могут реализовываться</a:t>
            </a:r>
            <a:r>
              <a:rPr lang="ru-RU" dirty="0">
                <a:solidFill>
                  <a:srgbClr val="000000"/>
                </a:solidFill>
                <a:latin typeface="Montserrat" pitchFamily="2" charset="0"/>
              </a:rPr>
              <a:t> на основе контейнера-шаблона, но в зависимости от вида ограничивать (скрывать) доступ к его методам для удобства работы с данными.</a:t>
            </a:r>
            <a:endParaRPr lang="ru-RU" b="0" i="0" u="none" strike="noStrike" dirty="0">
              <a:solidFill>
                <a:srgbClr val="000000"/>
              </a:solidFill>
              <a:effectLst/>
              <a:latin typeface="Montserrat" pitchFamily="2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B034EBEC-1DAA-5541-8D20-53A616EE1E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Адаптеры</a:t>
            </a:r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16978218-A2ED-E445-BEC8-2704EBF6A53D}"/>
              </a:ext>
            </a:extLst>
          </p:cNvPr>
          <p:cNvSpPr/>
          <p:nvPr/>
        </p:nvSpPr>
        <p:spPr>
          <a:xfrm>
            <a:off x="-155724" y="-528962"/>
            <a:ext cx="3143548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60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>
            <a:extLst>
              <a:ext uri="{FF2B5EF4-FFF2-40B4-BE49-F238E27FC236}">
                <a16:creationId xmlns:a16="http://schemas.microsoft.com/office/drawing/2014/main" id="{DF4D8B9E-E2C6-F943-8485-D28884608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1285" y="3228182"/>
            <a:ext cx="7158038" cy="595312"/>
          </a:xfrm>
        </p:spPr>
        <p:txBody>
          <a:bodyPr/>
          <a:lstStyle/>
          <a:p>
            <a:pPr algn="ctr" eaLnBrk="1" hangingPunct="1"/>
            <a:r>
              <a:rPr lang="ru-RU" altLang="en-US" sz="3500" b="1" dirty="0">
                <a:latin typeface="Montserrat" pitchFamily="2" charset="0"/>
              </a:rPr>
              <a:t>Стек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F7C650EF-7101-C94A-8D6D-C6E2CF25B6CD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E181A32-D2EC-E64A-9D3C-03421A4BDEE2}"/>
              </a:ext>
            </a:extLst>
          </p:cNvPr>
          <p:cNvSpPr/>
          <p:nvPr/>
        </p:nvSpPr>
        <p:spPr>
          <a:xfrm>
            <a:off x="755650" y="24225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3F2D63CE-787D-9844-9CDB-BFC84F203EC2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0D2953D1-93FA-F04F-8B39-F15DEAD739D7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8B39C4A7-82D9-194E-B6C3-BB8FF626AB7E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A2D6C0C-B24B-4E4E-9F5E-F47C1D4F4A89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3B5840F1-3220-AA49-8A7E-5ED1D32A5DF7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25B61701-16BC-D04A-985C-357D9741DE22}"/>
              </a:ext>
            </a:extLst>
          </p:cNvPr>
          <p:cNvSpPr/>
          <p:nvPr/>
        </p:nvSpPr>
        <p:spPr>
          <a:xfrm rot="10800000">
            <a:off x="908050" y="25749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3219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FB099AB-0168-1C4B-8F10-DA866A371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191" y="3168068"/>
            <a:ext cx="2002331" cy="3337219"/>
          </a:xfrm>
          <a:prstGeom prst="rect">
            <a:avLst/>
          </a:prstGeom>
        </p:spPr>
      </p:pic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Стек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2106646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46406" y="2746127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792064AB-7C5F-6241-8CF7-808064BF8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490" y="1361068"/>
            <a:ext cx="7313612" cy="1595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1800" dirty="0">
                <a:latin typeface="Montserrat" pitchFamily="2" charset="0"/>
              </a:rPr>
              <a:t>	</a:t>
            </a:r>
            <a:r>
              <a:rPr lang="ru-RU" sz="1800" b="1" dirty="0">
                <a:latin typeface="Montserrat" pitchFamily="2" charset="0"/>
                <a:hlinkClick r:id="rId3"/>
              </a:rPr>
              <a:t>Стек</a:t>
            </a:r>
            <a:r>
              <a:rPr lang="ru-RU" sz="1800" dirty="0">
                <a:latin typeface="Montserrat" pitchFamily="2" charset="0"/>
              </a:rPr>
              <a:t> - структура данных, которая построена на </a:t>
            </a:r>
            <a:r>
              <a:rPr lang="ru-RU" sz="1800" b="1" dirty="0">
                <a:latin typeface="Montserrat" pitchFamily="2" charset="0"/>
              </a:rPr>
              <a:t>односвязном списке</a:t>
            </a:r>
            <a:r>
              <a:rPr lang="ru-RU" sz="1800" dirty="0">
                <a:latin typeface="Montserrat" pitchFamily="2" charset="0"/>
              </a:rPr>
              <a:t>. </a:t>
            </a:r>
          </a:p>
          <a:p>
            <a:pPr>
              <a:buNone/>
            </a:pPr>
            <a:r>
              <a:rPr lang="ru-RU" sz="1800" dirty="0">
                <a:latin typeface="Montserrat" pitchFamily="2" charset="0"/>
              </a:rPr>
              <a:t>	Принцип </a:t>
            </a:r>
            <a:r>
              <a:rPr lang="en" sz="1800" b="1" dirty="0">
                <a:latin typeface="Montserrat" pitchFamily="2" charset="0"/>
              </a:rPr>
              <a:t>LIFO</a:t>
            </a:r>
            <a:r>
              <a:rPr lang="en" sz="1800" dirty="0">
                <a:latin typeface="Montserrat" pitchFamily="2" charset="0"/>
              </a:rPr>
              <a:t> = Last In First Out, «</a:t>
            </a:r>
            <a:r>
              <a:rPr lang="ru-RU" sz="1800" dirty="0">
                <a:latin typeface="Montserrat" pitchFamily="2" charset="0"/>
              </a:rPr>
              <a:t>последним пришел, первым вышел». </a:t>
            </a:r>
          </a:p>
          <a:p>
            <a:pPr>
              <a:buNone/>
            </a:pPr>
            <a:r>
              <a:rPr lang="ru-RU" sz="1800" dirty="0">
                <a:latin typeface="Montserrat" pitchFamily="2" charset="0"/>
              </a:rPr>
              <a:t>	Любой элемент знает только о </a:t>
            </a:r>
            <a:r>
              <a:rPr lang="ru-RU" sz="1800" b="1" dirty="0">
                <a:latin typeface="Montserrat" pitchFamily="2" charset="0"/>
              </a:rPr>
              <a:t>следующем</a:t>
            </a:r>
            <a:r>
              <a:rPr lang="ru-RU" sz="1800" dirty="0">
                <a:latin typeface="Montserrat" pitchFamily="2" charset="0"/>
              </a:rPr>
              <a:t> элементе.</a:t>
            </a:r>
            <a:endParaRPr lang="en" sz="18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436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46406" y="2746127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792064AB-7C5F-6241-8CF7-808064BF8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490" y="1904998"/>
            <a:ext cx="7089348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1800" b="1" dirty="0">
                <a:latin typeface="Montserrat" pitchFamily="2" charset="0"/>
              </a:rPr>
              <a:t>	Особенность: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76DB4E-9DC7-5948-98FB-13E659FC8F6D}"/>
              </a:ext>
            </a:extLst>
          </p:cNvPr>
          <p:cNvSpPr txBox="1"/>
          <p:nvPr/>
        </p:nvSpPr>
        <p:spPr>
          <a:xfrm>
            <a:off x="1551215" y="2611080"/>
            <a:ext cx="604157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285750">
              <a:buFont typeface="Wingdings" pitchFamily="2" charset="2"/>
              <a:buChar char="§"/>
            </a:pPr>
            <a:r>
              <a:rPr lang="ru-RU" sz="1800" dirty="0">
                <a:latin typeface="Montserrat" pitchFamily="2" charset="0"/>
              </a:rPr>
              <a:t>нет итераторов</a:t>
            </a:r>
            <a:r>
              <a:rPr lang="en-US" sz="1800" dirty="0">
                <a:latin typeface="Montserrat" pitchFamily="2" charset="0"/>
              </a:rPr>
              <a:t>;</a:t>
            </a:r>
          </a:p>
          <a:p>
            <a:pPr marL="571500" indent="-285750">
              <a:buFont typeface="Wingdings" pitchFamily="2" charset="2"/>
              <a:buChar char="§"/>
            </a:pPr>
            <a:endParaRPr lang="ru-RU" sz="1800" dirty="0">
              <a:latin typeface="Montserrat" pitchFamily="2" charset="0"/>
            </a:endParaRPr>
          </a:p>
          <a:p>
            <a:pPr marL="571500" indent="-285750">
              <a:buFont typeface="Wingdings" pitchFamily="2" charset="2"/>
              <a:buChar char="§"/>
            </a:pPr>
            <a:r>
              <a:rPr lang="ru-RU" sz="1800" dirty="0">
                <a:latin typeface="Montserrat" pitchFamily="2" charset="0"/>
              </a:rPr>
              <a:t>нет индексов</a:t>
            </a:r>
            <a:r>
              <a:rPr lang="en-US" dirty="0">
                <a:latin typeface="Montserrat" pitchFamily="2" charset="0"/>
              </a:rPr>
              <a:t>, </a:t>
            </a:r>
            <a:r>
              <a:rPr lang="ru-RU" sz="1800" dirty="0">
                <a:latin typeface="Montserrat" pitchFamily="2" charset="0"/>
              </a:rPr>
              <a:t>как в массиве (односвязный список)</a:t>
            </a:r>
            <a:r>
              <a:rPr lang="en-US" sz="1800" dirty="0">
                <a:latin typeface="Montserrat" pitchFamily="2" charset="0"/>
              </a:rPr>
              <a:t>;</a:t>
            </a:r>
          </a:p>
          <a:p>
            <a:pPr marL="571500" indent="-285750">
              <a:buFont typeface="Wingdings" pitchFamily="2" charset="2"/>
              <a:buChar char="§"/>
            </a:pPr>
            <a:endParaRPr lang="en-US" sz="1800" dirty="0">
              <a:latin typeface="Montserrat" pitchFamily="2" charset="0"/>
            </a:endParaRPr>
          </a:p>
          <a:p>
            <a:pPr marL="571500" indent="-285750">
              <a:buFont typeface="Wingdings" pitchFamily="2" charset="2"/>
              <a:buChar char="§"/>
            </a:pPr>
            <a:r>
              <a:rPr lang="ru-RU" sz="1800" dirty="0">
                <a:latin typeface="Montserrat" pitchFamily="2" charset="0"/>
              </a:rPr>
              <a:t>добавлении и удалении элементов выполняется за константное время</a:t>
            </a:r>
            <a:r>
              <a:rPr lang="en-US" sz="1800" dirty="0">
                <a:latin typeface="Montserrat" pitchFamily="2" charset="0"/>
              </a:rPr>
              <a:t>;</a:t>
            </a:r>
            <a:endParaRPr lang="ru-RU" sz="1400" dirty="0">
              <a:latin typeface="Montserrat" pitchFamily="2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B034EBEC-1DAA-5541-8D20-53A616EE1E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Стек</a:t>
            </a:r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16978218-A2ED-E445-BEC8-2704EBF6A53D}"/>
              </a:ext>
            </a:extLst>
          </p:cNvPr>
          <p:cNvSpPr/>
          <p:nvPr/>
        </p:nvSpPr>
        <p:spPr>
          <a:xfrm>
            <a:off x="-155724" y="-528962"/>
            <a:ext cx="2106646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667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>
            <a:extLst>
              <a:ext uri="{FF2B5EF4-FFF2-40B4-BE49-F238E27FC236}">
                <a16:creationId xmlns:a16="http://schemas.microsoft.com/office/drawing/2014/main" id="{DF4D8B9E-E2C6-F943-8485-D28884608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2975" y="3265488"/>
            <a:ext cx="7158038" cy="595312"/>
          </a:xfrm>
        </p:spPr>
        <p:txBody>
          <a:bodyPr/>
          <a:lstStyle/>
          <a:p>
            <a:pPr algn="ctr" eaLnBrk="1" hangingPunct="1"/>
            <a:r>
              <a:rPr lang="ru-RU" altLang="en-US" sz="3500" b="1">
                <a:latin typeface="Montserrat" pitchFamily="2" charset="0"/>
              </a:rPr>
              <a:t>Повтороение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F7C650EF-7101-C94A-8D6D-C6E2CF25B6CD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E181A32-D2EC-E64A-9D3C-03421A4BDEE2}"/>
              </a:ext>
            </a:extLst>
          </p:cNvPr>
          <p:cNvSpPr/>
          <p:nvPr/>
        </p:nvSpPr>
        <p:spPr>
          <a:xfrm>
            <a:off x="755650" y="24225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3F2D63CE-787D-9844-9CDB-BFC84F203EC2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0D2953D1-93FA-F04F-8B39-F15DEAD739D7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8B39C4A7-82D9-194E-B6C3-BB8FF626AB7E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A2D6C0C-B24B-4E4E-9F5E-F47C1D4F4A89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3B5840F1-3220-AA49-8A7E-5ED1D32A5DF7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25B61701-16BC-D04A-985C-357D9741DE22}"/>
              </a:ext>
            </a:extLst>
          </p:cNvPr>
          <p:cNvSpPr/>
          <p:nvPr/>
        </p:nvSpPr>
        <p:spPr>
          <a:xfrm rot="10800000">
            <a:off x="908050" y="25749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Заголовок 1">
            <a:extLst>
              <a:ext uri="{FF2B5EF4-FFF2-40B4-BE49-F238E27FC236}">
                <a16:creationId xmlns:a16="http://schemas.microsoft.com/office/drawing/2014/main" id="{5A28F2D2-F338-E048-ABDF-51E433D13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4063" y="2078267"/>
            <a:ext cx="7331075" cy="595312"/>
          </a:xfrm>
        </p:spPr>
        <p:txBody>
          <a:bodyPr/>
          <a:lstStyle/>
          <a:p>
            <a:pPr algn="ctr" eaLnBrk="1" hangingPunct="1"/>
            <a:r>
              <a:rPr lang="ru-RU" altLang="en-US" sz="3500" b="1">
                <a:latin typeface="Montserrat" pitchFamily="2" charset="0"/>
              </a:rPr>
              <a:t>Задача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EBCAE28C-FA25-4A40-8910-C2F1792BE97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21456456-54CF-3C4E-A625-625E57B3A55D}"/>
              </a:ext>
            </a:extLst>
          </p:cNvPr>
          <p:cNvSpPr/>
          <p:nvPr/>
        </p:nvSpPr>
        <p:spPr>
          <a:xfrm>
            <a:off x="923925" y="10813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2332E83-40A0-8C4B-BD48-2646D0C116A1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D8B0A24-47C9-2444-B762-B85E32CFD1E1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0AEBECB8-6329-6E45-98BB-CB9A290F0D9F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CDE01AE5-43C2-0840-92A9-A3EAB4519E14}"/>
              </a:ext>
            </a:extLst>
          </p:cNvPr>
          <p:cNvSpPr/>
          <p:nvPr/>
        </p:nvSpPr>
        <p:spPr>
          <a:xfrm rot="1067660">
            <a:off x="-1009650" y="-1868488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F55EDEC2-BD9E-2845-8CAC-4A8B604A8BFF}"/>
              </a:ext>
            </a:extLst>
          </p:cNvPr>
          <p:cNvSpPr/>
          <p:nvPr/>
        </p:nvSpPr>
        <p:spPr>
          <a:xfrm rot="21411154">
            <a:off x="3548063" y="-1606550"/>
            <a:ext cx="7521575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84789F5F-3F5F-994E-AD8B-5562C5ABE3C7}"/>
              </a:ext>
            </a:extLst>
          </p:cNvPr>
          <p:cNvSpPr/>
          <p:nvPr/>
        </p:nvSpPr>
        <p:spPr>
          <a:xfrm>
            <a:off x="1076325" y="12337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Полилиния 10">
            <a:extLst>
              <a:ext uri="{FF2B5EF4-FFF2-40B4-BE49-F238E27FC236}">
                <a16:creationId xmlns:a16="http://schemas.microsoft.com/office/drawing/2014/main" id="{6461C1D7-3CEE-2345-B49C-E531BA5B2148}"/>
              </a:ext>
            </a:extLst>
          </p:cNvPr>
          <p:cNvSpPr/>
          <p:nvPr/>
        </p:nvSpPr>
        <p:spPr>
          <a:xfrm>
            <a:off x="1228725" y="13861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0187" name="Rectangle 3">
            <a:extLst>
              <a:ext uri="{FF2B5EF4-FFF2-40B4-BE49-F238E27FC236}">
                <a16:creationId xmlns:a16="http://schemas.microsoft.com/office/drawing/2014/main" id="{3F182F52-D743-AF4F-9A70-912772B8F8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8906" y="3838804"/>
            <a:ext cx="7710987" cy="1457462"/>
          </a:xfrm>
        </p:spPr>
        <p:txBody>
          <a:bodyPr/>
          <a:lstStyle/>
          <a:p>
            <a:pPr marL="0" indent="0">
              <a:buNone/>
            </a:pPr>
            <a:endParaRPr lang="ru-RU" altLang="en-US" sz="1600" b="1" dirty="0">
              <a:latin typeface="Montserrat" pitchFamily="2" charset="0"/>
            </a:endParaRPr>
          </a:p>
          <a:p>
            <a:pPr marL="0" indent="0">
              <a:buNone/>
            </a:pPr>
            <a:r>
              <a:rPr lang="en-US" altLang="en-US" sz="1600" b="1" dirty="0">
                <a:latin typeface="Montserrat" pitchFamily="2" charset="0"/>
              </a:rPr>
              <a:t>	</a:t>
            </a:r>
            <a:r>
              <a:rPr lang="ru-RU" altLang="en-US" sz="1600" b="1" dirty="0">
                <a:latin typeface="Montserrat" pitchFamily="2" charset="0"/>
              </a:rPr>
              <a:t>Задача: </a:t>
            </a:r>
            <a:r>
              <a:rPr lang="ru-RU" altLang="en-US" sz="1600" dirty="0">
                <a:latin typeface="Montserrat" pitchFamily="2" charset="0"/>
              </a:rPr>
              <a:t>На прием к ветеринару пришли владельцы с животными</a:t>
            </a:r>
            <a:r>
              <a:rPr lang="en-US" altLang="en-US" sz="1600" dirty="0">
                <a:latin typeface="Montserrat" pitchFamily="2" charset="0"/>
              </a:rPr>
              <a:t>.</a:t>
            </a:r>
            <a:r>
              <a:rPr lang="ru-RU" altLang="en-US" sz="1600" dirty="0">
                <a:latin typeface="Montserrat" pitchFamily="2" charset="0"/>
              </a:rPr>
              <a:t> </a:t>
            </a:r>
          </a:p>
          <a:p>
            <a:pPr marL="0" indent="0">
              <a:buNone/>
            </a:pPr>
            <a:r>
              <a:rPr lang="ru-RU" altLang="en-US" sz="1600" dirty="0">
                <a:latin typeface="Montserrat" pitchFamily="2" charset="0"/>
              </a:rPr>
              <a:t>Занесите вес животных в </a:t>
            </a:r>
            <a:r>
              <a:rPr lang="ru-RU" altLang="en-US" sz="1600" b="1" dirty="0">
                <a:latin typeface="Montserrat" pitchFamily="2" charset="0"/>
              </a:rPr>
              <a:t>стек</a:t>
            </a:r>
            <a:r>
              <a:rPr lang="ru-RU" altLang="en-US" sz="1600" dirty="0">
                <a:latin typeface="Montserrat" pitchFamily="2" charset="0"/>
              </a:rPr>
              <a:t>. Замените все отрицательные значения на 0, а затем выведите все.</a:t>
            </a:r>
            <a:endParaRPr lang="en-US" altLang="en-US" sz="16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84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EBCAE28C-FA25-4A40-8910-C2F1792BE97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2332E83-40A0-8C4B-BD48-2646D0C116A1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CDE01AE5-43C2-0840-92A9-A3EAB4519E14}"/>
              </a:ext>
            </a:extLst>
          </p:cNvPr>
          <p:cNvSpPr/>
          <p:nvPr/>
        </p:nvSpPr>
        <p:spPr>
          <a:xfrm rot="1067660">
            <a:off x="-1009650" y="-1868488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F55EDEC2-BD9E-2845-8CAC-4A8B604A8BFF}"/>
              </a:ext>
            </a:extLst>
          </p:cNvPr>
          <p:cNvSpPr/>
          <p:nvPr/>
        </p:nvSpPr>
        <p:spPr>
          <a:xfrm rot="21411154">
            <a:off x="3475735" y="-2001386"/>
            <a:ext cx="7521575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8A9F550-38D9-1849-A0C4-6048B40FC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553" y="869329"/>
            <a:ext cx="4630891" cy="511934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F2DB841-6D2F-F84F-AC0C-90AD424EAA25}"/>
              </a:ext>
            </a:extLst>
          </p:cNvPr>
          <p:cNvSpPr txBox="1"/>
          <p:nvPr/>
        </p:nvSpPr>
        <p:spPr>
          <a:xfrm>
            <a:off x="3100577" y="6108800"/>
            <a:ext cx="29428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Montserrat" pitchFamily="2" charset="0"/>
              </a:rPr>
              <a:t>Код задачи</a:t>
            </a:r>
          </a:p>
        </p:txBody>
      </p:sp>
    </p:spTree>
    <p:extLst>
      <p:ext uri="{BB962C8B-B14F-4D97-AF65-F5344CB8AC3E}">
        <p14:creationId xmlns:p14="http://schemas.microsoft.com/office/powerpoint/2010/main" val="3635193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>
            <a:extLst>
              <a:ext uri="{FF2B5EF4-FFF2-40B4-BE49-F238E27FC236}">
                <a16:creationId xmlns:a16="http://schemas.microsoft.com/office/drawing/2014/main" id="{DF4D8B9E-E2C6-F943-8485-D28884608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1285" y="3228182"/>
            <a:ext cx="7158038" cy="595312"/>
          </a:xfrm>
        </p:spPr>
        <p:txBody>
          <a:bodyPr/>
          <a:lstStyle/>
          <a:p>
            <a:pPr algn="ctr" eaLnBrk="1" hangingPunct="1"/>
            <a:r>
              <a:rPr lang="ru-RU" altLang="en-US" sz="3500" b="1" dirty="0">
                <a:latin typeface="Montserrat" pitchFamily="2" charset="0"/>
              </a:rPr>
              <a:t>Очередь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F7C650EF-7101-C94A-8D6D-C6E2CF25B6CD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E181A32-D2EC-E64A-9D3C-03421A4BDEE2}"/>
              </a:ext>
            </a:extLst>
          </p:cNvPr>
          <p:cNvSpPr/>
          <p:nvPr/>
        </p:nvSpPr>
        <p:spPr>
          <a:xfrm>
            <a:off x="755650" y="24225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3F2D63CE-787D-9844-9CDB-BFC84F203EC2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0D2953D1-93FA-F04F-8B39-F15DEAD739D7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8B39C4A7-82D9-194E-B6C3-BB8FF626AB7E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A2D6C0C-B24B-4E4E-9F5E-F47C1D4F4A89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3B5840F1-3220-AA49-8A7E-5ED1D32A5DF7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25B61701-16BC-D04A-985C-357D9741DE22}"/>
              </a:ext>
            </a:extLst>
          </p:cNvPr>
          <p:cNvSpPr/>
          <p:nvPr/>
        </p:nvSpPr>
        <p:spPr>
          <a:xfrm rot="10800000">
            <a:off x="908050" y="25749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5944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очередь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2796576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46406" y="2746127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30A433E6-0999-644B-B0E8-5859CEC57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490" y="1673401"/>
            <a:ext cx="7313612" cy="1595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1800" dirty="0">
                <a:latin typeface="Montserrat" pitchFamily="2" charset="0"/>
              </a:rPr>
              <a:t>	</a:t>
            </a:r>
            <a:r>
              <a:rPr lang="ru-RU" sz="1800" b="1" dirty="0">
                <a:latin typeface="Montserrat" pitchFamily="2" charset="0"/>
                <a:hlinkClick r:id="rId2"/>
              </a:rPr>
              <a:t>Очередь</a:t>
            </a:r>
            <a:r>
              <a:rPr lang="ru-RU" sz="1800" dirty="0">
                <a:latin typeface="Montserrat" pitchFamily="2" charset="0"/>
              </a:rPr>
              <a:t> - структура данных, которая может быть построена на основе </a:t>
            </a:r>
            <a:r>
              <a:rPr lang="en-US" sz="1800" dirty="0">
                <a:latin typeface="Montserrat" pitchFamily="2" charset="0"/>
              </a:rPr>
              <a:t>vector, list, deque. </a:t>
            </a:r>
            <a:endParaRPr lang="ru-RU" sz="1800" dirty="0">
              <a:latin typeface="Montserrat" pitchFamily="2" charset="0"/>
            </a:endParaRPr>
          </a:p>
          <a:p>
            <a:pPr>
              <a:buNone/>
            </a:pPr>
            <a:r>
              <a:rPr lang="ru-RU" sz="1800" dirty="0">
                <a:latin typeface="Montserrat" pitchFamily="2" charset="0"/>
              </a:rPr>
              <a:t>	Принцип </a:t>
            </a:r>
            <a:r>
              <a:rPr lang="en-US" sz="1800" b="1" dirty="0">
                <a:latin typeface="Montserrat" pitchFamily="2" charset="0"/>
              </a:rPr>
              <a:t>F</a:t>
            </a:r>
            <a:r>
              <a:rPr lang="en" sz="1800" b="1" dirty="0">
                <a:latin typeface="Montserrat" pitchFamily="2" charset="0"/>
              </a:rPr>
              <a:t>IFO</a:t>
            </a:r>
            <a:r>
              <a:rPr lang="en" sz="1800" dirty="0">
                <a:latin typeface="Montserrat" pitchFamily="2" charset="0"/>
              </a:rPr>
              <a:t> = </a:t>
            </a:r>
            <a:r>
              <a:rPr lang="en-US" sz="1800" dirty="0">
                <a:latin typeface="Montserrat" pitchFamily="2" charset="0"/>
              </a:rPr>
              <a:t>First</a:t>
            </a:r>
            <a:r>
              <a:rPr lang="en" sz="1800" dirty="0">
                <a:latin typeface="Montserrat" pitchFamily="2" charset="0"/>
              </a:rPr>
              <a:t> In First Out, «</a:t>
            </a:r>
            <a:r>
              <a:rPr lang="ru-RU" sz="1800" dirty="0">
                <a:latin typeface="Montserrat" pitchFamily="2" charset="0"/>
              </a:rPr>
              <a:t>первым пришел, первым вышел». </a:t>
            </a:r>
          </a:p>
          <a:p>
            <a:pPr>
              <a:buNone/>
            </a:pPr>
            <a:r>
              <a:rPr lang="ru-RU" sz="1800" dirty="0">
                <a:latin typeface="Montserrat" pitchFamily="2" charset="0"/>
              </a:rPr>
              <a:t>	Мы знаем только первый и последний элемент.</a:t>
            </a:r>
            <a:endParaRPr lang="en" sz="1800" dirty="0">
              <a:latin typeface="Montserrat" pitchFamily="2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E09EF91-2E19-824B-8577-A9452EF2C1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138" y="3666083"/>
            <a:ext cx="6916316" cy="179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647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46406" y="2746127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792064AB-7C5F-6241-8CF7-808064BF8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490" y="1468961"/>
            <a:ext cx="7089348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1800" b="1" dirty="0">
                <a:latin typeface="Montserrat" pitchFamily="2" charset="0"/>
              </a:rPr>
              <a:t>	Особенность: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76DB4E-9DC7-5948-98FB-13E659FC8F6D}"/>
              </a:ext>
            </a:extLst>
          </p:cNvPr>
          <p:cNvSpPr txBox="1"/>
          <p:nvPr/>
        </p:nvSpPr>
        <p:spPr>
          <a:xfrm>
            <a:off x="1547664" y="2175043"/>
            <a:ext cx="604157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285750">
              <a:buFont typeface="Wingdings" pitchFamily="2" charset="2"/>
              <a:buChar char="§"/>
            </a:pPr>
            <a:r>
              <a:rPr lang="ru-RU" sz="1800" dirty="0">
                <a:latin typeface="Montserrat" pitchFamily="2" charset="0"/>
              </a:rPr>
              <a:t>нет итераторов</a:t>
            </a:r>
            <a:r>
              <a:rPr lang="en-US" sz="1800" dirty="0">
                <a:latin typeface="Montserrat" pitchFamily="2" charset="0"/>
              </a:rPr>
              <a:t>;</a:t>
            </a:r>
          </a:p>
          <a:p>
            <a:pPr marL="571500" indent="-285750">
              <a:buFont typeface="Wingdings" pitchFamily="2" charset="2"/>
              <a:buChar char="§"/>
            </a:pPr>
            <a:endParaRPr lang="ru-RU" sz="1800" dirty="0">
              <a:latin typeface="Montserrat" pitchFamily="2" charset="0"/>
            </a:endParaRPr>
          </a:p>
          <a:p>
            <a:pPr marL="571500" indent="-285750">
              <a:buFont typeface="Wingdings" pitchFamily="2" charset="2"/>
              <a:buChar char="§"/>
            </a:pPr>
            <a:r>
              <a:rPr lang="ru-RU" sz="1800" dirty="0">
                <a:latin typeface="Montserrat" pitchFamily="2" charset="0"/>
              </a:rPr>
              <a:t>нет индексов</a:t>
            </a:r>
            <a:r>
              <a:rPr lang="en-US" dirty="0">
                <a:latin typeface="Montserrat" pitchFamily="2" charset="0"/>
              </a:rPr>
              <a:t>, </a:t>
            </a:r>
            <a:r>
              <a:rPr lang="ru-RU" sz="1800" dirty="0">
                <a:latin typeface="Montserrat" pitchFamily="2" charset="0"/>
              </a:rPr>
              <a:t>как в массиве</a:t>
            </a:r>
            <a:r>
              <a:rPr lang="en-US" sz="1800" dirty="0">
                <a:latin typeface="Montserrat" pitchFamily="2" charset="0"/>
              </a:rPr>
              <a:t>;</a:t>
            </a:r>
          </a:p>
          <a:p>
            <a:pPr marL="571500" indent="-285750">
              <a:buFont typeface="Wingdings" pitchFamily="2" charset="2"/>
              <a:buChar char="§"/>
            </a:pPr>
            <a:endParaRPr lang="en-US" sz="1800" dirty="0">
              <a:latin typeface="Montserrat" pitchFamily="2" charset="0"/>
            </a:endParaRPr>
          </a:p>
          <a:p>
            <a:pPr marL="571500" indent="-285750">
              <a:buFont typeface="Wingdings" pitchFamily="2" charset="2"/>
              <a:buChar char="§"/>
            </a:pPr>
            <a:r>
              <a:rPr lang="ru-RU" sz="1800" dirty="0">
                <a:latin typeface="Montserrat" pitchFamily="2" charset="0"/>
              </a:rPr>
              <a:t>Добавлени</a:t>
            </a:r>
            <a:r>
              <a:rPr lang="ru-RU" dirty="0">
                <a:latin typeface="Montserrat" pitchFamily="2" charset="0"/>
              </a:rPr>
              <a:t>е происходит в начало, а удаление с конца</a:t>
            </a:r>
            <a:r>
              <a:rPr lang="en-US" sz="1800" dirty="0">
                <a:latin typeface="Montserrat" pitchFamily="2" charset="0"/>
              </a:rPr>
              <a:t>;</a:t>
            </a:r>
          </a:p>
          <a:p>
            <a:pPr marL="571500" indent="-285750">
              <a:buFont typeface="Wingdings" pitchFamily="2" charset="2"/>
              <a:buChar char="§"/>
            </a:pPr>
            <a:endParaRPr lang="en-US" dirty="0">
              <a:latin typeface="Montserrat" pitchFamily="2" charset="0"/>
            </a:endParaRPr>
          </a:p>
          <a:p>
            <a:pPr marL="571500" indent="-285750">
              <a:buFont typeface="Wingdings" pitchFamily="2" charset="2"/>
              <a:buChar char="§"/>
            </a:pPr>
            <a:r>
              <a:rPr lang="ru-RU" dirty="0">
                <a:latin typeface="Montserrat" pitchFamily="2" charset="0"/>
              </a:rPr>
              <a:t>По умолчанию основывается на </a:t>
            </a:r>
            <a:r>
              <a:rPr lang="en-US" dirty="0">
                <a:latin typeface="Montserrat" pitchFamily="2" charset="0"/>
              </a:rPr>
              <a:t>deque;</a:t>
            </a:r>
            <a:endParaRPr lang="ru-RU" dirty="0">
              <a:latin typeface="Montserrat" pitchFamily="2" charset="0"/>
            </a:endParaRPr>
          </a:p>
          <a:p>
            <a:pPr marL="571500" indent="-285750">
              <a:buFont typeface="Wingdings" pitchFamily="2" charset="2"/>
              <a:buChar char="§"/>
            </a:pPr>
            <a:endParaRPr lang="ru-RU" sz="1800" dirty="0">
              <a:latin typeface="Montserrat" pitchFamily="2" charset="0"/>
            </a:endParaRPr>
          </a:p>
          <a:p>
            <a:pPr marL="571500" indent="-285750">
              <a:buFont typeface="Wingdings" pitchFamily="2" charset="2"/>
              <a:buChar char="§"/>
            </a:pPr>
            <a:r>
              <a:rPr lang="ru-RU" dirty="0">
                <a:latin typeface="Montserrat" pitchFamily="2" charset="0"/>
              </a:rPr>
              <a:t>Не может быть создан на основе вектора</a:t>
            </a:r>
            <a:r>
              <a:rPr lang="en-US" dirty="0">
                <a:latin typeface="Montserrat" pitchFamily="2" charset="0"/>
              </a:rPr>
              <a:t>;</a:t>
            </a:r>
            <a:endParaRPr lang="ru-RU" sz="1800" dirty="0">
              <a:latin typeface="Montserrat" pitchFamily="2" charset="0"/>
            </a:endParaRPr>
          </a:p>
          <a:p>
            <a:pPr marL="571500" indent="-285750">
              <a:buFont typeface="Wingdings" pitchFamily="2" charset="2"/>
              <a:buChar char="§"/>
            </a:pPr>
            <a:endParaRPr lang="ru-RU" dirty="0">
              <a:latin typeface="Montserrat" pitchFamily="2" charset="0"/>
            </a:endParaRPr>
          </a:p>
          <a:p>
            <a:pPr marL="571500" indent="-285750">
              <a:buFont typeface="Wingdings" pitchFamily="2" charset="2"/>
              <a:buChar char="§"/>
            </a:pPr>
            <a:r>
              <a:rPr lang="ru-RU" sz="1800" dirty="0">
                <a:latin typeface="Montserrat" pitchFamily="2" charset="0"/>
              </a:rPr>
              <a:t>Нет возможности добавлять/удалять в центре.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01F9830C-7F47-AD45-93B3-572AD296D7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очередь</a:t>
            </a:r>
          </a:p>
        </p:txBody>
      </p:sp>
      <p:sp>
        <p:nvSpPr>
          <p:cNvPr id="13" name="Полилиния 12">
            <a:extLst>
              <a:ext uri="{FF2B5EF4-FFF2-40B4-BE49-F238E27FC236}">
                <a16:creationId xmlns:a16="http://schemas.microsoft.com/office/drawing/2014/main" id="{A2BF548D-9055-D74B-9E22-F879A9E4CACC}"/>
              </a:ext>
            </a:extLst>
          </p:cNvPr>
          <p:cNvSpPr/>
          <p:nvPr/>
        </p:nvSpPr>
        <p:spPr>
          <a:xfrm>
            <a:off x="-155724" y="-528962"/>
            <a:ext cx="2796576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5917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46406" y="2746127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01F9830C-7F47-AD45-93B3-572AD296D7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очередь</a:t>
            </a:r>
          </a:p>
        </p:txBody>
      </p:sp>
      <p:sp>
        <p:nvSpPr>
          <p:cNvPr id="13" name="Полилиния 12">
            <a:extLst>
              <a:ext uri="{FF2B5EF4-FFF2-40B4-BE49-F238E27FC236}">
                <a16:creationId xmlns:a16="http://schemas.microsoft.com/office/drawing/2014/main" id="{A2BF548D-9055-D74B-9E22-F879A9E4CACC}"/>
              </a:ext>
            </a:extLst>
          </p:cNvPr>
          <p:cNvSpPr/>
          <p:nvPr/>
        </p:nvSpPr>
        <p:spPr>
          <a:xfrm>
            <a:off x="-155724" y="-528962"/>
            <a:ext cx="2796576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F2F8B24-2870-0C4F-BFCD-12ACA5403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446" y="2971800"/>
            <a:ext cx="59817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9699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Заголовок 1">
            <a:extLst>
              <a:ext uri="{FF2B5EF4-FFF2-40B4-BE49-F238E27FC236}">
                <a16:creationId xmlns:a16="http://schemas.microsoft.com/office/drawing/2014/main" id="{5A28F2D2-F338-E048-ABDF-51E433D13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4063" y="2078267"/>
            <a:ext cx="7331075" cy="595312"/>
          </a:xfrm>
        </p:spPr>
        <p:txBody>
          <a:bodyPr/>
          <a:lstStyle/>
          <a:p>
            <a:pPr algn="ctr" eaLnBrk="1" hangingPunct="1"/>
            <a:r>
              <a:rPr lang="ru-RU" altLang="en-US" sz="3500" b="1">
                <a:latin typeface="Montserrat" pitchFamily="2" charset="0"/>
              </a:rPr>
              <a:t>Задача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EBCAE28C-FA25-4A40-8910-C2F1792BE97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21456456-54CF-3C4E-A625-625E57B3A55D}"/>
              </a:ext>
            </a:extLst>
          </p:cNvPr>
          <p:cNvSpPr/>
          <p:nvPr/>
        </p:nvSpPr>
        <p:spPr>
          <a:xfrm>
            <a:off x="923925" y="10813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2332E83-40A0-8C4B-BD48-2646D0C116A1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D8B0A24-47C9-2444-B762-B85E32CFD1E1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0AEBECB8-6329-6E45-98BB-CB9A290F0D9F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CDE01AE5-43C2-0840-92A9-A3EAB4519E14}"/>
              </a:ext>
            </a:extLst>
          </p:cNvPr>
          <p:cNvSpPr/>
          <p:nvPr/>
        </p:nvSpPr>
        <p:spPr>
          <a:xfrm rot="1067660">
            <a:off x="-1009650" y="-1868488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F55EDEC2-BD9E-2845-8CAC-4A8B604A8BFF}"/>
              </a:ext>
            </a:extLst>
          </p:cNvPr>
          <p:cNvSpPr/>
          <p:nvPr/>
        </p:nvSpPr>
        <p:spPr>
          <a:xfrm rot="21411154">
            <a:off x="3548063" y="-1606550"/>
            <a:ext cx="7521575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84789F5F-3F5F-994E-AD8B-5562C5ABE3C7}"/>
              </a:ext>
            </a:extLst>
          </p:cNvPr>
          <p:cNvSpPr/>
          <p:nvPr/>
        </p:nvSpPr>
        <p:spPr>
          <a:xfrm>
            <a:off x="1076325" y="12337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Полилиния 10">
            <a:extLst>
              <a:ext uri="{FF2B5EF4-FFF2-40B4-BE49-F238E27FC236}">
                <a16:creationId xmlns:a16="http://schemas.microsoft.com/office/drawing/2014/main" id="{6461C1D7-3CEE-2345-B49C-E531BA5B2148}"/>
              </a:ext>
            </a:extLst>
          </p:cNvPr>
          <p:cNvSpPr/>
          <p:nvPr/>
        </p:nvSpPr>
        <p:spPr>
          <a:xfrm>
            <a:off x="1228725" y="1386117"/>
            <a:ext cx="6991350" cy="1912937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0187" name="Rectangle 3">
            <a:extLst>
              <a:ext uri="{FF2B5EF4-FFF2-40B4-BE49-F238E27FC236}">
                <a16:creationId xmlns:a16="http://schemas.microsoft.com/office/drawing/2014/main" id="{3F182F52-D743-AF4F-9A70-912772B8F8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8906" y="3838804"/>
            <a:ext cx="7710987" cy="1457462"/>
          </a:xfrm>
        </p:spPr>
        <p:txBody>
          <a:bodyPr/>
          <a:lstStyle/>
          <a:p>
            <a:pPr marL="0" indent="0">
              <a:buNone/>
            </a:pPr>
            <a:endParaRPr lang="ru-RU" altLang="en-US" sz="1600" b="1" dirty="0">
              <a:latin typeface="Montserrat" pitchFamily="2" charset="0"/>
            </a:endParaRPr>
          </a:p>
          <a:p>
            <a:pPr marL="0" indent="0">
              <a:buNone/>
            </a:pPr>
            <a:r>
              <a:rPr lang="en-US" altLang="en-US" sz="1600" b="1" dirty="0">
                <a:latin typeface="Montserrat" pitchFamily="2" charset="0"/>
              </a:rPr>
              <a:t>	</a:t>
            </a:r>
            <a:r>
              <a:rPr lang="ru-RU" altLang="en-US" sz="1600" b="1" dirty="0">
                <a:latin typeface="Montserrat" pitchFamily="2" charset="0"/>
              </a:rPr>
              <a:t>Задача: </a:t>
            </a:r>
            <a:r>
              <a:rPr lang="ru-RU" altLang="en-US" sz="1600" dirty="0">
                <a:latin typeface="Montserrat" pitchFamily="2" charset="0"/>
              </a:rPr>
              <a:t>На прием к ветеринару пришли владельцы с животными</a:t>
            </a:r>
            <a:r>
              <a:rPr lang="en-US" altLang="en-US" sz="1600" dirty="0">
                <a:latin typeface="Montserrat" pitchFamily="2" charset="0"/>
              </a:rPr>
              <a:t>.</a:t>
            </a:r>
            <a:r>
              <a:rPr lang="ru-RU" altLang="en-US" sz="1600" dirty="0">
                <a:latin typeface="Montserrat" pitchFamily="2" charset="0"/>
              </a:rPr>
              <a:t> </a:t>
            </a:r>
          </a:p>
          <a:p>
            <a:pPr marL="0" indent="0">
              <a:buNone/>
            </a:pPr>
            <a:r>
              <a:rPr lang="ru-RU" altLang="en-US" sz="1600" dirty="0">
                <a:latin typeface="Montserrat" pitchFamily="2" charset="0"/>
              </a:rPr>
              <a:t>Занесите вес животных в </a:t>
            </a:r>
            <a:r>
              <a:rPr lang="ru-RU" altLang="en-US" sz="1600" b="1" dirty="0">
                <a:latin typeface="Montserrat" pitchFamily="2" charset="0"/>
              </a:rPr>
              <a:t>очередь</a:t>
            </a:r>
            <a:r>
              <a:rPr lang="ru-RU" altLang="en-US" sz="1600" dirty="0">
                <a:latin typeface="Montserrat" pitchFamily="2" charset="0"/>
              </a:rPr>
              <a:t>. Замените все отрицательные значения на 0, а затем выведите все.</a:t>
            </a:r>
            <a:endParaRPr lang="en-US" altLang="en-US" sz="16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916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EBCAE28C-FA25-4A40-8910-C2F1792BE97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2332E83-40A0-8C4B-BD48-2646D0C116A1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CDE01AE5-43C2-0840-92A9-A3EAB4519E14}"/>
              </a:ext>
            </a:extLst>
          </p:cNvPr>
          <p:cNvSpPr/>
          <p:nvPr/>
        </p:nvSpPr>
        <p:spPr>
          <a:xfrm rot="1067660">
            <a:off x="-1009650" y="-1868488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F55EDEC2-BD9E-2845-8CAC-4A8B604A8BFF}"/>
              </a:ext>
            </a:extLst>
          </p:cNvPr>
          <p:cNvSpPr/>
          <p:nvPr/>
        </p:nvSpPr>
        <p:spPr>
          <a:xfrm rot="21411154">
            <a:off x="3475735" y="-2001386"/>
            <a:ext cx="7521575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8A9F550-38D9-1849-A0C4-6048B40FC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553" y="869329"/>
            <a:ext cx="4630891" cy="511934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F2DB841-6D2F-F84F-AC0C-90AD424EAA25}"/>
              </a:ext>
            </a:extLst>
          </p:cNvPr>
          <p:cNvSpPr txBox="1"/>
          <p:nvPr/>
        </p:nvSpPr>
        <p:spPr>
          <a:xfrm>
            <a:off x="3100577" y="6108800"/>
            <a:ext cx="29428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Montserrat" pitchFamily="2" charset="0"/>
              </a:rPr>
              <a:t>Код задачи</a:t>
            </a:r>
          </a:p>
        </p:txBody>
      </p:sp>
    </p:spTree>
    <p:extLst>
      <p:ext uri="{BB962C8B-B14F-4D97-AF65-F5344CB8AC3E}">
        <p14:creationId xmlns:p14="http://schemas.microsoft.com/office/powerpoint/2010/main" val="23501158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>
            <a:extLst>
              <a:ext uri="{FF2B5EF4-FFF2-40B4-BE49-F238E27FC236}">
                <a16:creationId xmlns:a16="http://schemas.microsoft.com/office/drawing/2014/main" id="{DF4D8B9E-E2C6-F943-8485-D28884608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1285" y="3228182"/>
            <a:ext cx="7158038" cy="595312"/>
          </a:xfrm>
        </p:spPr>
        <p:txBody>
          <a:bodyPr/>
          <a:lstStyle/>
          <a:p>
            <a:pPr algn="ctr" eaLnBrk="1" hangingPunct="1"/>
            <a:r>
              <a:rPr lang="en-US" altLang="en-US" sz="3500" b="1" dirty="0">
                <a:latin typeface="Montserrat" pitchFamily="2" charset="0"/>
              </a:rPr>
              <a:t>Set</a:t>
            </a:r>
            <a:endParaRPr lang="ru-RU" altLang="en-US" sz="35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F7C650EF-7101-C94A-8D6D-C6E2CF25B6CD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E181A32-D2EC-E64A-9D3C-03421A4BDEE2}"/>
              </a:ext>
            </a:extLst>
          </p:cNvPr>
          <p:cNvSpPr/>
          <p:nvPr/>
        </p:nvSpPr>
        <p:spPr>
          <a:xfrm>
            <a:off x="755650" y="24225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3F2D63CE-787D-9844-9CDB-BFC84F203EC2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0D2953D1-93FA-F04F-8B39-F15DEAD739D7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8B39C4A7-82D9-194E-B6C3-BB8FF626AB7E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A2D6C0C-B24B-4E4E-9F5E-F47C1D4F4A89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3B5840F1-3220-AA49-8A7E-5ED1D32A5DF7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25B61701-16BC-D04A-985C-357D9741DE22}"/>
              </a:ext>
            </a:extLst>
          </p:cNvPr>
          <p:cNvSpPr/>
          <p:nvPr/>
        </p:nvSpPr>
        <p:spPr>
          <a:xfrm rot="10800000">
            <a:off x="908050" y="25749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48349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Множество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407965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792064AB-7C5F-6241-8CF7-808064BF8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490" y="2370968"/>
            <a:ext cx="7313612" cy="1595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" sz="1800" b="1" dirty="0">
                <a:latin typeface="Montserrat" pitchFamily="2" charset="0"/>
              </a:rPr>
              <a:t>	set</a:t>
            </a:r>
            <a:r>
              <a:rPr lang="en" sz="1800" dirty="0">
                <a:latin typeface="Montserrat" pitchFamily="2" charset="0"/>
              </a:rPr>
              <a:t> — </a:t>
            </a:r>
            <a:r>
              <a:rPr lang="ru-RU" sz="1800" dirty="0">
                <a:latin typeface="Montserrat" pitchFamily="2" charset="0"/>
              </a:rPr>
              <a:t>это контейнер, который автоматически сортирует добавляемые элементы в порядке возрастания.</a:t>
            </a:r>
            <a:endParaRPr lang="en-US" sz="1800" dirty="0">
              <a:latin typeface="Montserrat" pitchFamily="2" charset="0"/>
            </a:endParaRPr>
          </a:p>
          <a:p>
            <a:pPr>
              <a:buNone/>
            </a:pPr>
            <a:r>
              <a:rPr lang="ru-RU" sz="1800" dirty="0">
                <a:latin typeface="Montserrat" pitchFamily="2" charset="0"/>
              </a:rPr>
              <a:t>	При добавлении одинаковых значений, </a:t>
            </a:r>
            <a:r>
              <a:rPr lang="en" sz="1800" dirty="0">
                <a:latin typeface="Montserrat" pitchFamily="2" charset="0"/>
              </a:rPr>
              <a:t>set </a:t>
            </a:r>
            <a:r>
              <a:rPr lang="ru-RU" sz="1800" dirty="0">
                <a:latin typeface="Montserrat" pitchFamily="2" charset="0"/>
              </a:rPr>
              <a:t>будет хранить только </a:t>
            </a:r>
            <a:r>
              <a:rPr lang="ru-RU" sz="1800" b="1" dirty="0">
                <a:latin typeface="Montserrat" pitchFamily="2" charset="0"/>
              </a:rPr>
              <a:t>один</a:t>
            </a:r>
            <a:r>
              <a:rPr lang="ru-RU" sz="1800" dirty="0">
                <a:latin typeface="Montserrat" pitchFamily="2" charset="0"/>
              </a:rPr>
              <a:t> его экземпляр. </a:t>
            </a:r>
          </a:p>
          <a:p>
            <a:pPr>
              <a:buNone/>
            </a:pPr>
            <a:r>
              <a:rPr lang="ru-RU" sz="1800" dirty="0">
                <a:latin typeface="Montserrat" pitchFamily="2" charset="0"/>
              </a:rPr>
              <a:t>	По другому его еще называют </a:t>
            </a:r>
            <a:r>
              <a:rPr lang="ru-RU" sz="1800" b="1" dirty="0">
                <a:latin typeface="Montserrat" pitchFamily="2" charset="0"/>
              </a:rPr>
              <a:t>множеством</a:t>
            </a:r>
            <a:r>
              <a:rPr lang="ru-RU" sz="1800" dirty="0">
                <a:latin typeface="Montserrat" pitchFamily="2" charset="0"/>
              </a:rPr>
              <a:t>.</a:t>
            </a:r>
            <a:endParaRPr lang="en" sz="1800" dirty="0">
              <a:latin typeface="Montserrat" pitchFamily="2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D5052CF-8358-2D4A-9E9D-4904CDCC9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296" y="4284622"/>
            <a:ext cx="3514076" cy="185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082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Заголовок 1">
            <a:extLst>
              <a:ext uri="{FF2B5EF4-FFF2-40B4-BE49-F238E27FC236}">
                <a16:creationId xmlns:a16="http://schemas.microsoft.com/office/drawing/2014/main" id="{7CC233E3-9CE0-5241-9E53-BA5718317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6150" y="3130550"/>
            <a:ext cx="7158038" cy="595313"/>
          </a:xfrm>
        </p:spPr>
        <p:txBody>
          <a:bodyPr/>
          <a:lstStyle/>
          <a:p>
            <a:pPr algn="ctr" eaLnBrk="1" hangingPunct="1"/>
            <a:r>
              <a:rPr lang="ru-RU" altLang="en-US" sz="3000" b="1" dirty="0">
                <a:latin typeface="Montserrat" pitchFamily="2" charset="0"/>
              </a:rPr>
              <a:t>Приведите примеры битовых операций?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D54AE1C6-5CC5-BA4E-9E3C-79CD812E62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3E7686CF-3153-CB48-9E0B-4F3D96077583}"/>
              </a:ext>
            </a:extLst>
          </p:cNvPr>
          <p:cNvSpPr/>
          <p:nvPr/>
        </p:nvSpPr>
        <p:spPr>
          <a:xfrm>
            <a:off x="755650" y="2340512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1FA6844-B7E9-2440-A802-903EC3277958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40C3364D-0F3B-8143-90AC-156CE39A1A83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9002CC55-503C-CB4B-932F-0910FEADCB54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EECF203-D41F-8F4B-94CA-46E2A4C50C77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27EC1FEB-AEEE-2A45-AC2E-B1CEAC10D89B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19572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BE242301-21F8-9D4A-8E80-E844A5DA3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4607" y="1529073"/>
            <a:ext cx="73136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2000" b="1" dirty="0">
                <a:latin typeface="Montserrat" pitchFamily="2" charset="0"/>
              </a:rPr>
              <a:t>	Применение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4D914CB-4122-5F4D-9C43-5C14AC2A97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Множество</a:t>
            </a:r>
          </a:p>
        </p:txBody>
      </p:sp>
      <p:sp>
        <p:nvSpPr>
          <p:cNvPr id="11" name="Полилиния 10">
            <a:extLst>
              <a:ext uri="{FF2B5EF4-FFF2-40B4-BE49-F238E27FC236}">
                <a16:creationId xmlns:a16="http://schemas.microsoft.com/office/drawing/2014/main" id="{63D72BFE-1E46-8C47-BD46-C4E67BEC2532}"/>
              </a:ext>
            </a:extLst>
          </p:cNvPr>
          <p:cNvSpPr/>
          <p:nvPr/>
        </p:nvSpPr>
        <p:spPr>
          <a:xfrm>
            <a:off x="-155724" y="-528962"/>
            <a:ext cx="407965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6BB6C5-0AEA-1E46-AFD6-9CD8849176FB}"/>
              </a:ext>
            </a:extLst>
          </p:cNvPr>
          <p:cNvSpPr txBox="1"/>
          <p:nvPr/>
        </p:nvSpPr>
        <p:spPr>
          <a:xfrm>
            <a:off x="2054029" y="2141559"/>
            <a:ext cx="6068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Montserrat" pitchFamily="2" charset="0"/>
              </a:rPr>
              <a:t>сортирует добавляемые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62940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>
            <a:extLst>
              <a:ext uri="{FF2B5EF4-FFF2-40B4-BE49-F238E27FC236}">
                <a16:creationId xmlns:a16="http://schemas.microsoft.com/office/drawing/2014/main" id="{DF4D8B9E-E2C6-F943-8485-D28884608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1285" y="3228182"/>
            <a:ext cx="7158038" cy="595312"/>
          </a:xfrm>
        </p:spPr>
        <p:txBody>
          <a:bodyPr/>
          <a:lstStyle/>
          <a:p>
            <a:pPr algn="ctr" eaLnBrk="1" hangingPunct="1"/>
            <a:r>
              <a:rPr lang="en-US" altLang="en-US" sz="3500" b="1" dirty="0">
                <a:latin typeface="Montserrat" pitchFamily="2" charset="0"/>
              </a:rPr>
              <a:t>Multiset</a:t>
            </a:r>
            <a:endParaRPr lang="ru-RU" altLang="en-US" sz="35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F7C650EF-7101-C94A-8D6D-C6E2CF25B6CD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E181A32-D2EC-E64A-9D3C-03421A4BDEE2}"/>
              </a:ext>
            </a:extLst>
          </p:cNvPr>
          <p:cNvSpPr/>
          <p:nvPr/>
        </p:nvSpPr>
        <p:spPr>
          <a:xfrm>
            <a:off x="755650" y="24225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3F2D63CE-787D-9844-9CDB-BFC84F203EC2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0D2953D1-93FA-F04F-8B39-F15DEAD739D7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8B39C4A7-82D9-194E-B6C3-BB8FF626AB7E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A2D6C0C-B24B-4E4E-9F5E-F47C1D4F4A89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3B5840F1-3220-AA49-8A7E-5ED1D32A5DF7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25B61701-16BC-D04A-985C-357D9741DE22}"/>
              </a:ext>
            </a:extLst>
          </p:cNvPr>
          <p:cNvSpPr/>
          <p:nvPr/>
        </p:nvSpPr>
        <p:spPr>
          <a:xfrm rot="10800000">
            <a:off x="908050" y="25749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18954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403244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Мультимножество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4727724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792064AB-7C5F-6241-8CF7-808064BF8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490" y="2205581"/>
            <a:ext cx="7313612" cy="1467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1800" dirty="0">
                <a:latin typeface="Montserrat" pitchFamily="2" charset="0"/>
              </a:rPr>
              <a:t>	</a:t>
            </a:r>
            <a:r>
              <a:rPr lang="en" sz="1800" b="1" dirty="0">
                <a:latin typeface="Montserrat" pitchFamily="2" charset="0"/>
              </a:rPr>
              <a:t>multiset</a:t>
            </a:r>
            <a:r>
              <a:rPr lang="en" sz="1800" dirty="0">
                <a:latin typeface="Montserrat" pitchFamily="2" charset="0"/>
              </a:rPr>
              <a:t> — </a:t>
            </a:r>
            <a:r>
              <a:rPr lang="ru-RU" sz="1800" dirty="0">
                <a:latin typeface="Montserrat" pitchFamily="2" charset="0"/>
              </a:rPr>
              <a:t>это контейнер, который также будет содержать элементы в отсортированном порядке при добавлении, но он хранит </a:t>
            </a:r>
            <a:r>
              <a:rPr lang="ru-RU" sz="1800" b="1" dirty="0">
                <a:latin typeface="Montserrat" pitchFamily="2" charset="0"/>
              </a:rPr>
              <a:t>повторяющееся</a:t>
            </a:r>
            <a:r>
              <a:rPr lang="ru-RU" sz="1800" dirty="0">
                <a:latin typeface="Montserrat" pitchFamily="2" charset="0"/>
              </a:rPr>
              <a:t> элементы, по сравнению с множеством </a:t>
            </a:r>
            <a:r>
              <a:rPr lang="en" sz="1800" dirty="0">
                <a:latin typeface="Montserrat" pitchFamily="2" charset="0"/>
              </a:rPr>
              <a:t>set. </a:t>
            </a:r>
            <a:endParaRPr lang="ru-RU" sz="1800" dirty="0">
              <a:latin typeface="Montserrat" pitchFamily="2" charset="0"/>
            </a:endParaRPr>
          </a:p>
          <a:p>
            <a:pPr>
              <a:buNone/>
            </a:pPr>
            <a:r>
              <a:rPr lang="ru-RU" sz="1800" dirty="0">
                <a:latin typeface="Montserrat" pitchFamily="2" charset="0"/>
              </a:rPr>
              <a:t>	Часто его называют </a:t>
            </a:r>
            <a:r>
              <a:rPr lang="ru-RU" sz="1800" b="1" dirty="0">
                <a:latin typeface="Montserrat" pitchFamily="2" charset="0"/>
              </a:rPr>
              <a:t>мультимножество</a:t>
            </a:r>
            <a:r>
              <a:rPr lang="ru-RU" sz="1800" dirty="0">
                <a:latin typeface="Montserrat" pitchFamily="2" charset="0"/>
              </a:rPr>
              <a:t>.</a:t>
            </a:r>
            <a:endParaRPr lang="en" sz="1800" dirty="0">
              <a:latin typeface="Montserrat" pitchFamily="2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CCB5564-F25E-5F48-BA21-9334042AE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609" y="3893583"/>
            <a:ext cx="3877059" cy="206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686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Заголовок 1">
            <a:extLst>
              <a:ext uri="{FF2B5EF4-FFF2-40B4-BE49-F238E27FC236}">
                <a16:creationId xmlns:a16="http://schemas.microsoft.com/office/drawing/2014/main" id="{7CC233E3-9CE0-5241-9E53-BA5718317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6150" y="3130550"/>
            <a:ext cx="7158038" cy="595313"/>
          </a:xfrm>
        </p:spPr>
        <p:txBody>
          <a:bodyPr/>
          <a:lstStyle/>
          <a:p>
            <a:pPr algn="ctr" eaLnBrk="1" hangingPunct="1"/>
            <a:r>
              <a:rPr lang="ru-RU" altLang="en-US" sz="3000" b="1" dirty="0">
                <a:latin typeface="Montserrat" pitchFamily="2" charset="0"/>
              </a:rPr>
              <a:t>Где применяются?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D54AE1C6-5CC5-BA4E-9E3C-79CD812E62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3E7686CF-3153-CB48-9E0B-4F3D96077583}"/>
              </a:ext>
            </a:extLst>
          </p:cNvPr>
          <p:cNvSpPr/>
          <p:nvPr/>
        </p:nvSpPr>
        <p:spPr>
          <a:xfrm>
            <a:off x="755650" y="2340512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1FA6844-B7E9-2440-A802-903EC3277958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40C3364D-0F3B-8143-90AC-156CE39A1A83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9002CC55-503C-CB4B-932F-0910FEADCB54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EECF203-D41F-8F4B-94CA-46E2A4C50C77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27EC1FEB-AEEE-2A45-AC2E-B1CEAC10D89B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5214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Заголовок 1">
            <a:extLst>
              <a:ext uri="{FF2B5EF4-FFF2-40B4-BE49-F238E27FC236}">
                <a16:creationId xmlns:a16="http://schemas.microsoft.com/office/drawing/2014/main" id="{7CC233E3-9CE0-5241-9E53-BA5718317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6150" y="3130550"/>
            <a:ext cx="7158038" cy="595313"/>
          </a:xfrm>
        </p:spPr>
        <p:txBody>
          <a:bodyPr/>
          <a:lstStyle/>
          <a:p>
            <a:pPr algn="ctr" eaLnBrk="1" hangingPunct="1"/>
            <a:r>
              <a:rPr lang="ru-RU" altLang="en-US" sz="3000" b="1" dirty="0">
                <a:latin typeface="Montserrat" pitchFamily="2" charset="0"/>
              </a:rPr>
              <a:t>Что значит сдвиг влево на 2?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D54AE1C6-5CC5-BA4E-9E3C-79CD812E62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3E7686CF-3153-CB48-9E0B-4F3D96077583}"/>
              </a:ext>
            </a:extLst>
          </p:cNvPr>
          <p:cNvSpPr/>
          <p:nvPr/>
        </p:nvSpPr>
        <p:spPr>
          <a:xfrm>
            <a:off x="755650" y="2340512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1FA6844-B7E9-2440-A802-903EC3277958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40C3364D-0F3B-8143-90AC-156CE39A1A83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9002CC55-503C-CB4B-932F-0910FEADCB54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EECF203-D41F-8F4B-94CA-46E2A4C50C77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27EC1FEB-AEEE-2A45-AC2E-B1CEAC10D89B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9235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Заголовок 1">
            <a:extLst>
              <a:ext uri="{FF2B5EF4-FFF2-40B4-BE49-F238E27FC236}">
                <a16:creationId xmlns:a16="http://schemas.microsoft.com/office/drawing/2014/main" id="{7CC233E3-9CE0-5241-9E53-BA5718317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6150" y="3130550"/>
            <a:ext cx="7158038" cy="595313"/>
          </a:xfrm>
        </p:spPr>
        <p:txBody>
          <a:bodyPr/>
          <a:lstStyle/>
          <a:p>
            <a:pPr algn="ctr" eaLnBrk="1" hangingPunct="1"/>
            <a:r>
              <a:rPr lang="ru-RU" altLang="en-US" sz="3000" b="1" dirty="0">
                <a:latin typeface="Montserrat" pitchFamily="2" charset="0"/>
              </a:rPr>
              <a:t>Что значит сдвиг вправо на 3?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D54AE1C6-5CC5-BA4E-9E3C-79CD812E62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3E7686CF-3153-CB48-9E0B-4F3D96077583}"/>
              </a:ext>
            </a:extLst>
          </p:cNvPr>
          <p:cNvSpPr/>
          <p:nvPr/>
        </p:nvSpPr>
        <p:spPr>
          <a:xfrm>
            <a:off x="755650" y="2340512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1FA6844-B7E9-2440-A802-903EC3277958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40C3364D-0F3B-8143-90AC-156CE39A1A83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9002CC55-503C-CB4B-932F-0910FEADCB54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EECF203-D41F-8F4B-94CA-46E2A4C50C77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27EC1FEB-AEEE-2A45-AC2E-B1CEAC10D89B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0057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>
            <a:extLst>
              <a:ext uri="{FF2B5EF4-FFF2-40B4-BE49-F238E27FC236}">
                <a16:creationId xmlns:a16="http://schemas.microsoft.com/office/drawing/2014/main" id="{DF4D8B9E-E2C6-F943-8485-D28884608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2975" y="3265488"/>
            <a:ext cx="7158038" cy="595312"/>
          </a:xfrm>
        </p:spPr>
        <p:txBody>
          <a:bodyPr/>
          <a:lstStyle/>
          <a:p>
            <a:pPr algn="ctr" eaLnBrk="1" hangingPunct="1"/>
            <a:r>
              <a:rPr lang="ru-RU" altLang="en-US" sz="3500" b="1" dirty="0">
                <a:latin typeface="Montserrat" pitchFamily="2" charset="0"/>
              </a:rPr>
              <a:t>Контейнеры 3 часть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F7C650EF-7101-C94A-8D6D-C6E2CF25B6CD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E181A32-D2EC-E64A-9D3C-03421A4BDEE2}"/>
              </a:ext>
            </a:extLst>
          </p:cNvPr>
          <p:cNvSpPr/>
          <p:nvPr/>
        </p:nvSpPr>
        <p:spPr>
          <a:xfrm>
            <a:off x="755650" y="24225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3F2D63CE-787D-9844-9CDB-BFC84F203EC2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0D2953D1-93FA-F04F-8B39-F15DEAD739D7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8B39C4A7-82D9-194E-B6C3-BB8FF626AB7E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A2D6C0C-B24B-4E4E-9F5E-F47C1D4F4A89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3B5840F1-3220-AA49-8A7E-5ED1D32A5DF7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25B61701-16BC-D04A-985C-357D9741DE22}"/>
              </a:ext>
            </a:extLst>
          </p:cNvPr>
          <p:cNvSpPr/>
          <p:nvPr/>
        </p:nvSpPr>
        <p:spPr>
          <a:xfrm rot="10800000">
            <a:off x="908050" y="25749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4756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1080120" cy="576262"/>
          </a:xfrm>
        </p:spPr>
        <p:txBody>
          <a:bodyPr/>
          <a:lstStyle/>
          <a:p>
            <a:pPr eaLnBrk="1" hangingPunct="1"/>
            <a:r>
              <a:rPr lang="en-US" altLang="en-US" sz="2800" b="1" dirty="0">
                <a:latin typeface="Montserrat" pitchFamily="2" charset="0"/>
              </a:rPr>
              <a:t>STL</a:t>
            </a:r>
            <a:endParaRPr lang="ru-RU" altLang="en-US" sz="28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1487364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BE242301-21F8-9D4A-8E80-E844A5DA3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194" y="1029409"/>
            <a:ext cx="7313612" cy="84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1800" dirty="0">
                <a:latin typeface="Montserrat" pitchFamily="2" charset="0"/>
              </a:rPr>
              <a:t>	</a:t>
            </a:r>
            <a:r>
              <a:rPr lang="ru-RU" sz="1800" b="1" dirty="0">
                <a:latin typeface="Montserrat" pitchFamily="2" charset="0"/>
              </a:rPr>
              <a:t>Контейнеры</a:t>
            </a:r>
            <a:r>
              <a:rPr lang="ru-RU" sz="1800" dirty="0">
                <a:latin typeface="Montserrat" pitchFamily="2" charset="0"/>
              </a:rPr>
              <a:t>  есть стандартные структуры данных, такие как список (</a:t>
            </a:r>
            <a:r>
              <a:rPr lang="en" sz="1800" b="1" dirty="0">
                <a:latin typeface="Montserrat" pitchFamily="2" charset="0"/>
              </a:rPr>
              <a:t>list</a:t>
            </a:r>
            <a:r>
              <a:rPr lang="en" sz="1800" dirty="0">
                <a:latin typeface="Montserrat" pitchFamily="2" charset="0"/>
              </a:rPr>
              <a:t>), </a:t>
            </a:r>
            <a:r>
              <a:rPr lang="ru-RU" sz="1800" dirty="0">
                <a:latin typeface="Montserrat" pitchFamily="2" charset="0"/>
              </a:rPr>
              <a:t>вектор (</a:t>
            </a:r>
            <a:r>
              <a:rPr lang="en" sz="1800" b="1" dirty="0">
                <a:latin typeface="Montserrat" pitchFamily="2" charset="0"/>
              </a:rPr>
              <a:t>vector</a:t>
            </a:r>
            <a:r>
              <a:rPr lang="en" sz="1800" dirty="0">
                <a:latin typeface="Montserrat" pitchFamily="2" charset="0"/>
              </a:rPr>
              <a:t>), </a:t>
            </a:r>
            <a:r>
              <a:rPr lang="ru-RU" sz="1800" dirty="0">
                <a:latin typeface="Montserrat" pitchFamily="2" charset="0"/>
              </a:rPr>
              <a:t>словарь (</a:t>
            </a:r>
            <a:r>
              <a:rPr lang="en" sz="1800" b="1" dirty="0">
                <a:latin typeface="Montserrat" pitchFamily="2" charset="0"/>
              </a:rPr>
              <a:t>map</a:t>
            </a:r>
            <a:r>
              <a:rPr lang="en" sz="1800" dirty="0">
                <a:latin typeface="Montserrat" pitchFamily="2" charset="0"/>
              </a:rPr>
              <a:t>) </a:t>
            </a:r>
            <a:r>
              <a:rPr lang="ru-RU" sz="1800" dirty="0">
                <a:latin typeface="Montserrat" pitchFamily="2" charset="0"/>
              </a:rPr>
              <a:t>и многие другие.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30C5E18-A8BE-B142-9848-4B3319AB5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96" y="1917698"/>
            <a:ext cx="6350000" cy="41783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14500FB5-A46A-FE4D-92D2-68D4E25888C0}"/>
                  </a:ext>
                </a:extLst>
              </p14:cNvPr>
              <p14:cNvContentPartPr/>
              <p14:nvPr/>
            </p14:nvContentPartPr>
            <p14:xfrm>
              <a:off x="1318134" y="3337477"/>
              <a:ext cx="930600" cy="63576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14500FB5-A46A-FE4D-92D2-68D4E25888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09494" y="3328837"/>
                <a:ext cx="948240" cy="65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F5614FA4-D3F5-FC41-8C16-A28579963012}"/>
                  </a:ext>
                </a:extLst>
              </p14:cNvPr>
              <p14:cNvContentPartPr/>
              <p14:nvPr/>
            </p14:nvContentPartPr>
            <p14:xfrm>
              <a:off x="4909230" y="4681065"/>
              <a:ext cx="801360" cy="420480"/>
            </p14:xfrm>
          </p:contentPart>
        </mc:Choice>
        <mc:Fallback xmlns=""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F5614FA4-D3F5-FC41-8C16-A2857996301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00230" y="4672425"/>
                <a:ext cx="819000" cy="4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06EB7C33-D16D-A549-9F90-92B140037D0E}"/>
                  </a:ext>
                </a:extLst>
              </p14:cNvPr>
              <p14:cNvContentPartPr/>
              <p14:nvPr/>
            </p14:nvContentPartPr>
            <p14:xfrm>
              <a:off x="2075756" y="4339211"/>
              <a:ext cx="650880" cy="583560"/>
            </p14:xfrm>
          </p:contentPart>
        </mc:Choice>
        <mc:Fallback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06EB7C33-D16D-A549-9F90-92B140037D0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67116" y="4330571"/>
                <a:ext cx="668520" cy="60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35912547-9B66-4D4A-B154-9079A1E35918}"/>
                  </a:ext>
                </a:extLst>
              </p14:cNvPr>
              <p14:cNvContentPartPr/>
              <p14:nvPr/>
            </p14:nvContentPartPr>
            <p14:xfrm>
              <a:off x="2069996" y="5437571"/>
              <a:ext cx="750240" cy="559800"/>
            </p14:xfrm>
          </p:contentPart>
        </mc:Choice>
        <mc:Fallback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35912547-9B66-4D4A-B154-9079A1E3591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60996" y="5428931"/>
                <a:ext cx="767880" cy="57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062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>
            <a:extLst>
              <a:ext uri="{FF2B5EF4-FFF2-40B4-BE49-F238E27FC236}">
                <a16:creationId xmlns:a16="http://schemas.microsoft.com/office/drawing/2014/main" id="{DF4D8B9E-E2C6-F943-8485-D28884608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1285" y="3228182"/>
            <a:ext cx="7158038" cy="595312"/>
          </a:xfrm>
        </p:spPr>
        <p:txBody>
          <a:bodyPr/>
          <a:lstStyle/>
          <a:p>
            <a:pPr algn="ctr" eaLnBrk="1" hangingPunct="1"/>
            <a:r>
              <a:rPr lang="ru-RU" altLang="en-US" sz="3500" b="1" dirty="0" err="1">
                <a:latin typeface="Montserrat" pitchFamily="2" charset="0"/>
              </a:rPr>
              <a:t>Дэк</a:t>
            </a:r>
            <a:endParaRPr lang="ru-RU" altLang="en-US" sz="35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F7C650EF-7101-C94A-8D6D-C6E2CF25B6CD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E181A32-D2EC-E64A-9D3C-03421A4BDEE2}"/>
              </a:ext>
            </a:extLst>
          </p:cNvPr>
          <p:cNvSpPr/>
          <p:nvPr/>
        </p:nvSpPr>
        <p:spPr>
          <a:xfrm>
            <a:off x="755650" y="24225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3F2D63CE-787D-9844-9CDB-BFC84F203EC2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0D2953D1-93FA-F04F-8B39-F15DEAD739D7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8B39C4A7-82D9-194E-B6C3-BB8FF626AB7E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A2D6C0C-B24B-4E4E-9F5E-F47C1D4F4A89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3B5840F1-3220-AA49-8A7E-5ED1D32A5DF7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25B61701-16BC-D04A-985C-357D9741DE22}"/>
              </a:ext>
            </a:extLst>
          </p:cNvPr>
          <p:cNvSpPr/>
          <p:nvPr/>
        </p:nvSpPr>
        <p:spPr>
          <a:xfrm rot="10800000">
            <a:off x="908050" y="25749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0069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19149</TotalTime>
  <Words>415</Words>
  <Application>Microsoft Macintosh PowerPoint</Application>
  <PresentationFormat>Экран (4:3)</PresentationFormat>
  <Paragraphs>74</Paragraphs>
  <Slides>32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Montserrat</vt:lpstr>
      <vt:lpstr>Montserrat Medium</vt:lpstr>
      <vt:lpstr>Wingdings</vt:lpstr>
      <vt:lpstr>Тема Office</vt:lpstr>
      <vt:lpstr>Урок 23</vt:lpstr>
      <vt:lpstr>Повтороение</vt:lpstr>
      <vt:lpstr>Приведите примеры битовых операций?</vt:lpstr>
      <vt:lpstr>Где применяются?</vt:lpstr>
      <vt:lpstr>Что значит сдвиг влево на 2?</vt:lpstr>
      <vt:lpstr>Что значит сдвиг вправо на 3?</vt:lpstr>
      <vt:lpstr>Контейнеры 3 часть</vt:lpstr>
      <vt:lpstr>STL</vt:lpstr>
      <vt:lpstr>Дэк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Адаптеры</vt:lpstr>
      <vt:lpstr>Адаптеры</vt:lpstr>
      <vt:lpstr>Стек</vt:lpstr>
      <vt:lpstr>Стек</vt:lpstr>
      <vt:lpstr>Стек</vt:lpstr>
      <vt:lpstr>Задача</vt:lpstr>
      <vt:lpstr>Презентация PowerPoint</vt:lpstr>
      <vt:lpstr>Очередь</vt:lpstr>
      <vt:lpstr>очередь</vt:lpstr>
      <vt:lpstr>очередь</vt:lpstr>
      <vt:lpstr>очередь</vt:lpstr>
      <vt:lpstr>Задача</vt:lpstr>
      <vt:lpstr>Презентация PowerPoint</vt:lpstr>
      <vt:lpstr>Set</vt:lpstr>
      <vt:lpstr>Множество</vt:lpstr>
      <vt:lpstr>Множество</vt:lpstr>
      <vt:lpstr>Multiset</vt:lpstr>
      <vt:lpstr>Мультимножество</vt:lpstr>
    </vt:vector>
  </TitlesOfParts>
  <Company>MGTU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 программирования C++</dc:title>
  <dc:creator>Ivanova</dc:creator>
  <cp:lastModifiedBy>артеи гудзенко</cp:lastModifiedBy>
  <cp:revision>282</cp:revision>
  <dcterms:created xsi:type="dcterms:W3CDTF">2005-12-18T05:43:07Z</dcterms:created>
  <dcterms:modified xsi:type="dcterms:W3CDTF">2023-02-18T12:59:48Z</dcterms:modified>
</cp:coreProperties>
</file>