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6" r:id="rId1"/>
  </p:sldMasterIdLst>
  <p:notesMasterIdLst>
    <p:notesMasterId r:id="rId20"/>
  </p:notesMasterIdLst>
  <p:handoutMasterIdLst>
    <p:handoutMasterId r:id="rId21"/>
  </p:handoutMasterIdLst>
  <p:sldIdLst>
    <p:sldId id="294" r:id="rId2"/>
    <p:sldId id="1023" r:id="rId3"/>
    <p:sldId id="882" r:id="rId4"/>
    <p:sldId id="1062" r:id="rId5"/>
    <p:sldId id="1063" r:id="rId6"/>
    <p:sldId id="1064" r:id="rId7"/>
    <p:sldId id="1065" r:id="rId8"/>
    <p:sldId id="1066" r:id="rId9"/>
    <p:sldId id="1067" r:id="rId10"/>
    <p:sldId id="1027" r:id="rId11"/>
    <p:sldId id="1060" r:id="rId12"/>
    <p:sldId id="1068" r:id="rId13"/>
    <p:sldId id="1069" r:id="rId14"/>
    <p:sldId id="1070" r:id="rId15"/>
    <p:sldId id="1071" r:id="rId16"/>
    <p:sldId id="1061" r:id="rId17"/>
    <p:sldId id="1072" r:id="rId18"/>
    <p:sldId id="1073" r:id="rId1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0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5007" autoAdjust="0"/>
  </p:normalViewPr>
  <p:slideViewPr>
    <p:cSldViewPr>
      <p:cViewPr>
        <p:scale>
          <a:sx n="116" d="100"/>
          <a:sy n="116" d="100"/>
        </p:scale>
        <p:origin x="1024" y="-8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E99D3DEB-EF92-004B-A78B-1002814CFFE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818D6943-66E1-7C4D-A8FE-27FDE9CDF14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2340" name="Rectangle 4">
            <a:extLst>
              <a:ext uri="{FF2B5EF4-FFF2-40B4-BE49-F238E27FC236}">
                <a16:creationId xmlns:a16="http://schemas.microsoft.com/office/drawing/2014/main" id="{F5871B0C-2D2B-DB48-909C-5581357F894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2341" name="Rectangle 5">
            <a:extLst>
              <a:ext uri="{FF2B5EF4-FFF2-40B4-BE49-F238E27FC236}">
                <a16:creationId xmlns:a16="http://schemas.microsoft.com/office/drawing/2014/main" id="{F961DC7C-C03A-0B43-9670-C00DACACDA7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6529824-1143-7F4D-8908-C7327A17437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472F79C-7592-CC4E-901A-9E8E5952CB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C4590EA-F97A-7B44-AE16-2399FE480F4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610034D2-54F9-C043-BED8-02F70C02D95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6D2B5CBB-EFBC-574D-8ED9-F12D5C5E234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noProof="0"/>
              <a:t>Образец текста</a:t>
            </a:r>
          </a:p>
          <a:p>
            <a:pPr lvl="1"/>
            <a:r>
              <a:rPr lang="ru-RU" altLang="ru-RU" noProof="0"/>
              <a:t>Второй уровень</a:t>
            </a:r>
          </a:p>
          <a:p>
            <a:pPr lvl="2"/>
            <a:r>
              <a:rPr lang="ru-RU" altLang="ru-RU" noProof="0"/>
              <a:t>Третий уровень</a:t>
            </a:r>
          </a:p>
          <a:p>
            <a:pPr lvl="3"/>
            <a:r>
              <a:rPr lang="ru-RU" altLang="ru-RU" noProof="0"/>
              <a:t>Четвертый уровень</a:t>
            </a:r>
          </a:p>
          <a:p>
            <a:pPr lvl="4"/>
            <a:r>
              <a:rPr lang="ru-RU" altLang="ru-RU" noProof="0"/>
              <a:t>Пятый уровень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06C97635-66EB-E14D-9A46-5F80D0F5CE5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239853A8-1E8E-9741-905B-036A50AF07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579E301-EC2F-A147-BB81-464D61867675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691C-B0CC-1445-A061-695973EA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52A30-C889-974A-B7AD-A757B3C9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A663D-2A1D-FD43-92EE-E22FD615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79617-8EAB-0E42-BBA1-00F4116AE7B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549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9321F-DF7B-6746-8E65-6B7208D4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DC89B-E2EB-8D40-8043-19E1C8D3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2C572-2072-8E44-B512-C7460D86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5E3B-E45C-E549-B756-45DE3E0EC772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8001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129A9-4B6E-B842-8A4C-4715DDBB9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089C4-7CF7-2F49-A138-1C43F77EA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91C9-D286-7C42-A093-4B7F433F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A2B17-6BEA-284D-BA2E-40A01DFECC36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8098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19D11-CD26-C141-8892-FAC94202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74508-F807-B448-A579-265F4B54F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54A09-1699-E549-9865-EB1B8A9E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F5DB9-8309-F24F-82C8-F92CC45B14CD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89573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3FDF3-464F-AC4B-8AA8-650E15AE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CF88C-D6DD-7147-9184-600A8069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3EB7C-4FC5-5340-9DEC-24FFADE9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A2B2F-2036-144E-AFBE-034A13112FFD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284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088A2C8-6E6F-654F-B9D8-0DBA2680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61A898-146C-6E4A-8782-F672A335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1F2D170-A67B-124D-A15E-D2A24DE5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7AFB1-B8EB-DF46-A2B6-4214839E6719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5241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2C45421-B476-9B43-9FCE-55097D46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4269F1D-5BBA-6A46-8A08-DD8843CA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C2175DF-0DB8-E94D-97AA-B50DF04B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1C6D7-5228-FE41-AA63-873DC12E9DA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0556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C4A83C-44F8-8942-8F0E-AD512FCF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B2D3DEE-7F72-FC42-8791-09F50128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1D3CFD-73DA-3F40-A559-C92A0CE5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A06F1-C207-F04E-8ED1-C20AEFC889E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6614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ABFA6E9-E5BD-D047-8502-445E7903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250991E-7C3E-AF40-9F8A-AD70961A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52919F-F603-5548-97FD-114D2284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AD79B-B99E-4D41-8C7A-AD905724B324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4123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71E2BF-63BF-194E-963B-7B6CC643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34E6F54-6DFE-2F48-90F8-398E6D3A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C12A0CD-DDAC-1446-B7F3-2BA91CA78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DB243-A2AC-E64D-92D1-1419D4E7EF3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6540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CF8FBAD-E331-6540-8FB7-0F023EF60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0E13144-168A-BA48-806D-18CF51DE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ED0522A-B25E-1948-A44D-925613EF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D8059-0C4B-F446-9EFF-D0BCEE69ABCA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7603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DE4A3A4-61D4-2C48-BB18-6C64F3432D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  <a:endParaRPr lang="en-US" altLang="ru-RU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B3DD90D-F567-6347-8897-3A39B7C624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  <a:endParaRPr lang="en-US" alt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25138-1C65-ED48-A3D7-92E099ABD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198B4-9574-9F45-951C-EA67796FF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F9B2B-4807-1543-9454-1DD0ECE5F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A59AB1D-6CFA-014F-90D2-1F5D021A9F25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9CDC518D-1A11-AC4C-9505-AB7DD462DE6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3850" y="912813"/>
            <a:ext cx="7772400" cy="2387600"/>
          </a:xfrm>
        </p:spPr>
        <p:txBody>
          <a:bodyPr/>
          <a:lstStyle/>
          <a:p>
            <a:pPr eaLnBrk="1" hangingPunct="1"/>
            <a:r>
              <a:rPr lang="ru-RU" altLang="en-US" sz="3600" b="1" dirty="0">
                <a:latin typeface="Montserrat" pitchFamily="2" charset="0"/>
              </a:rPr>
              <a:t>Урок </a:t>
            </a:r>
            <a:r>
              <a:rPr lang="en-US" altLang="en-US" sz="3600" b="1" dirty="0">
                <a:latin typeface="Montserrat" pitchFamily="2" charset="0"/>
              </a:rPr>
              <a:t>2</a:t>
            </a:r>
            <a:r>
              <a:rPr lang="ru-RU" altLang="en-US" sz="3600" b="1" dirty="0">
                <a:latin typeface="Montserrat" pitchFamily="2" charset="0"/>
              </a:rPr>
              <a:t>8</a:t>
            </a:r>
            <a:endParaRPr lang="ru-RU" altLang="en-US" sz="3300" b="1" dirty="0">
              <a:latin typeface="Montserrat" pitchFamily="2" charset="0"/>
            </a:endParaRPr>
          </a:p>
        </p:txBody>
      </p:sp>
      <p:sp>
        <p:nvSpPr>
          <p:cNvPr id="15362" name="TextBox 4">
            <a:extLst>
              <a:ext uri="{FF2B5EF4-FFF2-40B4-BE49-F238E27FC236}">
                <a16:creationId xmlns:a16="http://schemas.microsoft.com/office/drawing/2014/main" id="{9AC10B8E-02FF-C346-AEA6-AD43C34E7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069" y="659241"/>
            <a:ext cx="651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Montserrat Medium" pitchFamily="2" charset="0"/>
              </a:rPr>
              <a:t>C++</a:t>
            </a:r>
            <a:endParaRPr lang="ru-RU" altLang="en-US" sz="1800" dirty="0">
              <a:latin typeface="Montserrat Medium" pitchFamily="2" charset="0"/>
            </a:endParaRPr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7C297D41-C69E-7A4E-8A8A-FBF129B9B13D}"/>
              </a:ext>
            </a:extLst>
          </p:cNvPr>
          <p:cNvSpPr/>
          <p:nvPr/>
        </p:nvSpPr>
        <p:spPr>
          <a:xfrm>
            <a:off x="1717675" y="1989138"/>
            <a:ext cx="5487988" cy="185737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63437" h="1317274">
                <a:moveTo>
                  <a:pt x="154708" y="772133"/>
                </a:moveTo>
                <a:cubicBezTo>
                  <a:pt x="547253" y="959169"/>
                  <a:pt x="1962725" y="1584933"/>
                  <a:pt x="2787071" y="1187769"/>
                </a:cubicBezTo>
                <a:cubicBezTo>
                  <a:pt x="3611417" y="790605"/>
                  <a:pt x="4335213" y="1107512"/>
                  <a:pt x="4518889" y="966097"/>
                </a:cubicBezTo>
                <a:cubicBezTo>
                  <a:pt x="4702565" y="824682"/>
                  <a:pt x="4283983" y="496295"/>
                  <a:pt x="3889129" y="339277"/>
                </a:cubicBezTo>
                <a:cubicBezTo>
                  <a:pt x="3355729" y="306950"/>
                  <a:pt x="2725985" y="69609"/>
                  <a:pt x="2149763" y="23988"/>
                </a:cubicBezTo>
                <a:cubicBezTo>
                  <a:pt x="1573541" y="-21633"/>
                  <a:pt x="1355434" y="899"/>
                  <a:pt x="431798" y="65553"/>
                </a:cubicBezTo>
                <a:cubicBezTo>
                  <a:pt x="214744" y="504280"/>
                  <a:pt x="-237837" y="585097"/>
                  <a:pt x="154708" y="772133"/>
                </a:cubicBezTo>
                <a:close/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Полилиния 26">
            <a:extLst>
              <a:ext uri="{FF2B5EF4-FFF2-40B4-BE49-F238E27FC236}">
                <a16:creationId xmlns:a16="http://schemas.microsoft.com/office/drawing/2014/main" id="{456173A9-9774-2248-A359-57CA8BB71BE5}"/>
              </a:ext>
            </a:extLst>
          </p:cNvPr>
          <p:cNvSpPr/>
          <p:nvPr/>
        </p:nvSpPr>
        <p:spPr>
          <a:xfrm>
            <a:off x="1870075" y="2141538"/>
            <a:ext cx="5487988" cy="185737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63437" h="1317274">
                <a:moveTo>
                  <a:pt x="154708" y="772133"/>
                </a:moveTo>
                <a:cubicBezTo>
                  <a:pt x="547253" y="959169"/>
                  <a:pt x="1962725" y="1584933"/>
                  <a:pt x="2787071" y="1187769"/>
                </a:cubicBezTo>
                <a:cubicBezTo>
                  <a:pt x="3611417" y="790605"/>
                  <a:pt x="4335213" y="1107512"/>
                  <a:pt x="4518889" y="966097"/>
                </a:cubicBezTo>
                <a:cubicBezTo>
                  <a:pt x="4702565" y="824682"/>
                  <a:pt x="4283983" y="496295"/>
                  <a:pt x="3889129" y="339277"/>
                </a:cubicBezTo>
                <a:cubicBezTo>
                  <a:pt x="3355729" y="306950"/>
                  <a:pt x="2725985" y="69609"/>
                  <a:pt x="2149763" y="23988"/>
                </a:cubicBezTo>
                <a:cubicBezTo>
                  <a:pt x="1573541" y="-21633"/>
                  <a:pt x="1355434" y="899"/>
                  <a:pt x="431798" y="65553"/>
                </a:cubicBezTo>
                <a:cubicBezTo>
                  <a:pt x="214744" y="504280"/>
                  <a:pt x="-237837" y="585097"/>
                  <a:pt x="154708" y="772133"/>
                </a:cubicBezTo>
                <a:close/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Полилиния 8">
            <a:extLst>
              <a:ext uri="{FF2B5EF4-FFF2-40B4-BE49-F238E27FC236}">
                <a16:creationId xmlns:a16="http://schemas.microsoft.com/office/drawing/2014/main" id="{18E08F1F-0A76-AE40-950E-ED8B1A38AC2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CA1E51F2-30FA-A64F-95F2-6B5CA42CB8BA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50D58D1C-B1D5-9444-A2DA-DB38141050F6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6547B7FF-514C-3046-854B-633127E1A514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BAFC6F2D-63E0-6C41-A892-106FB16E7C2B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4B334802-6FA5-B94F-BCF4-D9F66C9A3E79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975" y="3265488"/>
            <a:ext cx="7158038" cy="595312"/>
          </a:xfrm>
        </p:spPr>
        <p:txBody>
          <a:bodyPr/>
          <a:lstStyle/>
          <a:p>
            <a:pPr algn="ctr" eaLnBrk="1" hangingPunct="1"/>
            <a:r>
              <a:rPr lang="en-US" altLang="en-US" sz="3500" b="1" dirty="0">
                <a:latin typeface="Montserrat" pitchFamily="2" charset="0"/>
              </a:rPr>
              <a:t>Mutex</a:t>
            </a:r>
            <a:endParaRPr lang="ru-RU" altLang="en-US" sz="35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6713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Montserrat" pitchFamily="2" charset="0"/>
              </a:rPr>
              <a:t>Mutex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2351460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67617" y="6606404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68920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23650-DE36-C94F-9872-9775F8F56F24}"/>
              </a:ext>
            </a:extLst>
          </p:cNvPr>
          <p:cNvSpPr txBox="1"/>
          <p:nvPr/>
        </p:nvSpPr>
        <p:spPr>
          <a:xfrm>
            <a:off x="910553" y="1839493"/>
            <a:ext cx="73228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Montserrat" pitchFamily="2" charset="0"/>
              </a:rPr>
              <a:t>	</a:t>
            </a:r>
            <a:r>
              <a:rPr lang="ru-RU" sz="1400" b="1" dirty="0">
                <a:latin typeface="Montserrat" pitchFamily="2" charset="0"/>
              </a:rPr>
              <a:t>Мьютекс</a:t>
            </a:r>
            <a:r>
              <a:rPr lang="ru-RU" sz="1400" dirty="0">
                <a:latin typeface="Montserrat" pitchFamily="2" charset="0"/>
              </a:rPr>
              <a:t> (</a:t>
            </a:r>
            <a:r>
              <a:rPr lang="en" sz="1400" dirty="0">
                <a:latin typeface="Montserrat" pitchFamily="2" charset="0"/>
              </a:rPr>
              <a:t>«</a:t>
            </a:r>
            <a:r>
              <a:rPr lang="ru-RU" sz="1400" dirty="0">
                <a:latin typeface="Montserrat" pitchFamily="2" charset="0"/>
              </a:rPr>
              <a:t>взаимное исключение») — это базовый механизм синхронизации. Он предназначен для организации взаимоисключающего доступа к общим данным для нескольких потоков с использованием барьеров памяти.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413D2F54-FF85-2A4B-B14A-46164E650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006" y="3254338"/>
            <a:ext cx="6733809" cy="663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600" b="1" dirty="0">
                <a:latin typeface="Montserrat" pitchFamily="2" charset="0"/>
              </a:rPr>
              <a:t>Идея</a:t>
            </a:r>
          </a:p>
          <a:p>
            <a:pPr>
              <a:buNone/>
            </a:pPr>
            <a:endParaRPr lang="ru-RU" sz="1600" b="1" dirty="0">
              <a:effectLst/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DFB5679-0CD0-174A-9B90-E20001555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553" y="1358872"/>
            <a:ext cx="6733809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600" b="1" dirty="0">
                <a:latin typeface="Montserrat" pitchFamily="2" charset="0"/>
              </a:rPr>
              <a:t>Определение</a:t>
            </a:r>
            <a:endParaRPr lang="ru-RU" sz="1600" b="1" dirty="0">
              <a:effectLst/>
              <a:latin typeface="Montserrat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C2EA93-F881-FE46-A8A1-D2E6002C1C60}"/>
              </a:ext>
            </a:extLst>
          </p:cNvPr>
          <p:cNvSpPr txBox="1"/>
          <p:nvPr/>
        </p:nvSpPr>
        <p:spPr>
          <a:xfrm>
            <a:off x="1020007" y="3666083"/>
            <a:ext cx="71002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Montserrat" pitchFamily="2" charset="0"/>
              </a:rPr>
              <a:t>	В программе наступает момент </a:t>
            </a:r>
            <a:r>
              <a:rPr lang="ru-RU" sz="1400" b="1" dirty="0">
                <a:latin typeface="Montserrat" pitchFamily="2" charset="0"/>
              </a:rPr>
              <a:t>барьерной синхронизации </a:t>
            </a:r>
            <a:r>
              <a:rPr lang="ru-RU" sz="1400" dirty="0">
                <a:latin typeface="Montserrat" pitchFamily="2" charset="0"/>
              </a:rPr>
              <a:t>(построение потоков). Для этого построения и нужен </a:t>
            </a:r>
            <a:r>
              <a:rPr lang="en-US" sz="1400" dirty="0">
                <a:latin typeface="Montserrat" pitchFamily="2" charset="0"/>
              </a:rPr>
              <a:t>Mutex. </a:t>
            </a:r>
            <a:endParaRPr lang="ru-RU" sz="1400" dirty="0">
              <a:latin typeface="Montserrat" pitchFamily="2" charset="0"/>
            </a:endParaRPr>
          </a:p>
          <a:p>
            <a:endParaRPr lang="ru-RU" sz="1400" dirty="0">
              <a:latin typeface="Montserrat" pitchFamily="2" charset="0"/>
            </a:endParaRPr>
          </a:p>
          <a:p>
            <a:r>
              <a:rPr lang="ru-RU" sz="1400" dirty="0">
                <a:latin typeface="Montserrat" pitchFamily="2" charset="0"/>
              </a:rPr>
              <a:t>	</a:t>
            </a:r>
            <a:r>
              <a:rPr lang="en-US" sz="1400" dirty="0">
                <a:latin typeface="Montserrat" pitchFamily="2" charset="0"/>
              </a:rPr>
              <a:t>Mutex = </a:t>
            </a:r>
            <a:r>
              <a:rPr lang="ru-RU" sz="1400" dirty="0">
                <a:latin typeface="Montserrat" pitchFamily="2" charset="0"/>
              </a:rPr>
              <a:t>регулировщик, который в определенный момент поднимает ключ и говорит </a:t>
            </a:r>
            <a:r>
              <a:rPr lang="en-US" sz="1400" dirty="0">
                <a:latin typeface="Montserrat" pitchFamily="2" charset="0"/>
              </a:rPr>
              <a:t>”</a:t>
            </a:r>
            <a:r>
              <a:rPr lang="ru-RU" sz="1400" dirty="0">
                <a:latin typeface="Montserrat" pitchFamily="2" charset="0"/>
              </a:rPr>
              <a:t>стоять</a:t>
            </a:r>
            <a:r>
              <a:rPr lang="en-US" sz="1400" dirty="0">
                <a:latin typeface="Montserrat" pitchFamily="2" charset="0"/>
              </a:rPr>
              <a:t>”</a:t>
            </a:r>
            <a:r>
              <a:rPr lang="ru-RU" sz="1400" dirty="0">
                <a:latin typeface="Montserrat" pitchFamily="2" charset="0"/>
              </a:rPr>
              <a:t> остальным потокам. Как только поток завершил свое действие, он сообщает регулировщику, что остальные потоки могут продолжать. </a:t>
            </a:r>
          </a:p>
          <a:p>
            <a:endParaRPr lang="ru-RU" sz="1400" dirty="0">
              <a:latin typeface="Montserrat" pitchFamily="2" charset="0"/>
            </a:endParaRPr>
          </a:p>
          <a:p>
            <a:r>
              <a:rPr lang="ru-RU" sz="1400" dirty="0">
                <a:latin typeface="Montserrat" pitchFamily="2" charset="0"/>
              </a:rPr>
              <a:t>	</a:t>
            </a:r>
            <a:r>
              <a:rPr lang="en-US" sz="1400" dirty="0">
                <a:latin typeface="Montserrat" pitchFamily="2" charset="0"/>
              </a:rPr>
              <a:t>Mutex – </a:t>
            </a:r>
            <a:r>
              <a:rPr lang="ru-RU" sz="1400" dirty="0">
                <a:latin typeface="Montserrat" pitchFamily="2" charset="0"/>
              </a:rPr>
              <a:t>объект для синхронизации потоков.</a:t>
            </a: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802068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Montserrat" pitchFamily="2" charset="0"/>
              </a:rPr>
              <a:t>Mutex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2351460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67617" y="6606404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68920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23650-DE36-C94F-9872-9775F8F56F24}"/>
              </a:ext>
            </a:extLst>
          </p:cNvPr>
          <p:cNvSpPr txBox="1"/>
          <p:nvPr/>
        </p:nvSpPr>
        <p:spPr>
          <a:xfrm>
            <a:off x="1118732" y="2758142"/>
            <a:ext cx="732289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Montserrat" pitchFamily="2" charset="0"/>
              </a:rPr>
              <a:t>	</a:t>
            </a:r>
            <a:r>
              <a:rPr lang="ru-RU" sz="1400" b="1" dirty="0" err="1">
                <a:latin typeface="Montserrat" pitchFamily="2" charset="0"/>
              </a:rPr>
              <a:t>Мьютексы</a:t>
            </a:r>
            <a:r>
              <a:rPr lang="ru-RU" sz="1400" dirty="0">
                <a:latin typeface="Montserrat" pitchFamily="2" charset="0"/>
              </a:rPr>
              <a:t> — это </a:t>
            </a:r>
            <a:r>
              <a:rPr lang="ru-RU" sz="1400" dirty="0" err="1">
                <a:latin typeface="Montserrat" pitchFamily="2" charset="0"/>
              </a:rPr>
              <a:t>простейшие</a:t>
            </a:r>
            <a:r>
              <a:rPr lang="ru-RU" sz="1400" dirty="0">
                <a:latin typeface="Montserrat" pitchFamily="2" charset="0"/>
              </a:rPr>
              <a:t> двоичные семафоры, которые могут находиться в одном из двух состояний — отмеченном или неотмеченном (открыт и закрыт соответственно). </a:t>
            </a:r>
          </a:p>
          <a:p>
            <a:endParaRPr lang="ru-RU" sz="1400" dirty="0">
              <a:latin typeface="Montserrat" pitchFamily="2" charset="0"/>
            </a:endParaRPr>
          </a:p>
          <a:p>
            <a:r>
              <a:rPr lang="ru-RU" sz="1400" b="1" dirty="0">
                <a:latin typeface="Montserrat" pitchFamily="2" charset="0"/>
              </a:rPr>
              <a:t>	Мьютекс</a:t>
            </a:r>
            <a:r>
              <a:rPr lang="ru-RU" sz="1400" dirty="0">
                <a:latin typeface="Montserrat" pitchFamily="2" charset="0"/>
              </a:rPr>
              <a:t> отличается от семафора общего вида тем, что только </a:t>
            </a:r>
            <a:r>
              <a:rPr lang="ru-RU" sz="1400" dirty="0" err="1">
                <a:latin typeface="Montserrat" pitchFamily="2" charset="0"/>
              </a:rPr>
              <a:t>владеющии</a:t>
            </a:r>
            <a:r>
              <a:rPr lang="ru-RU" sz="1400" dirty="0">
                <a:latin typeface="Montserrat" pitchFamily="2" charset="0"/>
              </a:rPr>
              <a:t>̆ им поток может его освободить, т.е. перевести в отмеченное состояние. </a:t>
            </a:r>
          </a:p>
          <a:p>
            <a:endParaRPr lang="ru-RU" sz="14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54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Montserrat" pitchFamily="2" charset="0"/>
              </a:rPr>
              <a:t>Mutex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2351460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67617" y="6606404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68920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23650-DE36-C94F-9872-9775F8F56F24}"/>
              </a:ext>
            </a:extLst>
          </p:cNvPr>
          <p:cNvSpPr txBox="1"/>
          <p:nvPr/>
        </p:nvSpPr>
        <p:spPr>
          <a:xfrm>
            <a:off x="1156667" y="2682957"/>
            <a:ext cx="732289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ru-RU" sz="1400" dirty="0">
                <a:latin typeface="Montserrat" pitchFamily="2" charset="0"/>
              </a:rPr>
              <a:t>В </a:t>
            </a:r>
            <a:r>
              <a:rPr lang="ru-RU" sz="1400" dirty="0" err="1">
                <a:latin typeface="Montserrat" pitchFamily="2" charset="0"/>
              </a:rPr>
              <a:t>каждыи</a:t>
            </a:r>
            <a:r>
              <a:rPr lang="ru-RU" sz="1400" dirty="0">
                <a:latin typeface="Montserrat" pitchFamily="2" charset="0"/>
              </a:rPr>
              <a:t>̆ </a:t>
            </a:r>
            <a:r>
              <a:rPr lang="ru-RU" sz="1400" dirty="0" err="1">
                <a:latin typeface="Montserrat" pitchFamily="2" charset="0"/>
              </a:rPr>
              <a:t>конкретныи</a:t>
            </a:r>
            <a:r>
              <a:rPr lang="ru-RU" sz="1400" dirty="0">
                <a:latin typeface="Montserrat" pitchFamily="2" charset="0"/>
              </a:rPr>
              <a:t>̆ момент только один поток может владеть объектом, </a:t>
            </a:r>
            <a:r>
              <a:rPr lang="ru-RU" sz="1400" dirty="0" err="1">
                <a:latin typeface="Montserrat" pitchFamily="2" charset="0"/>
              </a:rPr>
              <a:t>защищённым</a:t>
            </a:r>
            <a:r>
              <a:rPr lang="ru-RU" sz="1400" dirty="0">
                <a:latin typeface="Montserrat" pitchFamily="2" charset="0"/>
              </a:rPr>
              <a:t> </a:t>
            </a:r>
            <a:r>
              <a:rPr lang="ru-RU" sz="1400" dirty="0" err="1">
                <a:latin typeface="Montserrat" pitchFamily="2" charset="0"/>
              </a:rPr>
              <a:t>мьютексом</a:t>
            </a:r>
            <a:r>
              <a:rPr lang="ru-RU" sz="1400" dirty="0">
                <a:latin typeface="Montserrat" pitchFamily="2" charset="0"/>
              </a:rPr>
              <a:t>. </a:t>
            </a:r>
          </a:p>
          <a:p>
            <a:pPr marL="285750" indent="-285750">
              <a:buFont typeface="Wingdings" pitchFamily="2" charset="2"/>
              <a:buChar char="§"/>
            </a:pPr>
            <a:endParaRPr lang="ru-RU" sz="14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400" dirty="0">
                <a:latin typeface="Montserrat" pitchFamily="2" charset="0"/>
              </a:rPr>
              <a:t>Если другому потоку будет нужен доступ к </a:t>
            </a:r>
            <a:r>
              <a:rPr lang="ru-RU" sz="1400" dirty="0" err="1">
                <a:latin typeface="Montserrat" pitchFamily="2" charset="0"/>
              </a:rPr>
              <a:t>переменнои</a:t>
            </a:r>
            <a:r>
              <a:rPr lang="ru-RU" sz="1400" dirty="0">
                <a:latin typeface="Montserrat" pitchFamily="2" charset="0"/>
              </a:rPr>
              <a:t>̆, </a:t>
            </a:r>
            <a:r>
              <a:rPr lang="ru-RU" sz="1400" dirty="0" err="1">
                <a:latin typeface="Montserrat" pitchFamily="2" charset="0"/>
              </a:rPr>
              <a:t>защищённои</a:t>
            </a:r>
            <a:r>
              <a:rPr lang="ru-RU" sz="1400" dirty="0">
                <a:latin typeface="Montserrat" pitchFamily="2" charset="0"/>
              </a:rPr>
              <a:t>̆ </a:t>
            </a:r>
            <a:r>
              <a:rPr lang="ru-RU" sz="1400" dirty="0" err="1">
                <a:latin typeface="Montserrat" pitchFamily="2" charset="0"/>
              </a:rPr>
              <a:t>мьютексом</a:t>
            </a:r>
            <a:r>
              <a:rPr lang="ru-RU" sz="1400" dirty="0">
                <a:latin typeface="Montserrat" pitchFamily="2" charset="0"/>
              </a:rPr>
              <a:t>, то этот поток засыпает до тех пор, пока мьютекс не будет </a:t>
            </a:r>
            <a:r>
              <a:rPr lang="ru-RU" sz="1400" dirty="0" err="1">
                <a:latin typeface="Montserrat" pitchFamily="2" charset="0"/>
              </a:rPr>
              <a:t>освобождён</a:t>
            </a:r>
            <a:r>
              <a:rPr lang="ru-RU" sz="1400" dirty="0">
                <a:latin typeface="Montserrat" pitchFamily="2" charset="0"/>
              </a:rPr>
              <a:t>. </a:t>
            </a: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DFB5679-0CD0-174A-9B90-E20001555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899" y="2077127"/>
            <a:ext cx="6733809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600" b="1" dirty="0">
                <a:latin typeface="Montserrat" pitchFamily="2" charset="0"/>
              </a:rPr>
              <a:t>Задачи</a:t>
            </a:r>
            <a:endParaRPr lang="ru-RU" sz="1600" b="1" dirty="0">
              <a:effectLst/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956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475737" y="-1944392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E7CB2-8A49-0D4A-8A80-EFD94C73F917}"/>
              </a:ext>
            </a:extLst>
          </p:cNvPr>
          <p:cNvSpPr txBox="1"/>
          <p:nvPr/>
        </p:nvSpPr>
        <p:spPr>
          <a:xfrm>
            <a:off x="1554480" y="6012129"/>
            <a:ext cx="6035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Montserrat" pitchFamily="2" charset="0"/>
              </a:rPr>
              <a:t>Какая проблема тут есть?</a:t>
            </a:r>
            <a:endParaRPr lang="ru-RU" sz="14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1061455-93C8-C043-A6A5-5DACE5420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443" y="838388"/>
            <a:ext cx="3625114" cy="505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03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75240" y="603014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475737" y="-1944392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E7CB2-8A49-0D4A-8A80-EFD94C73F917}"/>
              </a:ext>
            </a:extLst>
          </p:cNvPr>
          <p:cNvSpPr txBox="1"/>
          <p:nvPr/>
        </p:nvSpPr>
        <p:spPr>
          <a:xfrm>
            <a:off x="1554480" y="6012129"/>
            <a:ext cx="6035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Montserrat" pitchFamily="2" charset="0"/>
              </a:rPr>
              <a:t>Есть шанс получить </a:t>
            </a:r>
            <a:r>
              <a:rPr lang="ru-RU" sz="1400" b="1" dirty="0">
                <a:latin typeface="Montserrat" pitchFamily="2" charset="0"/>
              </a:rPr>
              <a:t>ошибку</a:t>
            </a:r>
            <a:r>
              <a:rPr lang="ru-RU" sz="1400" dirty="0">
                <a:latin typeface="Montserrat" pitchFamily="2" charset="0"/>
              </a:rPr>
              <a:t> </a:t>
            </a:r>
            <a:r>
              <a:rPr lang="ru-RU" sz="1400" b="1" dirty="0">
                <a:latin typeface="Montserrat" pitchFamily="2" charset="0"/>
              </a:rPr>
              <a:t>сегментации</a:t>
            </a:r>
            <a:endParaRPr lang="ru-RU" sz="1400" b="1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1061455-93C8-C043-A6A5-5DACE5420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443" y="838388"/>
            <a:ext cx="3625114" cy="505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53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67617" y="6606404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68920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C2F9BC62-1E62-C746-8CBB-C9DCA00DC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271479"/>
            <a:ext cx="6733809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600" b="1" dirty="0">
                <a:latin typeface="Montserrat" pitchFamily="2" charset="0"/>
              </a:rPr>
              <a:t>Основные действия: </a:t>
            </a:r>
            <a:endParaRPr lang="ru-RU" sz="1600" b="1" dirty="0">
              <a:effectLst/>
              <a:latin typeface="Montserrat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23650-DE36-C94F-9872-9775F8F56F24}"/>
              </a:ext>
            </a:extLst>
          </p:cNvPr>
          <p:cNvSpPr txBox="1"/>
          <p:nvPr/>
        </p:nvSpPr>
        <p:spPr>
          <a:xfrm>
            <a:off x="1283424" y="1487857"/>
            <a:ext cx="732289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1400" dirty="0">
              <a:effectLst/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400" dirty="0">
                <a:latin typeface="Montserrat" pitchFamily="2" charset="0"/>
              </a:rPr>
              <a:t>Объявление | </a:t>
            </a:r>
            <a:r>
              <a:rPr lang="en" sz="1400" dirty="0">
                <a:latin typeface="Consolas" panose="020B0609020204030204" pitchFamily="49" charset="0"/>
                <a:cs typeface="Consolas" panose="020B0609020204030204" pitchFamily="49" charset="0"/>
              </a:rPr>
              <a:t>std::mutex </a:t>
            </a:r>
            <a:r>
              <a:rPr lang="e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mutex_name</a:t>
            </a:r>
            <a:r>
              <a:rPr lang="en" sz="1400" dirty="0">
                <a:latin typeface="Montserrat" pitchFamily="2" charset="0"/>
              </a:rPr>
              <a:t>;</a:t>
            </a:r>
            <a:endParaRPr lang="ru-RU" sz="14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" sz="14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400" dirty="0">
                <a:latin typeface="Montserrat" pitchFamily="2" charset="0"/>
              </a:rPr>
              <a:t>Захват </a:t>
            </a:r>
            <a:r>
              <a:rPr lang="ru-RU" sz="1400" dirty="0" err="1">
                <a:latin typeface="Montserrat" pitchFamily="2" charset="0"/>
              </a:rPr>
              <a:t>мьютекса</a:t>
            </a:r>
            <a:r>
              <a:rPr lang="ru-RU" sz="1400" dirty="0">
                <a:latin typeface="Montserrat" pitchFamily="2" charset="0"/>
              </a:rPr>
              <a:t> | </a:t>
            </a:r>
            <a:r>
              <a:rPr lang="e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mutex_name.lock</a:t>
            </a:r>
            <a:r>
              <a:rPr lang="en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" sz="1400" dirty="0">
                <a:latin typeface="Montserrat" pitchFamily="2" charset="0"/>
              </a:rPr>
            </a:br>
            <a:r>
              <a:rPr lang="ru-RU" sz="1400" dirty="0">
                <a:latin typeface="Montserrat" pitchFamily="2" charset="0"/>
              </a:rPr>
              <a:t>Поток запрашивает монопольное использование общих данных, защищаемых </a:t>
            </a:r>
            <a:r>
              <a:rPr lang="ru-RU" sz="1400" dirty="0" err="1">
                <a:latin typeface="Montserrat" pitchFamily="2" charset="0"/>
              </a:rPr>
              <a:t>мьютексом</a:t>
            </a:r>
            <a:r>
              <a:rPr lang="ru-RU" sz="1400" dirty="0">
                <a:latin typeface="Montserrat" pitchFamily="2" charset="0"/>
              </a:rPr>
              <a:t>. Дальше два варианта развития событий: происходит захват </a:t>
            </a:r>
            <a:r>
              <a:rPr lang="ru-RU" sz="1400" dirty="0" err="1">
                <a:latin typeface="Montserrat" pitchFamily="2" charset="0"/>
              </a:rPr>
              <a:t>мьютекса</a:t>
            </a:r>
            <a:r>
              <a:rPr lang="ru-RU" sz="1400" dirty="0">
                <a:latin typeface="Montserrat" pitchFamily="2" charset="0"/>
              </a:rPr>
              <a:t> этим потоком (и в этом случае ни один другой поток не сможет получить доступ к этим данным) или поток блокируется (если мьютекс уже захвачен другим потоком).</a:t>
            </a:r>
          </a:p>
          <a:p>
            <a:pPr marL="285750" indent="-285750">
              <a:buFont typeface="Wingdings" pitchFamily="2" charset="2"/>
              <a:buChar char="§"/>
            </a:pPr>
            <a:endParaRPr lang="ru-RU" sz="14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400" dirty="0">
                <a:latin typeface="Montserrat" pitchFamily="2" charset="0"/>
              </a:rPr>
              <a:t>Метод </a:t>
            </a:r>
            <a:r>
              <a:rPr lang="e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try_lock</a:t>
            </a:r>
            <a:r>
              <a:rPr lang="en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ru-RU" sz="1400" dirty="0">
                <a:latin typeface="Montserrat" pitchFamily="2" charset="0"/>
              </a:rPr>
              <a:t>пытается получить права владения </a:t>
            </a:r>
            <a:r>
              <a:rPr lang="ru-RU" sz="1400" dirty="0" err="1">
                <a:latin typeface="Montserrat" pitchFamily="2" charset="0"/>
              </a:rPr>
              <a:t>мьютексом</a:t>
            </a:r>
            <a:r>
              <a:rPr lang="ru-RU" sz="1400" dirty="0">
                <a:latin typeface="Montserrat" pitchFamily="2" charset="0"/>
              </a:rPr>
              <a:t> без блокировки. Его возвращаемое значение можно преобразовать в </a:t>
            </a:r>
            <a:r>
              <a:rPr lang="en" sz="1400" dirty="0">
                <a:latin typeface="Montserrat" pitchFamily="2" charset="0"/>
              </a:rPr>
              <a:t>bool </a:t>
            </a:r>
            <a:r>
              <a:rPr lang="ru-RU" sz="1400" dirty="0">
                <a:latin typeface="Montserrat" pitchFamily="2" charset="0"/>
              </a:rPr>
              <a:t>и оно является </a:t>
            </a:r>
            <a:r>
              <a:rPr lang="en" sz="1400" dirty="0">
                <a:latin typeface="Montserrat" pitchFamily="2" charset="0"/>
              </a:rPr>
              <a:t>true, </a:t>
            </a:r>
            <a:r>
              <a:rPr lang="ru-RU" sz="1400" dirty="0">
                <a:latin typeface="Montserrat" pitchFamily="2" charset="0"/>
              </a:rPr>
              <a:t>если метод получает права владения; в противном случае — </a:t>
            </a:r>
            <a:r>
              <a:rPr lang="en" sz="1400" dirty="0">
                <a:latin typeface="Montserrat" pitchFamily="2" charset="0"/>
              </a:rPr>
              <a:t>false.</a:t>
            </a:r>
          </a:p>
          <a:p>
            <a:pPr marL="285750" indent="-285750">
              <a:buFont typeface="Wingdings" pitchFamily="2" charset="2"/>
              <a:buChar char="§"/>
            </a:pPr>
            <a:endParaRPr lang="ru-RU" sz="14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ru-RU" sz="14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400" dirty="0">
                <a:latin typeface="Montserrat" pitchFamily="2" charset="0"/>
              </a:rPr>
              <a:t>Освобождение </a:t>
            </a:r>
            <a:r>
              <a:rPr lang="ru-RU" sz="1400" dirty="0" err="1">
                <a:latin typeface="Montserrat" pitchFamily="2" charset="0"/>
              </a:rPr>
              <a:t>мьютекса</a:t>
            </a:r>
            <a:r>
              <a:rPr lang="ru-RU" sz="1400" dirty="0">
                <a:latin typeface="Montserrat" pitchFamily="2" charset="0"/>
              </a:rPr>
              <a:t> | </a:t>
            </a:r>
            <a:r>
              <a:rPr lang="e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mutex_name.unlock</a:t>
            </a:r>
            <a:r>
              <a:rPr lang="en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" sz="1400" dirty="0">
                <a:latin typeface="Montserrat" pitchFamily="2" charset="0"/>
              </a:rPr>
            </a:br>
            <a:r>
              <a:rPr lang="ru-RU" sz="1400" dirty="0">
                <a:latin typeface="Montserrat" pitchFamily="2" charset="0"/>
              </a:rPr>
              <a:t>Когда ресурс больше не нужен, текущий владелец должен вызвать функцию разблокирования </a:t>
            </a:r>
            <a:r>
              <a:rPr lang="en" sz="1400" dirty="0">
                <a:latin typeface="Montserrat" pitchFamily="2" charset="0"/>
              </a:rPr>
              <a:t>unlock, </a:t>
            </a:r>
            <a:r>
              <a:rPr lang="ru-RU" sz="1400" dirty="0">
                <a:latin typeface="Montserrat" pitchFamily="2" charset="0"/>
              </a:rPr>
              <a:t>чтобы и другие потоки могли получить доступ к этому ресурсу. Когда мьютекс освобождается, доступ предоставляется одному из ожидающих потоков.</a:t>
            </a:r>
          </a:p>
          <a:p>
            <a:endParaRPr lang="ru-RU" sz="1400" dirty="0">
              <a:effectLst/>
              <a:latin typeface="Montserrat" pitchFamily="2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067ACAA-AEF8-5E48-9971-B292F7F5C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Montserrat" pitchFamily="2" charset="0"/>
              </a:rPr>
              <a:t>Mutex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13" name="Полилиния 12">
            <a:extLst>
              <a:ext uri="{FF2B5EF4-FFF2-40B4-BE49-F238E27FC236}">
                <a16:creationId xmlns:a16="http://schemas.microsoft.com/office/drawing/2014/main" id="{D3C6C9AE-D1FC-E74B-B700-877A349A89DB}"/>
              </a:ext>
            </a:extLst>
          </p:cNvPr>
          <p:cNvSpPr/>
          <p:nvPr/>
        </p:nvSpPr>
        <p:spPr>
          <a:xfrm>
            <a:off x="-155724" y="-528962"/>
            <a:ext cx="2351460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206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975" y="3265488"/>
            <a:ext cx="7158038" cy="595312"/>
          </a:xfrm>
        </p:spPr>
        <p:txBody>
          <a:bodyPr/>
          <a:lstStyle/>
          <a:p>
            <a:pPr algn="ctr" eaLnBrk="1" hangingPunct="1"/>
            <a:r>
              <a:rPr lang="en-US" altLang="en-US" sz="3500" b="1" dirty="0" err="1">
                <a:latin typeface="Montserrat" pitchFamily="2" charset="0"/>
              </a:rPr>
              <a:t>Lock_guard</a:t>
            </a:r>
            <a:endParaRPr lang="ru-RU" altLang="en-US" sz="35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63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Montserrat" pitchFamily="2" charset="0"/>
              </a:rPr>
              <a:t>Lg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2351460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67617" y="6606404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68920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C2EA93-F881-FE46-A8A1-D2E6002C1C60}"/>
              </a:ext>
            </a:extLst>
          </p:cNvPr>
          <p:cNvSpPr txBox="1"/>
          <p:nvPr/>
        </p:nvSpPr>
        <p:spPr>
          <a:xfrm>
            <a:off x="1415298" y="2350956"/>
            <a:ext cx="6729761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ru-RU" sz="1400" dirty="0">
                <a:latin typeface="Montserrat" pitchFamily="2" charset="0"/>
              </a:rPr>
              <a:t>— обертка </a:t>
            </a:r>
            <a:endParaRPr lang="en-US" sz="14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ru-RU" sz="14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400" dirty="0">
                <a:latin typeface="Montserrat" pitchFamily="2" charset="0"/>
              </a:rPr>
              <a:t>конструктор вызывает метод </a:t>
            </a:r>
            <a:r>
              <a:rPr lang="en" sz="1400" dirty="0">
                <a:latin typeface="Montserrat" pitchFamily="2" charset="0"/>
              </a:rPr>
              <a:t>lock </a:t>
            </a:r>
            <a:r>
              <a:rPr lang="ru-RU" sz="1400" dirty="0">
                <a:latin typeface="Montserrat" pitchFamily="2" charset="0"/>
              </a:rPr>
              <a:t>для заданного объекта, а деструктор вызывает </a:t>
            </a:r>
            <a:r>
              <a:rPr lang="en" sz="1400" dirty="0">
                <a:latin typeface="Montserrat" pitchFamily="2" charset="0"/>
              </a:rPr>
              <a:t>unlock </a:t>
            </a:r>
          </a:p>
          <a:p>
            <a:pPr marL="285750" indent="-285750">
              <a:buFont typeface="Wingdings" pitchFamily="2" charset="2"/>
              <a:buChar char="§"/>
            </a:pPr>
            <a:endParaRPr lang="en" sz="14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400" dirty="0">
                <a:latin typeface="Montserrat" pitchFamily="2" charset="0"/>
              </a:rPr>
              <a:t>в конструктор класса </a:t>
            </a:r>
            <a:r>
              <a:rPr lang="en" sz="1400" dirty="0">
                <a:latin typeface="Montserrat" pitchFamily="2" charset="0"/>
              </a:rPr>
              <a:t>std::</a:t>
            </a:r>
            <a:r>
              <a:rPr lang="en" sz="1400" dirty="0" err="1">
                <a:latin typeface="Montserrat" pitchFamily="2" charset="0"/>
              </a:rPr>
              <a:t>lock_guard</a:t>
            </a:r>
            <a:r>
              <a:rPr lang="en" sz="1400" dirty="0">
                <a:latin typeface="Montserrat" pitchFamily="2" charset="0"/>
              </a:rPr>
              <a:t> </a:t>
            </a:r>
            <a:r>
              <a:rPr lang="ru-RU" sz="1400" dirty="0">
                <a:latin typeface="Montserrat" pitchFamily="2" charset="0"/>
              </a:rPr>
              <a:t>можно передать аргумент </a:t>
            </a:r>
            <a:r>
              <a:rPr lang="en" sz="1400" dirty="0">
                <a:latin typeface="Montserrat" pitchFamily="2" charset="0"/>
              </a:rPr>
              <a:t>std::</a:t>
            </a:r>
            <a:r>
              <a:rPr lang="en" sz="1400" dirty="0" err="1">
                <a:latin typeface="Montserrat" pitchFamily="2" charset="0"/>
              </a:rPr>
              <a:t>adopt_lock</a:t>
            </a:r>
            <a:r>
              <a:rPr lang="en" sz="1400" dirty="0">
                <a:latin typeface="Montserrat" pitchFamily="2" charset="0"/>
              </a:rPr>
              <a:t> - </a:t>
            </a:r>
            <a:r>
              <a:rPr lang="ru-RU" sz="1400" dirty="0">
                <a:latin typeface="Montserrat" pitchFamily="2" charset="0"/>
              </a:rPr>
              <a:t>индикатор, </a:t>
            </a:r>
            <a:r>
              <a:rPr lang="ru-RU" sz="1400" dirty="0" err="1">
                <a:latin typeface="Montserrat" pitchFamily="2" charset="0"/>
              </a:rPr>
              <a:t>означающии</a:t>
            </a:r>
            <a:r>
              <a:rPr lang="ru-RU" sz="1400" dirty="0">
                <a:latin typeface="Montserrat" pitchFamily="2" charset="0"/>
              </a:rPr>
              <a:t>̆, что </a:t>
            </a:r>
            <a:r>
              <a:rPr lang="en" sz="1400" dirty="0">
                <a:latin typeface="Montserrat" pitchFamily="2" charset="0"/>
              </a:rPr>
              <a:t>mutex </a:t>
            </a:r>
            <a:r>
              <a:rPr lang="ru-RU" sz="1400" dirty="0">
                <a:latin typeface="Montserrat" pitchFamily="2" charset="0"/>
              </a:rPr>
              <a:t>уже заблокирован и блокировать его заново не надо </a:t>
            </a:r>
            <a:endParaRPr lang="en-US" sz="14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ru-RU" sz="14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" sz="1400" dirty="0">
                <a:latin typeface="Montserrat" pitchFamily="2" charset="0"/>
              </a:rPr>
              <a:t>std::</a:t>
            </a:r>
            <a:r>
              <a:rPr lang="en" sz="1400" dirty="0" err="1">
                <a:latin typeface="Montserrat" pitchFamily="2" charset="0"/>
              </a:rPr>
              <a:t>lock_guard</a:t>
            </a:r>
            <a:r>
              <a:rPr lang="en" sz="1400" dirty="0">
                <a:latin typeface="Montserrat" pitchFamily="2" charset="0"/>
              </a:rPr>
              <a:t> </a:t>
            </a:r>
            <a:r>
              <a:rPr lang="ru-RU" sz="1400" dirty="0">
                <a:latin typeface="Montserrat" pitchFamily="2" charset="0"/>
              </a:rPr>
              <a:t>не содержит никаких других методов, его нельзя копировать, переносить или присваивать </a:t>
            </a:r>
          </a:p>
        </p:txBody>
      </p:sp>
    </p:spTree>
    <p:extLst>
      <p:ext uri="{BB962C8B-B14F-4D97-AF65-F5344CB8AC3E}">
        <p14:creationId xmlns:p14="http://schemas.microsoft.com/office/powerpoint/2010/main" val="362626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975" y="3265488"/>
            <a:ext cx="7158038" cy="595312"/>
          </a:xfrm>
        </p:spPr>
        <p:txBody>
          <a:bodyPr/>
          <a:lstStyle/>
          <a:p>
            <a:pPr algn="ctr" eaLnBrk="1" hangingPunct="1"/>
            <a:r>
              <a:rPr lang="ru-RU" altLang="en-US" sz="3500" b="1" dirty="0">
                <a:latin typeface="Montserrat" pitchFamily="2" charset="0"/>
              </a:rPr>
              <a:t>Многопоточность ч 2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80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>
            <a:extLst>
              <a:ext uri="{FF2B5EF4-FFF2-40B4-BE49-F238E27FC236}">
                <a16:creationId xmlns:a16="http://schemas.microsoft.com/office/drawing/2014/main" id="{5A28F2D2-F338-E048-ABDF-51E433D13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063" y="2078267"/>
            <a:ext cx="7331075" cy="595312"/>
          </a:xfrm>
        </p:spPr>
        <p:txBody>
          <a:bodyPr/>
          <a:lstStyle/>
          <a:p>
            <a:pPr algn="ctr" eaLnBrk="1" hangingPunct="1"/>
            <a:r>
              <a:rPr lang="ru-RU" altLang="en-US" sz="3500" b="1">
                <a:latin typeface="Montserrat" pitchFamily="2" charset="0"/>
              </a:rPr>
              <a:t>Задача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1456456-54CF-3C4E-A625-625E57B3A55D}"/>
              </a:ext>
            </a:extLst>
          </p:cNvPr>
          <p:cNvSpPr/>
          <p:nvPr/>
        </p:nvSpPr>
        <p:spPr>
          <a:xfrm>
            <a:off x="923925" y="10813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548063" y="-1606550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84789F5F-3F5F-994E-AD8B-5562C5ABE3C7}"/>
              </a:ext>
            </a:extLst>
          </p:cNvPr>
          <p:cNvSpPr/>
          <p:nvPr/>
        </p:nvSpPr>
        <p:spPr>
          <a:xfrm>
            <a:off x="1076325" y="12337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6461C1D7-3CEE-2345-B49C-E531BA5B2148}"/>
              </a:ext>
            </a:extLst>
          </p:cNvPr>
          <p:cNvSpPr/>
          <p:nvPr/>
        </p:nvSpPr>
        <p:spPr>
          <a:xfrm>
            <a:off x="1228725" y="13861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0187" name="Rectangle 3">
            <a:extLst>
              <a:ext uri="{FF2B5EF4-FFF2-40B4-BE49-F238E27FC236}">
                <a16:creationId xmlns:a16="http://schemas.microsoft.com/office/drawing/2014/main" id="{3F182F52-D743-AF4F-9A70-912772B8F8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4063" y="3938482"/>
            <a:ext cx="7710987" cy="74818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00" b="1" dirty="0">
                <a:latin typeface="Montserrat" pitchFamily="2" charset="0"/>
              </a:rPr>
              <a:t>	</a:t>
            </a:r>
            <a:r>
              <a:rPr lang="ru-RU" altLang="en-US" sz="1600" b="1" dirty="0">
                <a:latin typeface="Montserrat" pitchFamily="2" charset="0"/>
              </a:rPr>
              <a:t>Задача: </a:t>
            </a:r>
            <a:r>
              <a:rPr lang="ru-RU" altLang="en-US" sz="1600" dirty="0">
                <a:latin typeface="Montserrat" pitchFamily="2" charset="0"/>
              </a:rPr>
              <a:t>допишите реализацию потоковых вычислений и то, что они записывают на основе кода 28_001</a:t>
            </a:r>
            <a:r>
              <a:rPr lang="en-US" altLang="en-US" sz="1600" dirty="0">
                <a:latin typeface="Montserrat" pitchFamily="2" charset="0"/>
              </a:rPr>
              <a:t>.cpp</a:t>
            </a:r>
            <a:endParaRPr lang="ru-RU" sz="16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89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475737" y="-1944392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1048476-97B4-724E-B185-24C04F6EF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252" y="757364"/>
            <a:ext cx="3835038" cy="49316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C8E7CB2-8A49-0D4A-8A80-EFD94C73F917}"/>
              </a:ext>
            </a:extLst>
          </p:cNvPr>
          <p:cNvSpPr txBox="1"/>
          <p:nvPr/>
        </p:nvSpPr>
        <p:spPr>
          <a:xfrm>
            <a:off x="1554480" y="5858241"/>
            <a:ext cx="6035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Montserrat" pitchFamily="2" charset="0"/>
              </a:rPr>
              <a:t>28_001</a:t>
            </a:r>
            <a:r>
              <a:rPr lang="en-US" sz="1400" dirty="0">
                <a:latin typeface="Montserrat" pitchFamily="2" charset="0"/>
              </a:rPr>
              <a:t>.cpp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66401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>
            <a:extLst>
              <a:ext uri="{FF2B5EF4-FFF2-40B4-BE49-F238E27FC236}">
                <a16:creationId xmlns:a16="http://schemas.microsoft.com/office/drawing/2014/main" id="{5A28F2D2-F338-E048-ABDF-51E433D13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063" y="2078267"/>
            <a:ext cx="7331075" cy="595312"/>
          </a:xfrm>
        </p:spPr>
        <p:txBody>
          <a:bodyPr/>
          <a:lstStyle/>
          <a:p>
            <a:pPr algn="ctr" eaLnBrk="1" hangingPunct="1"/>
            <a:r>
              <a:rPr lang="ru-RU" altLang="en-US" sz="3500" b="1">
                <a:latin typeface="Montserrat" pitchFamily="2" charset="0"/>
              </a:rPr>
              <a:t>Задача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1456456-54CF-3C4E-A625-625E57B3A55D}"/>
              </a:ext>
            </a:extLst>
          </p:cNvPr>
          <p:cNvSpPr/>
          <p:nvPr/>
        </p:nvSpPr>
        <p:spPr>
          <a:xfrm>
            <a:off x="923925" y="10813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548063" y="-1606550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84789F5F-3F5F-994E-AD8B-5562C5ABE3C7}"/>
              </a:ext>
            </a:extLst>
          </p:cNvPr>
          <p:cNvSpPr/>
          <p:nvPr/>
        </p:nvSpPr>
        <p:spPr>
          <a:xfrm>
            <a:off x="1076325" y="12337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6461C1D7-3CEE-2345-B49C-E531BA5B2148}"/>
              </a:ext>
            </a:extLst>
          </p:cNvPr>
          <p:cNvSpPr/>
          <p:nvPr/>
        </p:nvSpPr>
        <p:spPr>
          <a:xfrm>
            <a:off x="1228725" y="13861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0187" name="Rectangle 3">
            <a:extLst>
              <a:ext uri="{FF2B5EF4-FFF2-40B4-BE49-F238E27FC236}">
                <a16:creationId xmlns:a16="http://schemas.microsoft.com/office/drawing/2014/main" id="{3F182F52-D743-AF4F-9A70-912772B8F8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4063" y="3938482"/>
            <a:ext cx="7710987" cy="74818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00" b="1" dirty="0">
                <a:latin typeface="Montserrat" pitchFamily="2" charset="0"/>
              </a:rPr>
              <a:t>	</a:t>
            </a:r>
            <a:r>
              <a:rPr lang="ru-RU" altLang="en-US" sz="1600" b="1" dirty="0">
                <a:latin typeface="Montserrat" pitchFamily="2" charset="0"/>
              </a:rPr>
              <a:t>Задача: </a:t>
            </a:r>
            <a:r>
              <a:rPr lang="ru-RU" altLang="en-US" sz="1600" dirty="0">
                <a:latin typeface="Montserrat" pitchFamily="2" charset="0"/>
              </a:rPr>
              <a:t>допишите реализацию класса фигура на основе кода 28_002</a:t>
            </a:r>
            <a:r>
              <a:rPr lang="en-US" altLang="en-US" sz="1600" dirty="0">
                <a:latin typeface="Montserrat" pitchFamily="2" charset="0"/>
              </a:rPr>
              <a:t>.cpp</a:t>
            </a:r>
            <a:endParaRPr lang="ru-RU" sz="16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879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475737" y="-1944392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E7CB2-8A49-0D4A-8A80-EFD94C73F917}"/>
              </a:ext>
            </a:extLst>
          </p:cNvPr>
          <p:cNvSpPr txBox="1"/>
          <p:nvPr/>
        </p:nvSpPr>
        <p:spPr>
          <a:xfrm>
            <a:off x="1554480" y="5858241"/>
            <a:ext cx="6035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Montserrat" pitchFamily="2" charset="0"/>
              </a:rPr>
              <a:t>28_002</a:t>
            </a:r>
            <a:r>
              <a:rPr lang="en-US" sz="1400" dirty="0">
                <a:latin typeface="Montserrat" pitchFamily="2" charset="0"/>
              </a:rPr>
              <a:t>.cpp</a:t>
            </a:r>
            <a:endParaRPr lang="ru-RU" sz="1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A30B0A-D467-414B-8FEC-5982EDD68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438" y="1082674"/>
            <a:ext cx="6410666" cy="451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11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>
            <a:extLst>
              <a:ext uri="{FF2B5EF4-FFF2-40B4-BE49-F238E27FC236}">
                <a16:creationId xmlns:a16="http://schemas.microsoft.com/office/drawing/2014/main" id="{5A28F2D2-F338-E048-ABDF-51E433D13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063" y="2078267"/>
            <a:ext cx="7331075" cy="595312"/>
          </a:xfrm>
        </p:spPr>
        <p:txBody>
          <a:bodyPr/>
          <a:lstStyle/>
          <a:p>
            <a:pPr algn="ctr" eaLnBrk="1" hangingPunct="1"/>
            <a:r>
              <a:rPr lang="ru-RU" altLang="en-US" sz="3500" b="1">
                <a:latin typeface="Montserrat" pitchFamily="2" charset="0"/>
              </a:rPr>
              <a:t>Задача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1456456-54CF-3C4E-A625-625E57B3A55D}"/>
              </a:ext>
            </a:extLst>
          </p:cNvPr>
          <p:cNvSpPr/>
          <p:nvPr/>
        </p:nvSpPr>
        <p:spPr>
          <a:xfrm>
            <a:off x="923925" y="10813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548063" y="-1606550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84789F5F-3F5F-994E-AD8B-5562C5ABE3C7}"/>
              </a:ext>
            </a:extLst>
          </p:cNvPr>
          <p:cNvSpPr/>
          <p:nvPr/>
        </p:nvSpPr>
        <p:spPr>
          <a:xfrm>
            <a:off x="1076325" y="12337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6461C1D7-3CEE-2345-B49C-E531BA5B2148}"/>
              </a:ext>
            </a:extLst>
          </p:cNvPr>
          <p:cNvSpPr/>
          <p:nvPr/>
        </p:nvSpPr>
        <p:spPr>
          <a:xfrm>
            <a:off x="1228725" y="13861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0187" name="Rectangle 3">
            <a:extLst>
              <a:ext uri="{FF2B5EF4-FFF2-40B4-BE49-F238E27FC236}">
                <a16:creationId xmlns:a16="http://schemas.microsoft.com/office/drawing/2014/main" id="{3F182F52-D743-AF4F-9A70-912772B8F8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4063" y="3938482"/>
            <a:ext cx="7710987" cy="74818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00" b="1" dirty="0">
                <a:latin typeface="Montserrat" pitchFamily="2" charset="0"/>
              </a:rPr>
              <a:t>	</a:t>
            </a:r>
            <a:r>
              <a:rPr lang="ru-RU" altLang="en-US" sz="1600" b="1" dirty="0">
                <a:latin typeface="Montserrat" pitchFamily="2" charset="0"/>
              </a:rPr>
              <a:t>Задача: </a:t>
            </a:r>
            <a:r>
              <a:rPr lang="ru-RU" altLang="en-US" sz="1600" dirty="0">
                <a:latin typeface="Montserrat" pitchFamily="2" charset="0"/>
              </a:rPr>
              <a:t>допишите реализацию ф-</a:t>
            </a:r>
            <a:r>
              <a:rPr lang="ru-RU" altLang="en-US" sz="1600" dirty="0" err="1">
                <a:latin typeface="Montserrat" pitchFamily="2" charset="0"/>
              </a:rPr>
              <a:t>ии</a:t>
            </a:r>
            <a:r>
              <a:rPr lang="ru-RU" altLang="en-US" sz="1600" dirty="0">
                <a:latin typeface="Montserrat" pitchFamily="2" charset="0"/>
              </a:rPr>
              <a:t> </a:t>
            </a:r>
            <a:r>
              <a:rPr lang="en-US" altLang="en-US" sz="1600" dirty="0">
                <a:latin typeface="Montserrat" pitchFamily="2" charset="0"/>
              </a:rPr>
              <a:t>main</a:t>
            </a:r>
            <a:r>
              <a:rPr lang="ru-RU" altLang="en-US" sz="1600" dirty="0">
                <a:latin typeface="Montserrat" pitchFamily="2" charset="0"/>
              </a:rPr>
              <a:t> на основе кода 28_00</a:t>
            </a:r>
            <a:r>
              <a:rPr lang="en-US" altLang="en-US" sz="1600" dirty="0">
                <a:latin typeface="Montserrat" pitchFamily="2" charset="0"/>
              </a:rPr>
              <a:t>3.cpp</a:t>
            </a:r>
            <a:endParaRPr lang="ru-RU" sz="16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90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475737" y="-1944392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E7CB2-8A49-0D4A-8A80-EFD94C73F917}"/>
              </a:ext>
            </a:extLst>
          </p:cNvPr>
          <p:cNvSpPr txBox="1"/>
          <p:nvPr/>
        </p:nvSpPr>
        <p:spPr>
          <a:xfrm>
            <a:off x="1554480" y="5858241"/>
            <a:ext cx="6035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Montserrat" pitchFamily="2" charset="0"/>
              </a:rPr>
              <a:t>28_00</a:t>
            </a:r>
            <a:r>
              <a:rPr lang="en-US" sz="1400" dirty="0">
                <a:latin typeface="Montserrat" pitchFamily="2" charset="0"/>
              </a:rPr>
              <a:t>3.cpp</a:t>
            </a:r>
            <a:endParaRPr lang="ru-RU" sz="14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2055894-578E-9A41-B8A7-F21CF5F2F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431" y="601502"/>
            <a:ext cx="2204680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12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>
            <a:extLst>
              <a:ext uri="{FF2B5EF4-FFF2-40B4-BE49-F238E27FC236}">
                <a16:creationId xmlns:a16="http://schemas.microsoft.com/office/drawing/2014/main" id="{5A28F2D2-F338-E048-ABDF-51E433D13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063" y="2078267"/>
            <a:ext cx="7331075" cy="595312"/>
          </a:xfrm>
        </p:spPr>
        <p:txBody>
          <a:bodyPr/>
          <a:lstStyle/>
          <a:p>
            <a:pPr algn="ctr" eaLnBrk="1" hangingPunct="1"/>
            <a:r>
              <a:rPr lang="ru-RU" altLang="en-US" sz="3500" b="1">
                <a:latin typeface="Montserrat" pitchFamily="2" charset="0"/>
              </a:rPr>
              <a:t>Задача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1456456-54CF-3C4E-A625-625E57B3A55D}"/>
              </a:ext>
            </a:extLst>
          </p:cNvPr>
          <p:cNvSpPr/>
          <p:nvPr/>
        </p:nvSpPr>
        <p:spPr>
          <a:xfrm>
            <a:off x="923925" y="10813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548063" y="-1606550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84789F5F-3F5F-994E-AD8B-5562C5ABE3C7}"/>
              </a:ext>
            </a:extLst>
          </p:cNvPr>
          <p:cNvSpPr/>
          <p:nvPr/>
        </p:nvSpPr>
        <p:spPr>
          <a:xfrm>
            <a:off x="1076325" y="12337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6461C1D7-3CEE-2345-B49C-E531BA5B2148}"/>
              </a:ext>
            </a:extLst>
          </p:cNvPr>
          <p:cNvSpPr/>
          <p:nvPr/>
        </p:nvSpPr>
        <p:spPr>
          <a:xfrm>
            <a:off x="1228725" y="13861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0187" name="Rectangle 3">
            <a:extLst>
              <a:ext uri="{FF2B5EF4-FFF2-40B4-BE49-F238E27FC236}">
                <a16:creationId xmlns:a16="http://schemas.microsoft.com/office/drawing/2014/main" id="{3F182F52-D743-AF4F-9A70-912772B8F8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4063" y="3938482"/>
            <a:ext cx="7710987" cy="74818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00" b="1" dirty="0">
                <a:latin typeface="Montserrat" pitchFamily="2" charset="0"/>
              </a:rPr>
              <a:t>	</a:t>
            </a:r>
            <a:r>
              <a:rPr lang="ru-RU" altLang="en-US" sz="1600" b="1" dirty="0">
                <a:latin typeface="Montserrat" pitchFamily="2" charset="0"/>
              </a:rPr>
              <a:t>Задача: </a:t>
            </a:r>
            <a:r>
              <a:rPr lang="ru-RU" altLang="en-US" sz="1600" dirty="0">
                <a:latin typeface="Montserrat" pitchFamily="2" charset="0"/>
              </a:rPr>
              <a:t>используя многопоточность, очистите память.</a:t>
            </a:r>
            <a:endParaRPr lang="ru-RU" sz="16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2988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19800</TotalTime>
  <Words>515</Words>
  <Application>Microsoft Macintosh PowerPoint</Application>
  <PresentationFormat>Экран (4:3)</PresentationFormat>
  <Paragraphs>55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Montserrat</vt:lpstr>
      <vt:lpstr>Montserrat Medium</vt:lpstr>
      <vt:lpstr>Wingdings</vt:lpstr>
      <vt:lpstr>Тема Office</vt:lpstr>
      <vt:lpstr>Урок 28</vt:lpstr>
      <vt:lpstr>Многопоточность ч 2</vt:lpstr>
      <vt:lpstr>Задача</vt:lpstr>
      <vt:lpstr>Презентация PowerPoint</vt:lpstr>
      <vt:lpstr>Задача</vt:lpstr>
      <vt:lpstr>Презентация PowerPoint</vt:lpstr>
      <vt:lpstr>Задача</vt:lpstr>
      <vt:lpstr>Презентация PowerPoint</vt:lpstr>
      <vt:lpstr>Задача</vt:lpstr>
      <vt:lpstr>Mutex</vt:lpstr>
      <vt:lpstr>Mutex</vt:lpstr>
      <vt:lpstr>Mutex</vt:lpstr>
      <vt:lpstr>Mutex</vt:lpstr>
      <vt:lpstr>Презентация PowerPoint</vt:lpstr>
      <vt:lpstr>Презентация PowerPoint</vt:lpstr>
      <vt:lpstr>Mutex</vt:lpstr>
      <vt:lpstr>Lock_guard</vt:lpstr>
      <vt:lpstr>Lg</vt:lpstr>
    </vt:vector>
  </TitlesOfParts>
  <Company>MGTU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программирования C++</dc:title>
  <dc:creator>Ivanova</dc:creator>
  <cp:lastModifiedBy>артеи гудзенко</cp:lastModifiedBy>
  <cp:revision>295</cp:revision>
  <dcterms:created xsi:type="dcterms:W3CDTF">2005-12-18T05:43:07Z</dcterms:created>
  <dcterms:modified xsi:type="dcterms:W3CDTF">2023-03-09T16:38:02Z</dcterms:modified>
</cp:coreProperties>
</file>