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35"/>
  </p:notesMasterIdLst>
  <p:handoutMasterIdLst>
    <p:handoutMasterId r:id="rId36"/>
  </p:handoutMasterIdLst>
  <p:sldIdLst>
    <p:sldId id="294" r:id="rId2"/>
    <p:sldId id="999" r:id="rId3"/>
    <p:sldId id="976" r:id="rId4"/>
    <p:sldId id="1018" r:id="rId5"/>
    <p:sldId id="1022" r:id="rId6"/>
    <p:sldId id="1019" r:id="rId7"/>
    <p:sldId id="1020" r:id="rId8"/>
    <p:sldId id="1021" r:id="rId9"/>
    <p:sldId id="1023" r:id="rId10"/>
    <p:sldId id="1024" r:id="rId11"/>
    <p:sldId id="1026" r:id="rId12"/>
    <p:sldId id="1025" r:id="rId13"/>
    <p:sldId id="1027" r:id="rId14"/>
    <p:sldId id="1028" r:id="rId15"/>
    <p:sldId id="1029" r:id="rId16"/>
    <p:sldId id="1030" r:id="rId17"/>
    <p:sldId id="1031" r:id="rId18"/>
    <p:sldId id="1032" r:id="rId19"/>
    <p:sldId id="1033" r:id="rId20"/>
    <p:sldId id="1034" r:id="rId21"/>
    <p:sldId id="1035" r:id="rId22"/>
    <p:sldId id="653" r:id="rId23"/>
    <p:sldId id="867" r:id="rId24"/>
    <p:sldId id="868" r:id="rId25"/>
    <p:sldId id="869" r:id="rId26"/>
    <p:sldId id="859" r:id="rId27"/>
    <p:sldId id="860" r:id="rId28"/>
    <p:sldId id="861" r:id="rId29"/>
    <p:sldId id="862" r:id="rId30"/>
    <p:sldId id="863" r:id="rId31"/>
    <p:sldId id="864" r:id="rId32"/>
    <p:sldId id="865" r:id="rId33"/>
    <p:sldId id="866" r:id="rId3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470" autoAdjust="0"/>
    <p:restoredTop sz="94992" autoAdjust="0"/>
  </p:normalViewPr>
  <p:slideViewPr>
    <p:cSldViewPr>
      <p:cViewPr varScale="1">
        <p:scale>
          <a:sx n="105" d="100"/>
          <a:sy n="105" d="100"/>
        </p:scale>
        <p:origin x="4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 dirty="0">
                <a:latin typeface="Montserrat" pitchFamily="2" charset="0"/>
              </a:rPr>
              <a:t>26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Проблемы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22" y="1555271"/>
            <a:ext cx="673380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dirty="0">
                <a:effectLst/>
                <a:latin typeface="Montserrat" pitchFamily="2" charset="0"/>
              </a:rPr>
              <a:t>	При </a:t>
            </a:r>
            <a:r>
              <a:rPr lang="ru-RU" sz="1600" b="1" dirty="0">
                <a:effectLst/>
                <a:latin typeface="Montserrat" pitchFamily="2" charset="0"/>
              </a:rPr>
              <a:t>разработке</a:t>
            </a:r>
            <a:r>
              <a:rPr lang="ru-RU" sz="1600" dirty="0">
                <a:effectLst/>
                <a:latin typeface="Montserrat" pitchFamily="2" charset="0"/>
              </a:rPr>
              <a:t> </a:t>
            </a:r>
            <a:r>
              <a:rPr lang="ru-RU" sz="1600" dirty="0">
                <a:latin typeface="Montserrat" pitchFamily="2" charset="0"/>
              </a:rPr>
              <a:t>сложного продукта появляются некоторые </a:t>
            </a:r>
            <a:r>
              <a:rPr lang="ru-RU" sz="1600" b="1" dirty="0">
                <a:latin typeface="Montserrat" pitchFamily="2" charset="0"/>
              </a:rPr>
              <a:t>проблемы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1272F-7480-8E4F-A1F2-031524235173}"/>
              </a:ext>
            </a:extLst>
          </p:cNvPr>
          <p:cNvSpPr txBox="1"/>
          <p:nvPr/>
        </p:nvSpPr>
        <p:spPr>
          <a:xfrm>
            <a:off x="1763774" y="2641093"/>
            <a:ext cx="603281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effectLst/>
                <a:latin typeface="Montserrat" pitchFamily="2" charset="0"/>
              </a:rPr>
              <a:t>Нечеткие или меняющиеся требования</a:t>
            </a:r>
            <a:r>
              <a:rPr lang="en-US" sz="1600" dirty="0">
                <a:effectLst/>
                <a:latin typeface="Montserrat" pitchFamily="2" charset="0"/>
              </a:rPr>
              <a:t>;</a:t>
            </a:r>
            <a:endParaRPr lang="ru-RU" sz="16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effectLst/>
                <a:latin typeface="Montserrat" pitchFamily="2" charset="0"/>
              </a:rPr>
              <a:t>Большое количество взаимодействующих плохо разделяемых и/или нечётких понятий предметной̆ области</a:t>
            </a:r>
            <a:r>
              <a:rPr lang="en-US" sz="1600" dirty="0">
                <a:effectLst/>
                <a:latin typeface="Montserrat" pitchFamily="2" charset="0"/>
              </a:rPr>
              <a:t>;</a:t>
            </a:r>
            <a:endParaRPr lang="ru-RU" sz="16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effectLst/>
                <a:latin typeface="Montserrat" pitchFamily="2" charset="0"/>
              </a:rPr>
              <a:t>Необходимость периодического внесения изменений в исходны</a:t>
            </a:r>
            <a:r>
              <a:rPr lang="ru-RU" sz="1600" dirty="0">
                <a:latin typeface="Montserrat" pitchFamily="2" charset="0"/>
              </a:rPr>
              <a:t>й</a:t>
            </a:r>
            <a:r>
              <a:rPr lang="ru-RU" sz="1600" dirty="0">
                <a:effectLst/>
                <a:latin typeface="Montserrat" pitchFamily="2" charset="0"/>
              </a:rPr>
              <a:t> код ПО </a:t>
            </a:r>
            <a:r>
              <a:rPr lang="en-US" sz="1600" dirty="0">
                <a:effectLst/>
                <a:latin typeface="Montserrat" pitchFamily="2" charset="0"/>
              </a:rPr>
              <a:t>;</a:t>
            </a:r>
            <a:endParaRPr lang="ru-RU" sz="16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effectLst/>
                <a:latin typeface="Montserrat" pitchFamily="2" charset="0"/>
              </a:rPr>
              <a:t>Большое количество разработчиков</a:t>
            </a:r>
            <a:r>
              <a:rPr lang="en-US" sz="1600" dirty="0">
                <a:effectLst/>
                <a:latin typeface="Montserrat" pitchFamily="2" charset="0"/>
              </a:rPr>
              <a:t>.</a:t>
            </a:r>
            <a:r>
              <a:rPr lang="ru-RU" sz="1600" dirty="0">
                <a:effectLst/>
                <a:latin typeface="Montserrat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125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Решение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3602"/>
            <a:ext cx="673380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dirty="0">
                <a:effectLst/>
                <a:latin typeface="Montserrat" pitchFamily="2" charset="0"/>
              </a:rPr>
              <a:t>	Для того, чтобы все требования заказчика и исполнителя были выполнены проект должен учитывать: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1272F-7480-8E4F-A1F2-031524235173}"/>
              </a:ext>
            </a:extLst>
          </p:cNvPr>
          <p:cNvSpPr txBox="1"/>
          <p:nvPr/>
        </p:nvSpPr>
        <p:spPr>
          <a:xfrm>
            <a:off x="1118732" y="2394670"/>
            <a:ext cx="732289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effectLst/>
                <a:latin typeface="Montserrat" pitchFamily="2" charset="0"/>
              </a:rPr>
              <a:t>Написание </a:t>
            </a:r>
            <a:r>
              <a:rPr lang="ru-RU" sz="1400" b="1" dirty="0">
                <a:effectLst/>
                <a:latin typeface="Montserrat" pitchFamily="2" charset="0"/>
              </a:rPr>
              <a:t>адаптивной</a:t>
            </a:r>
            <a:r>
              <a:rPr lang="ru-RU" sz="1400" dirty="0">
                <a:effectLst/>
                <a:latin typeface="Montserrat" pitchFamily="2" charset="0"/>
              </a:rPr>
              <a:t> архитектуры, </a:t>
            </a:r>
            <a:r>
              <a:rPr lang="ru-RU" sz="1400" b="1" dirty="0">
                <a:effectLst/>
                <a:latin typeface="Montserrat" pitchFamily="2" charset="0"/>
              </a:rPr>
              <a:t>адаптивного</a:t>
            </a:r>
            <a:r>
              <a:rPr lang="ru-RU" sz="1400" dirty="0">
                <a:effectLst/>
                <a:latin typeface="Montserrat" pitchFamily="2" charset="0"/>
              </a:rPr>
              <a:t> код</a:t>
            </a:r>
            <a:r>
              <a:rPr lang="ru-RU" sz="1400" dirty="0">
                <a:latin typeface="Montserrat" pitchFamily="2" charset="0"/>
              </a:rPr>
              <a:t>а</a:t>
            </a:r>
            <a:r>
              <a:rPr lang="ru-RU" sz="1400" dirty="0">
                <a:effectLst/>
                <a:latin typeface="Montserrat" pitchFamily="2" charset="0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Использовать </a:t>
            </a:r>
            <a:r>
              <a:rPr lang="ru-RU" sz="1400" b="1" dirty="0">
                <a:latin typeface="Montserrat" pitchFamily="2" charset="0"/>
              </a:rPr>
              <a:t>м</a:t>
            </a:r>
            <a:r>
              <a:rPr lang="ru-RU" sz="1400" b="1" dirty="0">
                <a:effectLst/>
                <a:latin typeface="Montserrat" pitchFamily="2" charset="0"/>
              </a:rPr>
              <a:t>етодологии</a:t>
            </a:r>
            <a:r>
              <a:rPr lang="ru-RU" sz="1400" dirty="0">
                <a:effectLst/>
                <a:latin typeface="Montserrat" pitchFamily="2" charset="0"/>
              </a:rPr>
              <a:t>, позволяющие повысить качество определения и контроля требований на всем жизненном цикле разработки (</a:t>
            </a:r>
            <a:r>
              <a:rPr lang="en" sz="1400" dirty="0">
                <a:effectLst/>
                <a:latin typeface="Montserrat" pitchFamily="2" charset="0"/>
              </a:rPr>
              <a:t>Enterprise: MSF, RUP </a:t>
            </a:r>
            <a:r>
              <a:rPr lang="ru-RU" sz="1400" dirty="0">
                <a:effectLst/>
                <a:latin typeface="Montserrat" pitchFamily="2" charset="0"/>
              </a:rPr>
              <a:t>и др.) или сокращающие время итерации жизненного цикла, привлекая заказчика к проектированию и верификации (</a:t>
            </a:r>
            <a:r>
              <a:rPr lang="en" sz="1400" dirty="0">
                <a:effectLst/>
                <a:latin typeface="Montserrat" pitchFamily="2" charset="0"/>
              </a:rPr>
              <a:t>Agile: SCRUM</a:t>
            </a:r>
            <a:r>
              <a:rPr lang="en-US" sz="1400" dirty="0">
                <a:latin typeface="Montserrat" pitchFamily="2" charset="0"/>
              </a:rPr>
              <a:t>, XP</a:t>
            </a:r>
            <a:r>
              <a:rPr lang="ru-RU" sz="1400" dirty="0">
                <a:effectLst/>
                <a:latin typeface="Montserrat" pitchFamily="2" charset="0"/>
              </a:rPr>
              <a:t>) 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effectLst/>
                <a:latin typeface="Montserrat" pitchFamily="2" charset="0"/>
              </a:rPr>
              <a:t>Применение </a:t>
            </a:r>
            <a:r>
              <a:rPr lang="ru-RU" sz="1400" b="1" dirty="0">
                <a:effectLst/>
                <a:latin typeface="Montserrat" pitchFamily="2" charset="0"/>
              </a:rPr>
              <a:t>закона Конвея</a:t>
            </a:r>
            <a:r>
              <a:rPr lang="ru-RU" sz="1400" dirty="0">
                <a:effectLst/>
                <a:latin typeface="Montserrat" pitchFamily="2" charset="0"/>
              </a:rPr>
              <a:t> и применение обратного закона Конвея</a:t>
            </a:r>
            <a:r>
              <a:rPr lang="en-US" sz="1400" dirty="0">
                <a:latin typeface="Montserrat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effectLst/>
                <a:latin typeface="Montserrat" pitchFamily="2" charset="0"/>
              </a:rPr>
              <a:t>Автоматизация коллективной̆ разработки (</a:t>
            </a:r>
            <a:r>
              <a:rPr lang="en" sz="1400" b="1" dirty="0">
                <a:effectLst/>
                <a:latin typeface="Montserrat" pitchFamily="2" charset="0"/>
              </a:rPr>
              <a:t>CI/CD</a:t>
            </a:r>
            <a:r>
              <a:rPr lang="en" sz="1400" dirty="0">
                <a:effectLst/>
                <a:latin typeface="Montserrat" pitchFamily="2" charset="0"/>
              </a:rPr>
              <a:t>). </a:t>
            </a:r>
          </a:p>
          <a:p>
            <a:pPr marL="285750" indent="-285750">
              <a:buFont typeface="Wingdings" pitchFamily="2" charset="2"/>
              <a:buChar char="§"/>
            </a:pPr>
            <a:endParaRPr lang="en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effectLst/>
                <a:latin typeface="Montserrat" pitchFamily="2" charset="0"/>
              </a:rPr>
              <a:t>И</a:t>
            </a:r>
            <a:r>
              <a:rPr lang="ru-RU" sz="1400" dirty="0">
                <a:latin typeface="Montserrat" pitchFamily="2" charset="0"/>
              </a:rPr>
              <a:t>спользование </a:t>
            </a:r>
            <a:r>
              <a:rPr lang="ru-RU" sz="1400" dirty="0" err="1">
                <a:effectLst/>
                <a:latin typeface="Montserrat" pitchFamily="2" charset="0"/>
              </a:rPr>
              <a:t>нструментов</a:t>
            </a:r>
            <a:r>
              <a:rPr lang="ru-RU" sz="1400" dirty="0">
                <a:effectLst/>
                <a:latin typeface="Montserrat" pitchFamily="2" charset="0"/>
              </a:rPr>
              <a:t>, поддерживающие и объединяющие эти и другие решения (автоматические тесты, автоматическое документирование и др.). </a:t>
            </a:r>
            <a:endParaRPr lang="en-US" sz="1400" dirty="0">
              <a:effectLst/>
              <a:latin typeface="Montserrat" pitchFamily="2" charset="0"/>
            </a:endParaRPr>
          </a:p>
          <a:p>
            <a:endParaRPr lang="ru-RU" sz="1400" dirty="0">
              <a:effectLst/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52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Решение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3602"/>
            <a:ext cx="673380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dirty="0">
                <a:effectLst/>
                <a:latin typeface="Montserrat" pitchFamily="2" charset="0"/>
              </a:rPr>
              <a:t>	Для того, чтобы все требования заказчика и исполнителя были выполнены проект должен учитывать: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1272F-7480-8E4F-A1F2-031524235173}"/>
              </a:ext>
            </a:extLst>
          </p:cNvPr>
          <p:cNvSpPr txBox="1"/>
          <p:nvPr/>
        </p:nvSpPr>
        <p:spPr>
          <a:xfrm>
            <a:off x="1118732" y="2394670"/>
            <a:ext cx="732289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effectLst/>
                <a:latin typeface="Montserrat" pitchFamily="2" charset="0"/>
              </a:rPr>
              <a:t>Написание </a:t>
            </a:r>
            <a:r>
              <a:rPr lang="ru-RU" sz="1400" b="1" dirty="0">
                <a:effectLst/>
                <a:latin typeface="Montserrat" pitchFamily="2" charset="0"/>
              </a:rPr>
              <a:t>адаптивной</a:t>
            </a:r>
            <a:r>
              <a:rPr lang="ru-RU" sz="1400" dirty="0">
                <a:effectLst/>
                <a:latin typeface="Montserrat" pitchFamily="2" charset="0"/>
              </a:rPr>
              <a:t> архитектуры, </a:t>
            </a:r>
            <a:r>
              <a:rPr lang="ru-RU" sz="1400" b="1" dirty="0">
                <a:effectLst/>
                <a:latin typeface="Montserrat" pitchFamily="2" charset="0"/>
              </a:rPr>
              <a:t>адаптивного</a:t>
            </a:r>
            <a:r>
              <a:rPr lang="ru-RU" sz="1400" dirty="0">
                <a:effectLst/>
                <a:latin typeface="Montserrat" pitchFamily="2" charset="0"/>
              </a:rPr>
              <a:t> код</a:t>
            </a:r>
            <a:r>
              <a:rPr lang="ru-RU" sz="1400" dirty="0">
                <a:latin typeface="Montserrat" pitchFamily="2" charset="0"/>
              </a:rPr>
              <a:t>а</a:t>
            </a:r>
            <a:r>
              <a:rPr lang="ru-RU" sz="1400" dirty="0">
                <a:effectLst/>
                <a:latin typeface="Montserrat" pitchFamily="2" charset="0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Использовать </a:t>
            </a:r>
            <a:r>
              <a:rPr lang="ru-RU" sz="1400" b="1" dirty="0">
                <a:latin typeface="Montserrat" pitchFamily="2" charset="0"/>
              </a:rPr>
              <a:t>м</a:t>
            </a:r>
            <a:r>
              <a:rPr lang="ru-RU" sz="1400" b="1" dirty="0">
                <a:effectLst/>
                <a:latin typeface="Montserrat" pitchFamily="2" charset="0"/>
              </a:rPr>
              <a:t>етодологии</a:t>
            </a:r>
            <a:r>
              <a:rPr lang="ru-RU" sz="1400" dirty="0">
                <a:effectLst/>
                <a:latin typeface="Montserrat" pitchFamily="2" charset="0"/>
              </a:rPr>
              <a:t>, позволяющие повысить качество определения и контроля требований на всем жизненном цикле разработки (</a:t>
            </a:r>
            <a:r>
              <a:rPr lang="en" sz="1400" dirty="0">
                <a:effectLst/>
                <a:latin typeface="Montserrat" pitchFamily="2" charset="0"/>
              </a:rPr>
              <a:t>Enterprise: MSF, RUP </a:t>
            </a:r>
            <a:r>
              <a:rPr lang="ru-RU" sz="1400" dirty="0">
                <a:effectLst/>
                <a:latin typeface="Montserrat" pitchFamily="2" charset="0"/>
              </a:rPr>
              <a:t>и др.) или сокращающие время итерации жизненного цикла, привлекая заказчика к проектированию и верификации (</a:t>
            </a:r>
            <a:r>
              <a:rPr lang="en" sz="1400" dirty="0">
                <a:effectLst/>
                <a:latin typeface="Montserrat" pitchFamily="2" charset="0"/>
              </a:rPr>
              <a:t>Agile: SCRUM</a:t>
            </a:r>
            <a:r>
              <a:rPr lang="en-US" sz="1400" dirty="0">
                <a:latin typeface="Montserrat" pitchFamily="2" charset="0"/>
              </a:rPr>
              <a:t>, XP</a:t>
            </a:r>
            <a:r>
              <a:rPr lang="ru-RU" sz="1400" dirty="0">
                <a:effectLst/>
                <a:latin typeface="Montserrat" pitchFamily="2" charset="0"/>
              </a:rPr>
              <a:t>) 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effectLst/>
                <a:latin typeface="Montserrat" pitchFamily="2" charset="0"/>
              </a:rPr>
              <a:t>Применение </a:t>
            </a:r>
            <a:r>
              <a:rPr lang="ru-RU" sz="1400" b="1" dirty="0">
                <a:effectLst/>
                <a:latin typeface="Montserrat" pitchFamily="2" charset="0"/>
              </a:rPr>
              <a:t>закона Конвея</a:t>
            </a:r>
            <a:r>
              <a:rPr lang="ru-RU" sz="1400" dirty="0">
                <a:effectLst/>
                <a:latin typeface="Montserrat" pitchFamily="2" charset="0"/>
              </a:rPr>
              <a:t> и применение обратного закона Конвея</a:t>
            </a:r>
            <a:r>
              <a:rPr lang="en-US" sz="1400" dirty="0">
                <a:latin typeface="Montserrat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effectLst/>
                <a:latin typeface="Montserrat" pitchFamily="2" charset="0"/>
              </a:rPr>
              <a:t>Автоматизация коллективной̆ разработки (</a:t>
            </a:r>
            <a:r>
              <a:rPr lang="en" sz="1400" b="1" dirty="0">
                <a:effectLst/>
                <a:latin typeface="Montserrat" pitchFamily="2" charset="0"/>
              </a:rPr>
              <a:t>CI/CD</a:t>
            </a:r>
            <a:r>
              <a:rPr lang="en" sz="1400" dirty="0">
                <a:effectLst/>
                <a:latin typeface="Montserrat" pitchFamily="2" charset="0"/>
              </a:rPr>
              <a:t>). </a:t>
            </a:r>
          </a:p>
          <a:p>
            <a:pPr marL="285750" indent="-285750">
              <a:buFont typeface="Wingdings" pitchFamily="2" charset="2"/>
              <a:buChar char="§"/>
            </a:pPr>
            <a:endParaRPr lang="en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effectLst/>
                <a:latin typeface="Montserrat" pitchFamily="2" charset="0"/>
              </a:rPr>
              <a:t>И</a:t>
            </a:r>
            <a:r>
              <a:rPr lang="ru-RU" sz="1400" dirty="0">
                <a:latin typeface="Montserrat" pitchFamily="2" charset="0"/>
              </a:rPr>
              <a:t>спользование </a:t>
            </a:r>
            <a:r>
              <a:rPr lang="ru-RU" sz="1400" dirty="0" err="1">
                <a:effectLst/>
                <a:latin typeface="Montserrat" pitchFamily="2" charset="0"/>
              </a:rPr>
              <a:t>нструментов</a:t>
            </a:r>
            <a:r>
              <a:rPr lang="ru-RU" sz="1400" dirty="0">
                <a:effectLst/>
                <a:latin typeface="Montserrat" pitchFamily="2" charset="0"/>
              </a:rPr>
              <a:t>, поддерживающие и объединяющие эти и другие решения (автоматические тесты, автоматическое документирование и др.). </a:t>
            </a:r>
            <a:endParaRPr lang="en-US" sz="1400" dirty="0">
              <a:effectLst/>
              <a:latin typeface="Montserrat" pitchFamily="2" charset="0"/>
            </a:endParaRPr>
          </a:p>
          <a:p>
            <a:endParaRPr lang="ru-RU" sz="1400" dirty="0">
              <a:effectLst/>
              <a:latin typeface="Montserra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0BF9A-A437-2448-859A-A43021B31B6A}"/>
              </a:ext>
            </a:extLst>
          </p:cNvPr>
          <p:cNvSpPr txBox="1"/>
          <p:nvPr/>
        </p:nvSpPr>
        <p:spPr>
          <a:xfrm>
            <a:off x="3791415" y="5936721"/>
            <a:ext cx="5352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444444"/>
                </a:solidFill>
                <a:latin typeface="Montserrat" pitchFamily="2" charset="0"/>
              </a:rPr>
              <a:t>Все эти решения можно реализовать на языке </a:t>
            </a:r>
            <a:r>
              <a:rPr lang="en-US" sz="1000" dirty="0">
                <a:solidFill>
                  <a:srgbClr val="444444"/>
                </a:solidFill>
                <a:latin typeface="Montserrat" pitchFamily="2" charset="0"/>
              </a:rPr>
              <a:t>C++.</a:t>
            </a:r>
            <a:endParaRPr lang="ru-RU" sz="1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7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Черное и белое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71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ЧБ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1839913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176" y="1245894"/>
            <a:ext cx="6915648" cy="145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600" dirty="0">
                <a:effectLst/>
                <a:latin typeface="Montserrat" pitchFamily="2" charset="0"/>
              </a:rPr>
              <a:t>	</a:t>
            </a:r>
            <a:r>
              <a:rPr lang="ru-RU" sz="1600" dirty="0">
                <a:effectLst/>
                <a:latin typeface="Montserrat" pitchFamily="2" charset="0"/>
              </a:rPr>
              <a:t>Язык </a:t>
            </a:r>
            <a:r>
              <a:rPr lang="en-US" sz="1600" dirty="0">
                <a:effectLst/>
                <a:latin typeface="Montserrat" pitchFamily="2" charset="0"/>
              </a:rPr>
              <a:t>C++ </a:t>
            </a:r>
            <a:r>
              <a:rPr lang="ru-RU" sz="1600" dirty="0">
                <a:effectLst/>
                <a:latin typeface="Montserrat" pitchFamily="2" charset="0"/>
              </a:rPr>
              <a:t>имеет много </a:t>
            </a:r>
            <a:r>
              <a:rPr lang="ru-RU" sz="1600" dirty="0">
                <a:latin typeface="Montserrat" pitchFamily="2" charset="0"/>
              </a:rPr>
              <a:t>сложных</a:t>
            </a:r>
            <a:r>
              <a:rPr lang="ru-RU" sz="1600" dirty="0">
                <a:effectLst/>
                <a:latin typeface="Montserrat" pitchFamily="2" charset="0"/>
              </a:rPr>
              <a:t> конструкций, особенно с </a:t>
            </a:r>
            <a:r>
              <a:rPr lang="en-US" sz="1600" dirty="0">
                <a:effectLst/>
                <a:latin typeface="Montserrat" pitchFamily="2" charset="0"/>
              </a:rPr>
              <a:t>C++11.</a:t>
            </a:r>
          </a:p>
          <a:p>
            <a:pPr>
              <a:buNone/>
            </a:pP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ru-RU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Если разработчик хочет выстрелить себе в ногу, ЯП не будет ему мешать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ru-RU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ru-RU" sz="1600" b="1" dirty="0">
              <a:effectLst/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E3BC27-0C86-0241-B652-007981E3A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29" y="2502664"/>
            <a:ext cx="7099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ЧБ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1839913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E1076F-1A68-7D49-84C0-8074BEB4D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" y="1846862"/>
            <a:ext cx="7241784" cy="36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6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 </a:t>
            </a:r>
            <a:r>
              <a:rPr lang="ru-RU" altLang="en-US" sz="3500" b="1" dirty="0">
                <a:latin typeface="Montserrat" pitchFamily="2" charset="0"/>
              </a:rPr>
              <a:t>ООП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56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класс?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96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объект?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97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отношение?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66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Сложное ПО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75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ООП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3602"/>
            <a:ext cx="6733809" cy="504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dirty="0">
                <a:effectLst/>
                <a:latin typeface="Montserrat" pitchFamily="2" charset="0"/>
              </a:rPr>
              <a:t>Основны</a:t>
            </a:r>
            <a:r>
              <a:rPr lang="ru-RU" sz="1600" dirty="0">
                <a:latin typeface="Montserrat" pitchFamily="2" charset="0"/>
              </a:rPr>
              <a:t>е понятия</a:t>
            </a:r>
          </a:p>
          <a:p>
            <a:pPr>
              <a:buNone/>
            </a:pPr>
            <a:endParaRPr lang="ru-RU" sz="1600" b="1" dirty="0">
              <a:effectLst/>
              <a:latin typeface="Montserrat" pitchFamily="2" charset="0"/>
            </a:endParaRPr>
          </a:p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Класс </a:t>
            </a:r>
            <a:r>
              <a:rPr lang="ru-RU" sz="1600" dirty="0">
                <a:latin typeface="Montserrat" pitchFamily="2" charset="0"/>
              </a:rPr>
              <a:t>– </a:t>
            </a:r>
            <a:r>
              <a:rPr lang="ru-RU" sz="1100" dirty="0">
                <a:effectLst/>
                <a:latin typeface="Helvetica Neue" panose="02000503000000020004" pitchFamily="2" charset="0"/>
              </a:rPr>
              <a:t> </a:t>
            </a:r>
            <a:r>
              <a:rPr lang="ru-RU" sz="1600" dirty="0">
                <a:effectLst/>
                <a:latin typeface="Montserrat" pitchFamily="2" charset="0"/>
              </a:rPr>
              <a:t>сложный тип, инкапсулируемый другие типы </a:t>
            </a:r>
            <a:r>
              <a:rPr lang="ru-RU" sz="1600" dirty="0" err="1">
                <a:effectLst/>
                <a:latin typeface="Montserrat" pitchFamily="2" charset="0"/>
              </a:rPr>
              <a:t>т.ч</a:t>
            </a:r>
            <a:r>
              <a:rPr lang="ru-RU" sz="1600" dirty="0">
                <a:effectLst/>
                <a:latin typeface="Montserrat" pitchFamily="2" charset="0"/>
              </a:rPr>
              <a:t>. Методы.</a:t>
            </a:r>
          </a:p>
          <a:p>
            <a:pPr>
              <a:buNone/>
            </a:pPr>
            <a:endParaRPr lang="ru-RU" sz="1600" dirty="0">
              <a:latin typeface="Montserrat" pitchFamily="2" charset="0"/>
            </a:endParaRPr>
          </a:p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Объект</a:t>
            </a:r>
            <a:r>
              <a:rPr lang="ru-RU" sz="1600" dirty="0">
                <a:effectLst/>
                <a:latin typeface="Montserrat" pitchFamily="2" charset="0"/>
              </a:rPr>
              <a:t> – экземпляр класса</a:t>
            </a:r>
          </a:p>
          <a:p>
            <a:pPr>
              <a:buNone/>
            </a:pPr>
            <a:endParaRPr lang="ru-RU" sz="1600" dirty="0">
              <a:latin typeface="Montserrat" pitchFamily="2" charset="0"/>
            </a:endParaRPr>
          </a:p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Отношение</a:t>
            </a:r>
            <a:r>
              <a:rPr lang="ru-RU" sz="1600" dirty="0">
                <a:effectLst/>
                <a:latin typeface="Montserrat" pitchFamily="2" charset="0"/>
              </a:rPr>
              <a:t> – любая связь </a:t>
            </a:r>
            <a:r>
              <a:rPr lang="ru-RU" sz="1600" dirty="0" err="1">
                <a:effectLst/>
                <a:latin typeface="Montserrat" pitchFamily="2" charset="0"/>
              </a:rPr>
              <a:t>межд</a:t>
            </a:r>
            <a:r>
              <a:rPr lang="ru-RU" sz="1600" dirty="0">
                <a:effectLst/>
                <a:latin typeface="Montserrat" pitchFamily="2" charset="0"/>
              </a:rPr>
              <a:t> объектами (Композиция, Агрегация)</a:t>
            </a:r>
          </a:p>
          <a:p>
            <a:pPr>
              <a:buNone/>
            </a:pPr>
            <a:endParaRPr lang="ru-RU" sz="1600" dirty="0">
              <a:latin typeface="Montserrat" pitchFamily="2" charset="0"/>
            </a:endParaRPr>
          </a:p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Композиция</a:t>
            </a:r>
            <a:r>
              <a:rPr lang="ru-RU" sz="1600" dirty="0">
                <a:effectLst/>
                <a:latin typeface="Montserrat" pitchFamily="2" charset="0"/>
              </a:rPr>
              <a:t> (владение абсолютное) – двигатель и машина</a:t>
            </a:r>
          </a:p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 </a:t>
            </a:r>
          </a:p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Агрегация</a:t>
            </a:r>
            <a:r>
              <a:rPr lang="ru-RU" sz="1600" dirty="0">
                <a:effectLst/>
                <a:latin typeface="Montserrat" pitchFamily="2" charset="0"/>
              </a:rPr>
              <a:t> (владение, частичное) – при потери мысли, ее не восстановить и ее отсутствие не влечет солильных последствий.</a:t>
            </a:r>
          </a:p>
          <a:p>
            <a:pPr>
              <a:buNone/>
            </a:pPr>
            <a:endParaRPr lang="ru-RU" sz="1600" b="1" dirty="0">
              <a:effectLst/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46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ООП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3602"/>
            <a:ext cx="6733809" cy="422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dirty="0">
                <a:effectLst/>
                <a:latin typeface="Montserrat" pitchFamily="2" charset="0"/>
              </a:rPr>
              <a:t>Основны</a:t>
            </a:r>
            <a:r>
              <a:rPr lang="ru-RU" sz="1600" dirty="0">
                <a:latin typeface="Montserrat" pitchFamily="2" charset="0"/>
              </a:rPr>
              <a:t>е понятия</a:t>
            </a:r>
          </a:p>
          <a:p>
            <a:pPr>
              <a:buNone/>
            </a:pPr>
            <a:endParaRPr lang="ru-RU" sz="1600" b="1" dirty="0">
              <a:effectLst/>
              <a:latin typeface="Montserrat" pitchFamily="2" charset="0"/>
            </a:endParaRPr>
          </a:p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Наследование – </a:t>
            </a:r>
            <a:r>
              <a:rPr lang="ru-RU" sz="1600" dirty="0" err="1">
                <a:effectLst/>
                <a:latin typeface="Montserrat" pitchFamily="2" charset="0"/>
              </a:rPr>
              <a:t>св</a:t>
            </a:r>
            <a:r>
              <a:rPr lang="ru-RU" sz="1600" dirty="0">
                <a:effectLst/>
                <a:latin typeface="Montserrat" pitchFamily="2" charset="0"/>
              </a:rPr>
              <a:t>-во, кот позволяет описать новый класс на основе существующего с частичной или полной зимствованнстью.</a:t>
            </a:r>
          </a:p>
          <a:p>
            <a:pPr>
              <a:buNone/>
            </a:pPr>
            <a:endParaRPr lang="ru-RU" sz="1600" b="1" dirty="0">
              <a:latin typeface="Montserrat" pitchFamily="2" charset="0"/>
            </a:endParaRPr>
          </a:p>
          <a:p>
            <a:pPr>
              <a:buNone/>
            </a:pPr>
            <a:r>
              <a:rPr lang="ru-RU" sz="1600" b="1" dirty="0">
                <a:effectLst/>
                <a:latin typeface="Montserrat" pitchFamily="2" charset="0"/>
              </a:rPr>
              <a:t>Инкапсуляция – </a:t>
            </a:r>
            <a:r>
              <a:rPr lang="ru-RU" sz="1600" dirty="0">
                <a:effectLst/>
                <a:latin typeface="Montserrat" pitchFamily="2" charset="0"/>
              </a:rPr>
              <a:t>св-во, кот позволяет объединить данные и методы, работающие в классе.</a:t>
            </a:r>
          </a:p>
          <a:p>
            <a:pPr>
              <a:buNone/>
            </a:pPr>
            <a:endParaRPr lang="ru-RU" sz="1600" b="1" dirty="0">
              <a:effectLst/>
              <a:latin typeface="Montserrat" pitchFamily="2" charset="0"/>
            </a:endParaRPr>
          </a:p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Полиморфизм – </a:t>
            </a:r>
            <a:r>
              <a:rPr lang="ru-RU" sz="1600" dirty="0">
                <a:latin typeface="Montserrat" pitchFamily="2" charset="0"/>
              </a:rPr>
              <a:t>св-во, кот позволяет использовать объекты с одинаковым интерфейсом. (без информации о типе и </a:t>
            </a:r>
            <a:r>
              <a:rPr lang="ru-RU" sz="1600" dirty="0" err="1">
                <a:latin typeface="Montserrat" pitchFamily="2" charset="0"/>
              </a:rPr>
              <a:t>внутр</a:t>
            </a:r>
            <a:r>
              <a:rPr lang="ru-RU" sz="1600" dirty="0">
                <a:latin typeface="Montserrat" pitchFamily="2" charset="0"/>
              </a:rPr>
              <a:t> структуре объекта)</a:t>
            </a:r>
          </a:p>
          <a:p>
            <a:pPr>
              <a:buNone/>
            </a:pPr>
            <a:endParaRPr lang="ru-RU" sz="1600" b="1" dirty="0">
              <a:effectLst/>
              <a:latin typeface="Montserrat" pitchFamily="2" charset="0"/>
            </a:endParaRPr>
          </a:p>
          <a:p>
            <a:pPr>
              <a:buNone/>
            </a:pPr>
            <a:r>
              <a:rPr lang="ru-RU" sz="1600" b="1" dirty="0">
                <a:latin typeface="Montserrat" pitchFamily="2" charset="0"/>
              </a:rPr>
              <a:t>Абстракция – </a:t>
            </a:r>
            <a:r>
              <a:rPr lang="ru-RU" sz="1600" dirty="0">
                <a:latin typeface="Montserrat" pitchFamily="2" charset="0"/>
              </a:rPr>
              <a:t>упрощение + </a:t>
            </a:r>
            <a:r>
              <a:rPr lang="ru-RU" sz="1600" dirty="0" err="1">
                <a:latin typeface="Montserrat" pitchFamily="2" charset="0"/>
              </a:rPr>
              <a:t>обощение</a:t>
            </a:r>
            <a:r>
              <a:rPr lang="ru-RU" sz="1600" dirty="0">
                <a:latin typeface="Montserrat" pitchFamily="2" charset="0"/>
              </a:rPr>
              <a:t>.</a:t>
            </a:r>
            <a:endParaRPr lang="ru-RU" sz="1600" b="1" dirty="0">
              <a:effectLst/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32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763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шаблоны проектирования?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224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Где они применяются?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4012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Их можно использовать только на </a:t>
            </a:r>
            <a:r>
              <a:rPr lang="en-US" altLang="en-US" sz="3000" b="1" dirty="0">
                <a:latin typeface="Montserrat" pitchFamily="2" charset="0"/>
              </a:rPr>
              <a:t>C++?</a:t>
            </a:r>
            <a:endParaRPr lang="ru-RU" altLang="en-US" sz="30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552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1DE99C2-0D37-9C44-9ADA-EE00882B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07" y="4869160"/>
            <a:ext cx="2092210" cy="1569158"/>
          </a:xfrm>
          <a:prstGeom prst="rect">
            <a:avLst/>
          </a:prstGeom>
        </p:spPr>
      </p:pic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6004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80528" y="-423100"/>
            <a:ext cx="443969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817" y="2331287"/>
            <a:ext cx="749295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Шаблон проектирования </a:t>
            </a:r>
            <a:r>
              <a:rPr lang="ru-RU" sz="1800" dirty="0">
                <a:latin typeface="Montserrat" pitchFamily="2" charset="0"/>
              </a:rPr>
              <a:t>или паттерн в разработке программного обеспечения — повторяемая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  <a:endParaRPr lang="en-US" sz="1800" dirty="0"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sz="1800" dirty="0"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</a:rPr>
              <a:t>Используются при проектировании систем, а значит </a:t>
            </a:r>
            <a:r>
              <a:rPr lang="ru-RU" sz="1800" b="1" dirty="0">
                <a:latin typeface="Montserrat" pitchFamily="2" charset="0"/>
              </a:rPr>
              <a:t>не</a:t>
            </a:r>
            <a:r>
              <a:rPr lang="ru-RU" sz="1800" dirty="0">
                <a:latin typeface="Montserrat" pitchFamily="2" charset="0"/>
              </a:rPr>
              <a:t> </a:t>
            </a:r>
            <a:r>
              <a:rPr lang="ru-RU" sz="1800" b="1" dirty="0">
                <a:latin typeface="Montserrat" pitchFamily="2" charset="0"/>
              </a:rPr>
              <a:t>привязаны</a:t>
            </a:r>
            <a:r>
              <a:rPr lang="ru-RU" sz="1800" dirty="0">
                <a:latin typeface="Montserrat" pitchFamily="2" charset="0"/>
              </a:rPr>
              <a:t> к языку программирования.</a:t>
            </a:r>
            <a:endParaRPr lang="en-US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63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6004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80528" y="-423100"/>
            <a:ext cx="443969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817" y="3142450"/>
            <a:ext cx="749295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800" dirty="0">
                <a:latin typeface="Montserrat" pitchFamily="2" charset="0"/>
              </a:rPr>
              <a:t>	Другими словами: разработка ПО идет уже не первый год и путем проб и ошибок выявлены некие конструкции, которые подходят для той или иной проблемы. </a:t>
            </a:r>
            <a:endParaRPr lang="en-US" sz="1800" dirty="0"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ru-RU" sz="1800" dirty="0"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800" dirty="0">
                <a:latin typeface="Montserrat" pitchFamily="2" charset="0"/>
              </a:rPr>
              <a:t>	В данной ситуации возникает вопрос. </a:t>
            </a:r>
            <a:r>
              <a:rPr lang="en-US" sz="1800" dirty="0">
                <a:latin typeface="Montserrat" pitchFamily="2" charset="0"/>
              </a:rPr>
              <a:t>“</a:t>
            </a:r>
            <a:r>
              <a:rPr lang="ru-RU" sz="1800" dirty="0">
                <a:latin typeface="Montserrat" pitchFamily="2" charset="0"/>
              </a:rPr>
              <a:t>Зачем создавать велосипед заново</a:t>
            </a:r>
            <a:r>
              <a:rPr lang="en-US" sz="1800" dirty="0">
                <a:latin typeface="Montserrat" pitchFamily="2" charset="0"/>
              </a:rPr>
              <a:t>?”.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sz="1800" dirty="0"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Паттерны</a:t>
            </a:r>
            <a:r>
              <a:rPr lang="ru-RU" sz="1800" dirty="0">
                <a:latin typeface="Montserrat" pitchFamily="2" charset="0"/>
              </a:rPr>
              <a:t> помогают быстро решить задачу, подогнав ее под один из паттернов проектирования, тем самым экономится время и силы разработчика.</a:t>
            </a:r>
            <a:endParaRPr lang="en-US" sz="1800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D40889-A83A-CD40-828D-77808FC8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37" y="1180574"/>
            <a:ext cx="2437635" cy="182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68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6004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80528" y="-423100"/>
            <a:ext cx="443969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05483"/>
            <a:ext cx="74929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2000" dirty="0">
                <a:latin typeface="Montserrat" pitchFamily="2" charset="0"/>
              </a:rPr>
              <a:t>	Виды ШП: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sz="2000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8DE87-D52F-1043-BB07-23F0AF7C6917}"/>
              </a:ext>
            </a:extLst>
          </p:cNvPr>
          <p:cNvSpPr txBox="1"/>
          <p:nvPr/>
        </p:nvSpPr>
        <p:spPr>
          <a:xfrm>
            <a:off x="1263758" y="2781028"/>
            <a:ext cx="68407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itchFamily="2" charset="0"/>
              </a:rPr>
              <a:t>Низкоуровневые</a:t>
            </a:r>
            <a:r>
              <a:rPr lang="ru-RU" dirty="0">
                <a:latin typeface="Montserrat" pitchFamily="2" charset="0"/>
              </a:rPr>
              <a:t> - идиомы программирования.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ru-RU" dirty="0">
              <a:latin typeface="Montserrat" pitchFamily="2" charset="0"/>
            </a:endParaRPr>
          </a:p>
          <a:p>
            <a:r>
              <a:rPr lang="ru-RU" b="1" dirty="0">
                <a:latin typeface="Montserrat" pitchFamily="2" charset="0"/>
              </a:rPr>
              <a:t>Шаблоны проектирования </a:t>
            </a:r>
            <a:r>
              <a:rPr lang="ru-RU" dirty="0">
                <a:latin typeface="Montserrat" pitchFamily="2" charset="0"/>
              </a:rPr>
              <a:t>- уровень взаимодействия объектов программы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ru-RU" dirty="0">
              <a:latin typeface="Montserrat" pitchFamily="2" charset="0"/>
            </a:endParaRPr>
          </a:p>
          <a:p>
            <a:r>
              <a:rPr lang="ru-RU" b="1" dirty="0">
                <a:latin typeface="Montserrat" pitchFamily="2" charset="0"/>
              </a:rPr>
              <a:t>Архитектурные шаблоны </a:t>
            </a:r>
            <a:r>
              <a:rPr lang="ru-RU" dirty="0">
                <a:latin typeface="Montserrat" pitchFamily="2" charset="0"/>
              </a:rPr>
              <a:t>- охватывают архитектуру ПО </a:t>
            </a:r>
          </a:p>
          <a:p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337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6004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80528" y="-423100"/>
            <a:ext cx="443969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05483"/>
            <a:ext cx="74929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2000" dirty="0">
                <a:latin typeface="Montserrat" pitchFamily="2" charset="0"/>
              </a:rPr>
              <a:t>	Важно понимать:</a:t>
            </a:r>
            <a:endParaRPr lang="en-US" sz="2000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8DE87-D52F-1043-BB07-23F0AF7C6917}"/>
              </a:ext>
            </a:extLst>
          </p:cNvPr>
          <p:cNvSpPr txBox="1"/>
          <p:nvPr/>
        </p:nvSpPr>
        <p:spPr>
          <a:xfrm>
            <a:off x="1263758" y="2944635"/>
            <a:ext cx="68407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dirty="0">
                <a:latin typeface="Montserrat" pitchFamily="2" charset="0"/>
              </a:rPr>
              <a:t>ШП не являются </a:t>
            </a:r>
            <a:r>
              <a:rPr lang="ru-RU" dirty="0" err="1">
                <a:latin typeface="Montserrat" pitchFamily="2" charset="0"/>
              </a:rPr>
              <a:t>пазлами</a:t>
            </a:r>
            <a:r>
              <a:rPr lang="ru-RU" dirty="0">
                <a:latin typeface="Montserrat" pitchFamily="2" charset="0"/>
              </a:rPr>
              <a:t> — потребуется адаптация для того, чтобы применить их в свой проект. 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>
                <a:latin typeface="Montserrat" pitchFamily="2" charset="0"/>
              </a:rPr>
              <a:t>ШП не решения на все случаи — могут существовать более простые / оптимальные структуры </a:t>
            </a:r>
          </a:p>
          <a:p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16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сложное ПО?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957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6004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80528" y="-423100"/>
            <a:ext cx="443969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659" y="1917224"/>
            <a:ext cx="74929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2000" dirty="0">
                <a:latin typeface="Montserrat" pitchFamily="2" charset="0"/>
              </a:rPr>
              <a:t>Классификация паттернов:</a:t>
            </a:r>
            <a:endParaRPr lang="en-US" sz="2000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8DE87-D52F-1043-BB07-23F0AF7C6917}"/>
              </a:ext>
            </a:extLst>
          </p:cNvPr>
          <p:cNvSpPr txBox="1"/>
          <p:nvPr/>
        </p:nvSpPr>
        <p:spPr>
          <a:xfrm>
            <a:off x="1263758" y="2715408"/>
            <a:ext cx="6840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Порождающие паттерны</a:t>
            </a:r>
            <a:r>
              <a:rPr lang="ru-RU" dirty="0">
                <a:latin typeface="Century Gothic" panose="020B0502020202020204" pitchFamily="34" charset="0"/>
              </a:rPr>
              <a:t> беспокоятся о гибком создании объектов без внесения в программу лишних зависимостей.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b="1" dirty="0">
                <a:latin typeface="Century Gothic" panose="020B0502020202020204" pitchFamily="34" charset="0"/>
              </a:rPr>
              <a:t>Структурные паттерны</a:t>
            </a:r>
            <a:r>
              <a:rPr lang="ru-RU" dirty="0">
                <a:latin typeface="Century Gothic" panose="020B0502020202020204" pitchFamily="34" charset="0"/>
              </a:rPr>
              <a:t> показывают различные способы построения связей между объектами.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b="1" dirty="0">
                <a:latin typeface="Century Gothic" panose="020B0502020202020204" pitchFamily="34" charset="0"/>
              </a:rPr>
              <a:t>Поведенческие паттерны</a:t>
            </a:r>
            <a:r>
              <a:rPr lang="ru-RU" dirty="0">
                <a:latin typeface="Century Gothic" panose="020B0502020202020204" pitchFamily="34" charset="0"/>
              </a:rPr>
              <a:t> заботятся об эффективной коммуникации между объектами.</a:t>
            </a:r>
          </a:p>
          <a:p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64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6004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80528" y="-423100"/>
            <a:ext cx="443969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8DE87-D52F-1043-BB07-23F0AF7C6917}"/>
              </a:ext>
            </a:extLst>
          </p:cNvPr>
          <p:cNvSpPr txBox="1"/>
          <p:nvPr/>
        </p:nvSpPr>
        <p:spPr>
          <a:xfrm>
            <a:off x="1151620" y="1643651"/>
            <a:ext cx="6840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	Порождающие паттерны</a:t>
            </a:r>
            <a:r>
              <a:rPr lang="ru-RU" dirty="0">
                <a:latin typeface="Century Gothic" panose="020B0502020202020204" pitchFamily="34" charset="0"/>
              </a:rPr>
              <a:t> беспокоятся о гибком создании объектов без внесения в программу лишних зависимостей.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0EEA00-43BC-044D-A7BB-0E07E8E6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06" y="2566981"/>
            <a:ext cx="1782290" cy="3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2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6004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80528" y="-423100"/>
            <a:ext cx="443969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8DE87-D52F-1043-BB07-23F0AF7C6917}"/>
              </a:ext>
            </a:extLst>
          </p:cNvPr>
          <p:cNvSpPr txBox="1"/>
          <p:nvPr/>
        </p:nvSpPr>
        <p:spPr>
          <a:xfrm>
            <a:off x="1151620" y="1643651"/>
            <a:ext cx="6840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	Структурные паттерны</a:t>
            </a:r>
            <a:r>
              <a:rPr lang="ru-RU" dirty="0">
                <a:latin typeface="Century Gothic" panose="020B0502020202020204" pitchFamily="34" charset="0"/>
              </a:rPr>
              <a:t> показывают различные способы построения связей между объектами.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5E27A9-4B9A-A947-A3F2-40787FEB5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4" y="2513029"/>
            <a:ext cx="1488880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33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6004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80528" y="-423100"/>
            <a:ext cx="443969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8DE87-D52F-1043-BB07-23F0AF7C6917}"/>
              </a:ext>
            </a:extLst>
          </p:cNvPr>
          <p:cNvSpPr txBox="1"/>
          <p:nvPr/>
        </p:nvSpPr>
        <p:spPr>
          <a:xfrm>
            <a:off x="1151620" y="1643651"/>
            <a:ext cx="6840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	Поведенческие паттерны</a:t>
            </a:r>
            <a:r>
              <a:rPr lang="ru-RU" dirty="0">
                <a:latin typeface="Century Gothic" panose="020B0502020202020204" pitchFamily="34" charset="0"/>
              </a:rPr>
              <a:t> заботятся об эффективной коммуникации между объектами.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E48CE3-06F4-9B4E-98B9-4E21F3F9F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37" y="2441941"/>
            <a:ext cx="3557725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Сложное ПО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533200"/>
            <a:ext cx="6733809" cy="69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b="1" dirty="0">
                <a:effectLst/>
                <a:latin typeface="Montserrat" pitchFamily="2" charset="0"/>
              </a:rPr>
              <a:t>Комплексность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внутреннее устройство из множества составных частей</a:t>
            </a:r>
            <a:r>
              <a:rPr lang="en-US" sz="1600" dirty="0">
                <a:latin typeface="Montserrat" pitchFamily="2" charset="0"/>
              </a:rPr>
              <a:t>;</a:t>
            </a: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6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Сложное ПО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533200"/>
            <a:ext cx="6733809" cy="234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b="1" dirty="0">
                <a:effectLst/>
                <a:latin typeface="Montserrat" pitchFamily="2" charset="0"/>
              </a:rPr>
              <a:t>Комплексность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внутреннее устройство из множества составных частей</a:t>
            </a:r>
            <a:r>
              <a:rPr lang="en-US" sz="1600" dirty="0">
                <a:latin typeface="Montserrat" pitchFamily="2" charset="0"/>
              </a:rPr>
              <a:t>;</a:t>
            </a:r>
            <a:endParaRPr lang="ru-RU" sz="16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  <a:p>
            <a:pPr>
              <a:buNone/>
            </a:pPr>
            <a:r>
              <a:rPr lang="ru-RU" sz="1800" b="1" dirty="0">
                <a:latin typeface="Montserrat" pitchFamily="2" charset="0"/>
              </a:rPr>
              <a:t>Сопровождение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способность архитектуры быть устойчивыми к изменениям (кода);</a:t>
            </a:r>
          </a:p>
          <a:p>
            <a:pPr>
              <a:buNone/>
            </a:pP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0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Сложное ПО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533200"/>
            <a:ext cx="6733809" cy="234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b="1" dirty="0">
                <a:effectLst/>
                <a:latin typeface="Montserrat" pitchFamily="2" charset="0"/>
              </a:rPr>
              <a:t>Комплексность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внутреннее устройство из множества составных частей</a:t>
            </a:r>
            <a:r>
              <a:rPr lang="en-US" sz="1600" dirty="0">
                <a:latin typeface="Montserrat" pitchFamily="2" charset="0"/>
              </a:rPr>
              <a:t>;</a:t>
            </a:r>
            <a:endParaRPr lang="ru-RU" sz="16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  <a:p>
            <a:pPr>
              <a:buNone/>
            </a:pPr>
            <a:r>
              <a:rPr lang="ru-RU" sz="1800" b="1" dirty="0">
                <a:latin typeface="Montserrat" pitchFamily="2" charset="0"/>
              </a:rPr>
              <a:t>Сопровождение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способность архитектуры быть устойчивыми к изменениям (кода);</a:t>
            </a:r>
          </a:p>
          <a:p>
            <a:pPr>
              <a:buNone/>
            </a:pPr>
            <a:endParaRPr lang="ru-RU" sz="1600" dirty="0">
              <a:latin typeface="Montserra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E9D23-6925-FB4F-831C-1E73E5E09C39}"/>
              </a:ext>
            </a:extLst>
          </p:cNvPr>
          <p:cNvSpPr txBox="1"/>
          <p:nvPr/>
        </p:nvSpPr>
        <p:spPr>
          <a:xfrm>
            <a:off x="3981715" y="3319330"/>
            <a:ext cx="5352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i="0" u="none" strike="noStrike" dirty="0" err="1">
                <a:solidFill>
                  <a:srgbClr val="444444"/>
                </a:solidFill>
                <a:effectLst/>
                <a:latin typeface="Montserrat" pitchFamily="2" charset="0"/>
              </a:rPr>
              <a:t>Рефакторинг</a:t>
            </a:r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 — это контролируемый процесс улучшения кода, без написания новой функциональности. </a:t>
            </a:r>
          </a:p>
          <a:p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Результат </a:t>
            </a:r>
            <a:r>
              <a:rPr lang="ru-RU" sz="1000" b="0" i="0" u="none" strike="noStrike" dirty="0" err="1">
                <a:solidFill>
                  <a:srgbClr val="444444"/>
                </a:solidFill>
                <a:effectLst/>
                <a:latin typeface="Montserrat" pitchFamily="2" charset="0"/>
              </a:rPr>
              <a:t>рефакторинга</a:t>
            </a:r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 — это чистый код и простой дизайн.</a:t>
            </a:r>
            <a:endParaRPr lang="ru-RU" sz="1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7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Сложное ПО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533200"/>
            <a:ext cx="6733809" cy="363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b="1" dirty="0">
                <a:effectLst/>
                <a:latin typeface="Montserrat" pitchFamily="2" charset="0"/>
              </a:rPr>
              <a:t>Комплексность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внутреннее устройство из множества составных частей</a:t>
            </a:r>
            <a:r>
              <a:rPr lang="en-US" sz="1600" dirty="0">
                <a:latin typeface="Montserrat" pitchFamily="2" charset="0"/>
              </a:rPr>
              <a:t>;</a:t>
            </a:r>
            <a:endParaRPr lang="ru-RU" sz="16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  <a:p>
            <a:pPr>
              <a:buNone/>
            </a:pPr>
            <a:r>
              <a:rPr lang="ru-RU" sz="1800" b="1" dirty="0">
                <a:latin typeface="Montserrat" pitchFamily="2" charset="0"/>
              </a:rPr>
              <a:t>Сопровождение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способность архитектуры быть устойчивыми к изменениям (кода);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b="1" dirty="0">
                <a:effectLst/>
                <a:latin typeface="Montserrat" pitchFamily="2" charset="0"/>
              </a:rPr>
              <a:t>Работа в команде</a:t>
            </a:r>
            <a:endParaRPr lang="ru-RU" sz="1800" b="1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effectLst/>
                <a:latin typeface="Montserrat" pitchFamily="2" charset="0"/>
              </a:rPr>
              <a:t>	</a:t>
            </a:r>
            <a:r>
              <a:rPr lang="ru-RU" sz="1600" dirty="0">
                <a:effectLst/>
                <a:latin typeface="Montserrat" pitchFamily="2" charset="0"/>
              </a:rPr>
              <a:t>невозможность разработать и поддерживать сложное ПО в одиночку за приемлемое время</a:t>
            </a:r>
            <a:r>
              <a:rPr lang="en-US" sz="1600" dirty="0">
                <a:effectLst/>
                <a:latin typeface="Montserrat" pitchFamily="2" charset="0"/>
              </a:rPr>
              <a:t>;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ADC82-D73B-8547-B1BC-A8DF38EE2155}"/>
              </a:ext>
            </a:extLst>
          </p:cNvPr>
          <p:cNvSpPr txBox="1"/>
          <p:nvPr/>
        </p:nvSpPr>
        <p:spPr>
          <a:xfrm>
            <a:off x="3981715" y="3319330"/>
            <a:ext cx="5352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i="0" u="none" strike="noStrike" dirty="0" err="1">
                <a:solidFill>
                  <a:srgbClr val="444444"/>
                </a:solidFill>
                <a:effectLst/>
                <a:latin typeface="Montserrat" pitchFamily="2" charset="0"/>
              </a:rPr>
              <a:t>Рефакторинг</a:t>
            </a:r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 — это контролируемый процесс улучшения кода, без написания новой функциональности. </a:t>
            </a:r>
          </a:p>
          <a:p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Результат </a:t>
            </a:r>
            <a:r>
              <a:rPr lang="ru-RU" sz="1000" b="0" i="0" u="none" strike="noStrike" dirty="0" err="1">
                <a:solidFill>
                  <a:srgbClr val="444444"/>
                </a:solidFill>
                <a:effectLst/>
                <a:latin typeface="Montserrat" pitchFamily="2" charset="0"/>
              </a:rPr>
              <a:t>рефакторинга</a:t>
            </a:r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 — это чистый код и простой дизайн.</a:t>
            </a:r>
            <a:endParaRPr lang="ru-RU" sz="1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5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Сложное ПО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533200"/>
            <a:ext cx="6733809" cy="436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b="1" dirty="0">
                <a:effectLst/>
                <a:latin typeface="Montserrat" pitchFamily="2" charset="0"/>
              </a:rPr>
              <a:t>Комплексность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внутреннее устройство из множества составных частей</a:t>
            </a:r>
            <a:r>
              <a:rPr lang="en-US" sz="1600" dirty="0">
                <a:latin typeface="Montserrat" pitchFamily="2" charset="0"/>
              </a:rPr>
              <a:t>;</a:t>
            </a:r>
            <a:endParaRPr lang="ru-RU" sz="16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  <a:p>
            <a:pPr>
              <a:buNone/>
            </a:pPr>
            <a:r>
              <a:rPr lang="ru-RU" sz="1800" b="1" dirty="0">
                <a:latin typeface="Montserrat" pitchFamily="2" charset="0"/>
              </a:rPr>
              <a:t>Сопровождение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способность архитектуры быть устойчивыми к изменениям (кода);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b="1" dirty="0">
                <a:effectLst/>
                <a:latin typeface="Montserrat" pitchFamily="2" charset="0"/>
              </a:rPr>
              <a:t>Работа в команде</a:t>
            </a:r>
            <a:endParaRPr lang="ru-RU" sz="1800" b="1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effectLst/>
                <a:latin typeface="Montserrat" pitchFamily="2" charset="0"/>
              </a:rPr>
              <a:t>	</a:t>
            </a:r>
            <a:r>
              <a:rPr lang="ru-RU" sz="1600" dirty="0">
                <a:effectLst/>
                <a:latin typeface="Montserrat" pitchFamily="2" charset="0"/>
              </a:rPr>
              <a:t>невозможность разработать и поддерживать сложное ПО в одиночку за приемлемое время</a:t>
            </a:r>
            <a:r>
              <a:rPr lang="en-US" sz="1600" dirty="0">
                <a:effectLst/>
                <a:latin typeface="Montserrat" pitchFamily="2" charset="0"/>
              </a:rPr>
              <a:t>;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  <a:p>
            <a:pPr>
              <a:buNone/>
            </a:pPr>
            <a:r>
              <a:rPr lang="ru-RU" sz="1800" b="1" dirty="0">
                <a:effectLst/>
                <a:latin typeface="Montserrat" pitchFamily="2" charset="0"/>
              </a:rPr>
              <a:t>Распределенные вычисления</a:t>
            </a:r>
            <a:endParaRPr lang="ru-RU" sz="1800" b="1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effectLst/>
                <a:latin typeface="Montserrat" pitchFamily="2" charset="0"/>
              </a:rPr>
              <a:t>	</a:t>
            </a:r>
            <a:r>
              <a:rPr lang="ru-RU" sz="1600" dirty="0">
                <a:effectLst/>
                <a:latin typeface="Montserrat" pitchFamily="2" charset="0"/>
              </a:rPr>
              <a:t>обеспечение производительности вычислений</a:t>
            </a:r>
            <a:r>
              <a:rPr lang="en-US" sz="1600" dirty="0">
                <a:effectLst/>
                <a:latin typeface="Montserrat" pitchFamily="2" charset="0"/>
              </a:rPr>
              <a:t>.</a:t>
            </a:r>
            <a:endParaRPr lang="ru-RU" sz="1600" dirty="0">
              <a:effectLst/>
              <a:latin typeface="Montserra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C40332-25B9-E84A-8779-5D2582D37CD5}"/>
              </a:ext>
            </a:extLst>
          </p:cNvPr>
          <p:cNvSpPr txBox="1"/>
          <p:nvPr/>
        </p:nvSpPr>
        <p:spPr>
          <a:xfrm>
            <a:off x="3981715" y="3319330"/>
            <a:ext cx="5352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i="0" u="none" strike="noStrike" dirty="0" err="1">
                <a:solidFill>
                  <a:srgbClr val="444444"/>
                </a:solidFill>
                <a:effectLst/>
                <a:latin typeface="Montserrat" pitchFamily="2" charset="0"/>
              </a:rPr>
              <a:t>Рефакторинг</a:t>
            </a:r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 — это контролируемый процесс улучшения кода, без написания новой функциональности. </a:t>
            </a:r>
          </a:p>
          <a:p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Результат </a:t>
            </a:r>
            <a:r>
              <a:rPr lang="ru-RU" sz="1000" b="0" i="0" u="none" strike="noStrike" dirty="0" err="1">
                <a:solidFill>
                  <a:srgbClr val="444444"/>
                </a:solidFill>
                <a:effectLst/>
                <a:latin typeface="Montserrat" pitchFamily="2" charset="0"/>
              </a:rPr>
              <a:t>рефакторинга</a:t>
            </a:r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 — это чистый код и простой дизайн.</a:t>
            </a:r>
            <a:endParaRPr lang="ru-RU" sz="1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24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Проблемы и решение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026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19384</TotalTime>
  <Words>929</Words>
  <Application>Microsoft Macintosh PowerPoint</Application>
  <PresentationFormat>Экран (4:3)</PresentationFormat>
  <Paragraphs>149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Century Gothic</vt:lpstr>
      <vt:lpstr>Consolas</vt:lpstr>
      <vt:lpstr>Helvetica Neue</vt:lpstr>
      <vt:lpstr>Montserrat</vt:lpstr>
      <vt:lpstr>Montserrat Medium</vt:lpstr>
      <vt:lpstr>Wingdings</vt:lpstr>
      <vt:lpstr>Тема Office</vt:lpstr>
      <vt:lpstr>Урок 26</vt:lpstr>
      <vt:lpstr>Сложное ПО</vt:lpstr>
      <vt:lpstr>Что такое сложное ПО?</vt:lpstr>
      <vt:lpstr>Сложное ПО</vt:lpstr>
      <vt:lpstr>Сложное ПО</vt:lpstr>
      <vt:lpstr>Сложное ПО</vt:lpstr>
      <vt:lpstr>Сложное ПО</vt:lpstr>
      <vt:lpstr>Сложное ПО</vt:lpstr>
      <vt:lpstr>Проблемы и решение</vt:lpstr>
      <vt:lpstr>Проблемы</vt:lpstr>
      <vt:lpstr>Решение</vt:lpstr>
      <vt:lpstr>Решение</vt:lpstr>
      <vt:lpstr>Черное и белое</vt:lpstr>
      <vt:lpstr>ЧБ</vt:lpstr>
      <vt:lpstr>ЧБ</vt:lpstr>
      <vt:lpstr> ООП</vt:lpstr>
      <vt:lpstr>Что такое класс?</vt:lpstr>
      <vt:lpstr>Что такое объект?</vt:lpstr>
      <vt:lpstr>Что такое отношение?</vt:lpstr>
      <vt:lpstr>ООП</vt:lpstr>
      <vt:lpstr>ООП</vt:lpstr>
      <vt:lpstr>Шаблоны проектирования</vt:lpstr>
      <vt:lpstr>Что такое шаблоны проектирования?</vt:lpstr>
      <vt:lpstr>Где они применяются?</vt:lpstr>
      <vt:lpstr>Их можно использовать только на C++?</vt:lpstr>
      <vt:lpstr>Шаблоны Проектирования</vt:lpstr>
      <vt:lpstr>Шаблоны Проектирования</vt:lpstr>
      <vt:lpstr>Шаблоны Проектирования</vt:lpstr>
      <vt:lpstr>Шаблоны Проектирования</vt:lpstr>
      <vt:lpstr>Шаблоны Проектирования</vt:lpstr>
      <vt:lpstr>Шаблоны Проектирования</vt:lpstr>
      <vt:lpstr>Шаблоны Проектирования</vt:lpstr>
      <vt:lpstr>Шаблоны Проектирования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289</cp:revision>
  <dcterms:created xsi:type="dcterms:W3CDTF">2005-12-18T05:43:07Z</dcterms:created>
  <dcterms:modified xsi:type="dcterms:W3CDTF">2023-03-01T18:11:04Z</dcterms:modified>
</cp:coreProperties>
</file>