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0"/>
  </p:notesMasterIdLst>
  <p:handoutMasterIdLst>
    <p:handoutMasterId r:id="rId31"/>
  </p:handoutMasterIdLst>
  <p:sldIdLst>
    <p:sldId id="294" r:id="rId2"/>
    <p:sldId id="369" r:id="rId3"/>
    <p:sldId id="896" r:id="rId4"/>
    <p:sldId id="937" r:id="rId5"/>
    <p:sldId id="901" r:id="rId6"/>
    <p:sldId id="900" r:id="rId7"/>
    <p:sldId id="899" r:id="rId8"/>
    <p:sldId id="897" r:id="rId9"/>
    <p:sldId id="898" r:id="rId10"/>
    <p:sldId id="931" r:id="rId11"/>
    <p:sldId id="932" r:id="rId12"/>
    <p:sldId id="933" r:id="rId13"/>
    <p:sldId id="934" r:id="rId14"/>
    <p:sldId id="935" r:id="rId15"/>
    <p:sldId id="936" r:id="rId16"/>
    <p:sldId id="893" r:id="rId17"/>
    <p:sldId id="894" r:id="rId18"/>
    <p:sldId id="895" r:id="rId19"/>
    <p:sldId id="906" r:id="rId20"/>
    <p:sldId id="907" r:id="rId21"/>
    <p:sldId id="882" r:id="rId22"/>
    <p:sldId id="883" r:id="rId23"/>
    <p:sldId id="885" r:id="rId24"/>
    <p:sldId id="928" r:id="rId25"/>
    <p:sldId id="929" r:id="rId26"/>
    <p:sldId id="886" r:id="rId27"/>
    <p:sldId id="887" r:id="rId28"/>
    <p:sldId id="888" r:id="rId2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07" autoAdjust="0"/>
  </p:normalViewPr>
  <p:slideViewPr>
    <p:cSldViewPr>
      <p:cViewPr>
        <p:scale>
          <a:sx n="130" d="100"/>
          <a:sy n="130" d="100"/>
        </p:scale>
        <p:origin x="48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17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Дружественные</a:t>
            </a:r>
            <a:br>
              <a:rPr lang="ru-RU" altLang="en-US" sz="2800" b="1" dirty="0">
                <a:latin typeface="Montserrat" pitchFamily="2" charset="0"/>
              </a:rPr>
            </a:br>
            <a:r>
              <a:rPr lang="ru-RU" altLang="en-US" sz="2800" b="1" dirty="0">
                <a:latin typeface="Montserrat" pitchFamily="2" charset="0"/>
              </a:rPr>
              <a:t>функции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446272"/>
            <a:ext cx="7313612" cy="209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Дружественные функции </a:t>
            </a:r>
            <a:r>
              <a:rPr lang="ru-RU" sz="1800" dirty="0">
                <a:latin typeface="Montserrat" pitchFamily="2" charset="0"/>
              </a:rPr>
              <a:t>- это функции, которые не являются членами класса, однако имеют доступ к его закрытым членам - переменным и функциям, которые имеют спецификатор </a:t>
            </a:r>
            <a:r>
              <a:rPr lang="en" sz="1800" dirty="0">
                <a:latin typeface="Montserrat" pitchFamily="2" charset="0"/>
              </a:rPr>
              <a:t>private</a:t>
            </a:r>
            <a:r>
              <a:rPr lang="ru-RU" sz="1800" dirty="0">
                <a:latin typeface="Montserrat" pitchFamily="2" charset="0"/>
              </a:rPr>
              <a:t>/</a:t>
            </a:r>
            <a:r>
              <a:rPr lang="en-US" sz="1800" dirty="0">
                <a:latin typeface="Montserrat" pitchFamily="2" charset="0"/>
              </a:rPr>
              <a:t>protected</a:t>
            </a:r>
            <a:r>
              <a:rPr lang="en" sz="1800" dirty="0">
                <a:latin typeface="Montserrat" pitchFamily="2" charset="0"/>
              </a:rPr>
              <a:t>.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Для определения дружественных функций используется ключевое слово </a:t>
            </a:r>
            <a:r>
              <a:rPr lang="en" sz="1800" b="1" dirty="0">
                <a:latin typeface="Montserrat" pitchFamily="2" charset="0"/>
              </a:rPr>
              <a:t>friend</a:t>
            </a:r>
            <a:r>
              <a:rPr lang="en" sz="1800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08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Дружественные</a:t>
            </a:r>
            <a:br>
              <a:rPr lang="ru-RU" altLang="en-US" sz="2800" b="1" dirty="0">
                <a:latin typeface="Montserrat" pitchFamily="2" charset="0"/>
              </a:rPr>
            </a:br>
            <a:r>
              <a:rPr lang="ru-RU" altLang="en-US" sz="2800" b="1" dirty="0">
                <a:latin typeface="Montserrat" pitchFamily="2" charset="0"/>
              </a:rPr>
              <a:t>функции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446272"/>
            <a:ext cx="7313612" cy="284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Дружественные функции </a:t>
            </a:r>
            <a:r>
              <a:rPr lang="ru-RU" sz="1800" dirty="0">
                <a:latin typeface="Montserrat" pitchFamily="2" charset="0"/>
              </a:rPr>
              <a:t>- это функции, которые не являются членами класса, однако имеют доступ к его закрытым членам - переменным и функциям, которые имеют спецификатор </a:t>
            </a:r>
            <a:r>
              <a:rPr lang="en" sz="1800" dirty="0">
                <a:latin typeface="Montserrat" pitchFamily="2" charset="0"/>
              </a:rPr>
              <a:t>private</a:t>
            </a:r>
            <a:r>
              <a:rPr lang="ru-RU" sz="1800" dirty="0">
                <a:latin typeface="Montserrat" pitchFamily="2" charset="0"/>
              </a:rPr>
              <a:t>/</a:t>
            </a:r>
            <a:r>
              <a:rPr lang="en-US" sz="1800" dirty="0">
                <a:latin typeface="Montserrat" pitchFamily="2" charset="0"/>
              </a:rPr>
              <a:t>protected</a:t>
            </a:r>
            <a:r>
              <a:rPr lang="en" sz="1800" dirty="0">
                <a:latin typeface="Montserrat" pitchFamily="2" charset="0"/>
              </a:rPr>
              <a:t>.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Для определения дружественных функций используется ключевое слово </a:t>
            </a:r>
            <a:r>
              <a:rPr lang="en" sz="1800" b="1" dirty="0">
                <a:latin typeface="Montserrat" pitchFamily="2" charset="0"/>
              </a:rPr>
              <a:t>friend</a:t>
            </a:r>
            <a:r>
              <a:rPr lang="en" sz="1800" dirty="0">
                <a:latin typeface="Montserrat" pitchFamily="2" charset="0"/>
              </a:rPr>
              <a:t>.</a:t>
            </a: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friend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тип результата </a:t>
            </a: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имя функции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(параметры) {} </a:t>
            </a:r>
          </a:p>
        </p:txBody>
      </p:sp>
    </p:spTree>
    <p:extLst>
      <p:ext uri="{BB962C8B-B14F-4D97-AF65-F5344CB8AC3E}">
        <p14:creationId xmlns:p14="http://schemas.microsoft.com/office/powerpoint/2010/main" val="223820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Перегрузка ввода и вывода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39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Перегрузка ввода и вывода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367164"/>
            <a:ext cx="7313612" cy="348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latin typeface="Montserrat" pitchFamily="2" charset="0"/>
              </a:rPr>
              <a:t>	Чтобы выводить значения в объект класса через стандартный поток вывода </a:t>
            </a:r>
            <a:r>
              <a:rPr lang="en-US" sz="1600" b="1" dirty="0">
                <a:latin typeface="Montserrat" pitchFamily="2" charset="0"/>
              </a:rPr>
              <a:t>&lt;&lt;</a:t>
            </a:r>
            <a:r>
              <a:rPr lang="ru-RU" sz="1600" dirty="0">
                <a:latin typeface="Montserrat" pitchFamily="2" charset="0"/>
              </a:rPr>
              <a:t> требуется перегрузить данный оператор для данного класса.</a:t>
            </a:r>
          </a:p>
          <a:p>
            <a:pPr>
              <a:buNone/>
            </a:pPr>
            <a:r>
              <a:rPr lang="ru-RU" sz="1600" dirty="0">
                <a:latin typeface="Montserrat" pitchFamily="2" charset="0"/>
              </a:rPr>
              <a:t>	Перегрузить можно оператор вывода в </a:t>
            </a:r>
            <a:r>
              <a:rPr lang="ru-RU" sz="1600" b="1" dirty="0">
                <a:latin typeface="Montserrat" pitchFamily="2" charset="0"/>
              </a:rPr>
              <a:t>поток</a:t>
            </a:r>
            <a:r>
              <a:rPr lang="ru-RU" sz="1600" dirty="0">
                <a:latin typeface="Montserrat" pitchFamily="2" charset="0"/>
              </a:rPr>
              <a:t> </a:t>
            </a:r>
            <a:r>
              <a:rPr lang="en" sz="1600" b="1" dirty="0" err="1">
                <a:latin typeface="Montserrat" pitchFamily="2" charset="0"/>
              </a:rPr>
              <a:t>ostream</a:t>
            </a:r>
            <a:r>
              <a:rPr lang="en" sz="1600" dirty="0">
                <a:latin typeface="Montserrat" pitchFamily="2" charset="0"/>
              </a:rPr>
              <a:t>, </a:t>
            </a:r>
            <a:r>
              <a:rPr lang="ru-RU" sz="1600" dirty="0">
                <a:latin typeface="Montserrat" pitchFamily="2" charset="0"/>
              </a:rPr>
              <a:t>что позволит использовать экземпляры класса в строке потока вывода с таким же синтаксисом, как и для встроенных типов.</a:t>
            </a:r>
          </a:p>
          <a:p>
            <a:pPr>
              <a:buNone/>
            </a:pPr>
            <a:r>
              <a:rPr lang="ru-RU" sz="1600" dirty="0">
                <a:latin typeface="Montserrat" pitchFamily="2" charset="0"/>
              </a:rPr>
              <a:t>	При этом в качестве </a:t>
            </a:r>
            <a:r>
              <a:rPr lang="ru-RU" sz="1600" b="1" dirty="0">
                <a:latin typeface="Montserrat" pitchFamily="2" charset="0"/>
              </a:rPr>
              <a:t>левого операнда </a:t>
            </a:r>
            <a:r>
              <a:rPr lang="ru-RU" sz="1600" dirty="0">
                <a:latin typeface="Montserrat" pitchFamily="2" charset="0"/>
              </a:rPr>
              <a:t>оператор &lt;&lt; должен иметь </a:t>
            </a:r>
            <a:r>
              <a:rPr lang="ru-RU" sz="1600" b="1" dirty="0" err="1">
                <a:latin typeface="Montserrat" pitchFamily="2" charset="0"/>
              </a:rPr>
              <a:t>неконстантную</a:t>
            </a:r>
            <a:r>
              <a:rPr lang="ru-RU" sz="1600" b="1" dirty="0">
                <a:latin typeface="Montserrat" pitchFamily="2" charset="0"/>
              </a:rPr>
              <a:t> ссылку </a:t>
            </a:r>
            <a:r>
              <a:rPr lang="ru-RU" sz="1600" dirty="0">
                <a:latin typeface="Montserrat" pitchFamily="2" charset="0"/>
              </a:rPr>
              <a:t>на поток </a:t>
            </a:r>
            <a:r>
              <a:rPr lang="en" sz="1600" dirty="0" err="1">
                <a:latin typeface="Montserrat" pitchFamily="2" charset="0"/>
              </a:rPr>
              <a:t>ostream</a:t>
            </a:r>
            <a:r>
              <a:rPr lang="en" sz="1600" dirty="0">
                <a:latin typeface="Montserrat" pitchFamily="2" charset="0"/>
              </a:rPr>
              <a:t>, </a:t>
            </a:r>
            <a:r>
              <a:rPr lang="ru-RU" sz="1600" dirty="0">
                <a:latin typeface="Montserrat" pitchFamily="2" charset="0"/>
              </a:rPr>
              <a:t>а правым </a:t>
            </a:r>
            <a:r>
              <a:rPr lang="ru-RU" sz="1600" b="1" dirty="0">
                <a:latin typeface="Montserrat" pitchFamily="2" charset="0"/>
              </a:rPr>
              <a:t>константная ссылка на объект </a:t>
            </a:r>
            <a:r>
              <a:rPr lang="en" sz="1600" dirty="0">
                <a:latin typeface="Montserrat" pitchFamily="2" charset="0"/>
              </a:rPr>
              <a:t>=&gt;</a:t>
            </a:r>
            <a:r>
              <a:rPr lang="ru-RU" sz="1600" dirty="0">
                <a:latin typeface="Montserrat" pitchFamily="2" charset="0"/>
              </a:rPr>
              <a:t> данный оператор всегда определяется </a:t>
            </a:r>
            <a:r>
              <a:rPr lang="ru-RU" sz="1600" b="1" dirty="0">
                <a:latin typeface="Montserrat" pitchFamily="2" charset="0"/>
              </a:rPr>
              <a:t>внешней функцией</a:t>
            </a:r>
            <a:r>
              <a:rPr lang="ru-RU" sz="1600" dirty="0">
                <a:latin typeface="Montserrat" pitchFamily="2" charset="0"/>
              </a:rPr>
              <a:t>, а не методом класса.</a:t>
            </a:r>
          </a:p>
          <a:p>
            <a:pPr>
              <a:buNone/>
            </a:pPr>
            <a:r>
              <a:rPr lang="en-US" sz="1600" dirty="0">
                <a:latin typeface="Montserrat" pitchFamily="2" charset="0"/>
              </a:rPr>
              <a:t>	</a:t>
            </a:r>
            <a:r>
              <a:rPr lang="ru-RU" sz="1600" dirty="0">
                <a:latin typeface="Montserrat" pitchFamily="2" charset="0"/>
              </a:rPr>
              <a:t>В качестве результата следует возвращать </a:t>
            </a:r>
            <a:r>
              <a:rPr lang="ru-RU" sz="1600" b="1" dirty="0">
                <a:latin typeface="Montserrat" pitchFamily="2" charset="0"/>
              </a:rPr>
              <a:t>исходную ссылку </a:t>
            </a:r>
            <a:r>
              <a:rPr lang="ru-RU" sz="1600" dirty="0">
                <a:latin typeface="Montserrat" pitchFamily="2" charset="0"/>
              </a:rPr>
              <a:t>на поток.</a:t>
            </a:r>
          </a:p>
          <a:p>
            <a:pPr>
              <a:buNone/>
            </a:pPr>
            <a:endParaRPr lang="ru-RU" sz="1600" dirty="0">
              <a:latin typeface="Montserra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E03FB-E72A-9D46-9732-6417A8FDD4A4}"/>
              </a:ext>
            </a:extLst>
          </p:cNvPr>
          <p:cNvSpPr txBox="1"/>
          <p:nvPr/>
        </p:nvSpPr>
        <p:spPr>
          <a:xfrm>
            <a:off x="1043608" y="1864182"/>
            <a:ext cx="607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0"/>
              </a:rPr>
              <a:t>	Перегрузка </a:t>
            </a:r>
            <a:r>
              <a:rPr lang="en-US" b="1" dirty="0">
                <a:latin typeface="Montserrat" pitchFamily="2" charset="0"/>
              </a:rPr>
              <a:t>&lt;&lt; </a:t>
            </a:r>
            <a:r>
              <a:rPr lang="ru-RU" dirty="0">
                <a:latin typeface="Montserrat" pitchFamily="2" charset="0"/>
              </a:rPr>
              <a:t>(вывода)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87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Перегрузка ввода и вывода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946408"/>
            <a:ext cx="7313612" cy="19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latin typeface="Montserrat" pitchFamily="2" charset="0"/>
              </a:rPr>
              <a:t>	Первый параметр оператора &gt;&gt; представляет </a:t>
            </a:r>
            <a:r>
              <a:rPr lang="ru-RU" sz="1600" b="1" dirty="0">
                <a:latin typeface="Montserrat" pitchFamily="2" charset="0"/>
              </a:rPr>
              <a:t>ссылку на объект </a:t>
            </a:r>
            <a:r>
              <a:rPr lang="en" sz="1600" b="1" dirty="0" err="1">
                <a:latin typeface="Montserrat" pitchFamily="2" charset="0"/>
              </a:rPr>
              <a:t>istream</a:t>
            </a:r>
            <a:r>
              <a:rPr lang="en" sz="1600" dirty="0">
                <a:latin typeface="Montserrat" pitchFamily="2" charset="0"/>
              </a:rPr>
              <a:t>, </a:t>
            </a:r>
            <a:r>
              <a:rPr lang="ru-RU" sz="1600" dirty="0">
                <a:latin typeface="Montserrat" pitchFamily="2" charset="0"/>
              </a:rPr>
              <a:t>с которого осуществляется чтение. Второй параметр представляет </a:t>
            </a:r>
            <a:r>
              <a:rPr lang="ru-RU" sz="1600" b="1" dirty="0">
                <a:latin typeface="Montserrat" pitchFamily="2" charset="0"/>
              </a:rPr>
              <a:t>ссылку на </a:t>
            </a:r>
            <a:r>
              <a:rPr lang="ru-RU" sz="1600" b="1" dirty="0" err="1">
                <a:latin typeface="Montserrat" pitchFamily="2" charset="0"/>
              </a:rPr>
              <a:t>неконстантный</a:t>
            </a:r>
            <a:r>
              <a:rPr lang="ru-RU" sz="1600" b="1" dirty="0">
                <a:latin typeface="Montserrat" pitchFamily="2" charset="0"/>
              </a:rPr>
              <a:t> объект</a:t>
            </a:r>
            <a:r>
              <a:rPr lang="ru-RU" sz="1600" dirty="0">
                <a:latin typeface="Montserrat" pitchFamily="2" charset="0"/>
              </a:rPr>
              <a:t>, в который надо считать данные.</a:t>
            </a:r>
          </a:p>
          <a:p>
            <a:pPr>
              <a:buNone/>
            </a:pPr>
            <a:endParaRPr lang="ru-RU" sz="1600" dirty="0">
              <a:latin typeface="Montserrat" pitchFamily="2" charset="0"/>
            </a:endParaRPr>
          </a:p>
          <a:p>
            <a:pPr>
              <a:buNone/>
            </a:pPr>
            <a:r>
              <a:rPr lang="ru-RU" sz="1600" dirty="0">
                <a:latin typeface="Montserrat" pitchFamily="2" charset="0"/>
              </a:rPr>
              <a:t>	В качестве результата операторы возвращают ссылку на поток ввода </a:t>
            </a:r>
            <a:r>
              <a:rPr lang="en" sz="1600" dirty="0" err="1">
                <a:latin typeface="Montserrat" pitchFamily="2" charset="0"/>
              </a:rPr>
              <a:t>istream</a:t>
            </a:r>
            <a:r>
              <a:rPr lang="en" sz="1600" dirty="0">
                <a:latin typeface="Montserrat" pitchFamily="2" charset="0"/>
              </a:rPr>
              <a:t> </a:t>
            </a:r>
            <a:r>
              <a:rPr lang="ru-RU" sz="1600" dirty="0">
                <a:latin typeface="Montserrat" pitchFamily="2" charset="0"/>
              </a:rPr>
              <a:t>из первого параметра.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E03FB-E72A-9D46-9732-6417A8FDD4A4}"/>
              </a:ext>
            </a:extLst>
          </p:cNvPr>
          <p:cNvSpPr txBox="1"/>
          <p:nvPr/>
        </p:nvSpPr>
        <p:spPr>
          <a:xfrm>
            <a:off x="1043608" y="2443426"/>
            <a:ext cx="607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0"/>
              </a:rPr>
              <a:t>	Перегрузка </a:t>
            </a:r>
            <a:r>
              <a:rPr lang="en-US" b="1" dirty="0">
                <a:latin typeface="Montserrat" pitchFamily="2" charset="0"/>
              </a:rPr>
              <a:t>&gt;&gt; </a:t>
            </a:r>
            <a:r>
              <a:rPr lang="ru-RU" dirty="0">
                <a:latin typeface="Montserrat" pitchFamily="2" charset="0"/>
              </a:rPr>
              <a:t>(ввода)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25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Абстракция и интерфейс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012556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Листинг кода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C25E1F-C95B-7E46-9A1B-4EB32486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09" y="2058272"/>
            <a:ext cx="5346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Абстракция и интерфейс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446272"/>
            <a:ext cx="731361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Абстракция данных </a:t>
            </a:r>
            <a:r>
              <a:rPr lang="ru-RU" sz="1800" dirty="0">
                <a:latin typeface="Montserrat" pitchFamily="2" charset="0"/>
              </a:rPr>
              <a:t>– это парадигма проектирования, основанная на разделении </a:t>
            </a:r>
            <a:r>
              <a:rPr lang="ru-RU" sz="1800" b="1" dirty="0">
                <a:latin typeface="Montserrat" pitchFamily="2" charset="0"/>
              </a:rPr>
              <a:t>интерфейса</a:t>
            </a:r>
            <a:r>
              <a:rPr lang="ru-RU" sz="1800" dirty="0">
                <a:latin typeface="Montserrat" pitchFamily="2" charset="0"/>
              </a:rPr>
              <a:t> и </a:t>
            </a:r>
            <a:r>
              <a:rPr lang="ru-RU" sz="1800" b="1" dirty="0">
                <a:latin typeface="Montserrat" pitchFamily="2" charset="0"/>
              </a:rPr>
              <a:t>реализации</a:t>
            </a:r>
            <a:r>
              <a:rPr lang="ru-RU" sz="1800" dirty="0">
                <a:latin typeface="Montserrat" pitchFamily="2" charset="0"/>
              </a:rPr>
              <a:t>. То есть </a:t>
            </a:r>
            <a:r>
              <a:rPr lang="ru-RU" sz="1800" b="1" dirty="0">
                <a:latin typeface="Montserrat" pitchFamily="2" charset="0"/>
              </a:rPr>
              <a:t>абстрактный</a:t>
            </a:r>
            <a:r>
              <a:rPr lang="ru-RU" sz="1800" dirty="0">
                <a:latin typeface="Montserrat" pitchFamily="2" charset="0"/>
              </a:rPr>
              <a:t> </a:t>
            </a:r>
            <a:r>
              <a:rPr lang="ru-RU" sz="1800" b="1" dirty="0">
                <a:latin typeface="Montserrat" pitchFamily="2" charset="0"/>
              </a:rPr>
              <a:t>класс</a:t>
            </a:r>
            <a:r>
              <a:rPr lang="ru-RU" sz="1800" dirty="0">
                <a:latin typeface="Montserrat" pitchFamily="2" charset="0"/>
              </a:rPr>
              <a:t> может содержать чисто виртуальные функции и сами функции.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Интерфейс</a:t>
            </a:r>
            <a:r>
              <a:rPr lang="ru-RU" sz="1800" dirty="0">
                <a:latin typeface="Montserrat" pitchFamily="2" charset="0"/>
              </a:rPr>
              <a:t> – абстрактный класс, у которого все методы являются чисто виртуальными.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427064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Абстракция и интерфейс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302989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Абстрактный класс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264A74-EAF2-CB4A-86D3-EBD2A60F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25" y="1181956"/>
            <a:ext cx="4237349" cy="49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5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Абстракция и интерфейс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302989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F9201A-DC5E-EB49-B3CA-A958D2505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988840"/>
            <a:ext cx="4292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Виртуальный деструктор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83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>
            <a:extLst>
              <a:ext uri="{FF2B5EF4-FFF2-40B4-BE49-F238E27FC236}">
                <a16:creationId xmlns:a16="http://schemas.microsoft.com/office/drawing/2014/main" id="{3E495434-E403-D543-9EA7-6A6D4AFE9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Разбор ДЗ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76CDFF1F-0C2B-A849-9380-252DDC57E654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473F0597-A1C5-B842-A275-C10920F64D40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170FA9D-82C4-D348-9EC5-D4841E95ED94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BE203D30-5F18-694B-BA6E-1B1EC6D47F8D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6059054B-E1FF-F945-AE1F-13DD44E3EDF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5431073-BBDE-D845-A44C-BAA56E14011E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8EFF164D-2FAC-684F-B4F7-8D4DD99EB2ED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5E274703-1827-F148-9C97-C5D40D62E9B1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44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Виртуальный</a:t>
            </a:r>
            <a:br>
              <a:rPr lang="ru-RU" altLang="en-US" sz="2800" b="1" dirty="0">
                <a:latin typeface="Montserrat" pitchFamily="2" charset="0"/>
              </a:rPr>
            </a:br>
            <a:r>
              <a:rPr lang="ru-RU" altLang="en-US" sz="2800" b="1" dirty="0">
                <a:latin typeface="Montserrat" pitchFamily="2" charset="0"/>
              </a:rPr>
              <a:t>деструктор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496622"/>
            <a:ext cx="7313612" cy="234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ru-RU" sz="1800" b="1" dirty="0">
                <a:latin typeface="Montserrat" pitchFamily="2" charset="0"/>
              </a:rPr>
              <a:t>	Деструктор</a:t>
            </a:r>
            <a:r>
              <a:rPr lang="ru-RU" sz="1800" dirty="0">
                <a:latin typeface="Montserrat" pitchFamily="2" charset="0"/>
              </a:rPr>
              <a:t> — это функция-член, которая вызывается автоматически при выходе объекта из области действия или явно уничтожена вызовом </a:t>
            </a:r>
            <a:r>
              <a:rPr lang="en" sz="1800" dirty="0">
                <a:latin typeface="Montserrat" pitchFamily="2" charset="0"/>
              </a:rPr>
              <a:t>delete . </a:t>
            </a:r>
            <a:endParaRPr lang="ru-RU" sz="1800" dirty="0">
              <a:latin typeface="Montserrat" pitchFamily="2" charset="0"/>
            </a:endParaRPr>
          </a:p>
          <a:p>
            <a:pPr algn="l"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Деструктор</a:t>
            </a:r>
            <a:r>
              <a:rPr lang="ru-RU" sz="1800" dirty="0">
                <a:latin typeface="Montserrat" pitchFamily="2" charset="0"/>
              </a:rPr>
              <a:t> имеет то же имя, что и класс, перед которым предшествует тильда ( ~ ).</a:t>
            </a:r>
          </a:p>
          <a:p>
            <a:pPr algn="l"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Виртуальный деструктор </a:t>
            </a:r>
            <a:r>
              <a:rPr lang="ru-RU" sz="1800" dirty="0">
                <a:latin typeface="Montserrat" pitchFamily="2" charset="0"/>
              </a:rPr>
              <a:t>нужен для очищения памяти у наследников, если они создавались через указатель базового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55293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406" y="4000406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en-US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класс </a:t>
            </a:r>
            <a:r>
              <a:rPr lang="en-US" altLang="en-US" sz="1600" dirty="0">
                <a:latin typeface="Montserrat" pitchFamily="2" charset="0"/>
              </a:rPr>
              <a:t>Student </a:t>
            </a:r>
            <a:r>
              <a:rPr lang="ru-RU" altLang="en-US" sz="1600" dirty="0">
                <a:latin typeface="Montserrat" pitchFamily="2" charset="0"/>
              </a:rPr>
              <a:t>по диаграмме на след странице.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9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658993" y="3117534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C9DA5D-B7AF-1541-9BFA-E2E31886800F}"/>
              </a:ext>
            </a:extLst>
          </p:cNvPr>
          <p:cNvSpPr txBox="1"/>
          <p:nvPr/>
        </p:nvSpPr>
        <p:spPr>
          <a:xfrm>
            <a:off x="4069698" y="2660595"/>
            <a:ext cx="4508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Montserrat" pitchFamily="2" charset="0"/>
              </a:rPr>
              <a:t>Student Number – </a:t>
            </a:r>
            <a:r>
              <a:rPr lang="ru-RU" sz="1400" dirty="0">
                <a:latin typeface="Montserrat" pitchFamily="2" charset="0"/>
              </a:rPr>
              <a:t>целое число, которое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dirty="0">
                <a:latin typeface="Montserrat" pitchFamily="2" charset="0"/>
              </a:rPr>
              <a:t>Average Mark – </a:t>
            </a:r>
            <a:r>
              <a:rPr lang="ru-RU" sz="1400" dirty="0">
                <a:latin typeface="Montserrat" pitchFamily="2" charset="0"/>
              </a:rPr>
              <a:t>вещественное число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ru-RU" sz="1400" dirty="0">
              <a:solidFill>
                <a:srgbClr val="000000"/>
              </a:solidFill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info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вывода полей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5004048" y="2104168"/>
            <a:ext cx="2136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itchFamily="2" charset="0"/>
              </a:rPr>
              <a:t>Особенности: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BD9772-5F9B-0845-8BD5-E82C6E712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10"/>
          <a:stretch/>
        </p:blipFill>
        <p:spPr>
          <a:xfrm>
            <a:off x="1031960" y="1951336"/>
            <a:ext cx="291894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1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C9DA5D-B7AF-1541-9BFA-E2E31886800F}"/>
              </a:ext>
            </a:extLst>
          </p:cNvPr>
          <p:cNvSpPr txBox="1"/>
          <p:nvPr/>
        </p:nvSpPr>
        <p:spPr>
          <a:xfrm>
            <a:off x="4069698" y="2660595"/>
            <a:ext cx="4508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Montserrat" pitchFamily="2" charset="0"/>
              </a:rPr>
              <a:t>Student Number – </a:t>
            </a:r>
            <a:r>
              <a:rPr lang="ru-RU" sz="1400" dirty="0">
                <a:latin typeface="Montserrat" pitchFamily="2" charset="0"/>
              </a:rPr>
              <a:t>целое число, которое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dirty="0">
                <a:latin typeface="Montserrat" pitchFamily="2" charset="0"/>
              </a:rPr>
              <a:t>Average Mark – </a:t>
            </a:r>
            <a:r>
              <a:rPr lang="ru-RU" sz="1400" dirty="0">
                <a:latin typeface="Montserrat" pitchFamily="2" charset="0"/>
              </a:rPr>
              <a:t>вещественное число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ru-RU" sz="1400" dirty="0">
              <a:solidFill>
                <a:srgbClr val="000000"/>
              </a:solidFill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info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вывода полей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5004048" y="2104168"/>
            <a:ext cx="2136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itchFamily="2" charset="0"/>
              </a:rPr>
              <a:t>Особенности: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BD9772-5F9B-0845-8BD5-E82C6E712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10"/>
          <a:stretch/>
        </p:blipFill>
        <p:spPr>
          <a:xfrm>
            <a:off x="1031960" y="1951336"/>
            <a:ext cx="2918945" cy="40005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5D924-C716-E344-8985-4FC92F38D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70" y="4205804"/>
            <a:ext cx="3465454" cy="16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9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731248C5-EA7C-0F44-A102-B5BBEECD3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Класс </a:t>
            </a:r>
            <a:r>
              <a:rPr lang="en-US" sz="1400" dirty="0">
                <a:latin typeface="Montserrat" pitchFamily="2" charset="0"/>
              </a:rPr>
              <a:t>Person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554A0F-2A7D-F047-BD4A-0609D8D1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35" y="382705"/>
            <a:ext cx="4732503" cy="55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5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731248C5-EA7C-0F44-A102-B5BBEECD3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Класс </a:t>
            </a:r>
            <a:r>
              <a:rPr lang="en-US" sz="1400" dirty="0">
                <a:latin typeface="Montserrat" pitchFamily="2" charset="0"/>
              </a:rPr>
              <a:t>Student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29E8B9-EFEF-994D-B4A2-AE54C2A2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57" y="390703"/>
            <a:ext cx="4624286" cy="56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0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406" y="4000406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en-US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класс </a:t>
            </a:r>
            <a:r>
              <a:rPr lang="en-US" altLang="en-US" sz="1600" dirty="0">
                <a:latin typeface="Montserrat" pitchFamily="2" charset="0"/>
              </a:rPr>
              <a:t>Professor </a:t>
            </a:r>
            <a:r>
              <a:rPr lang="ru-RU" altLang="en-US" sz="1600" dirty="0">
                <a:latin typeface="Montserrat" pitchFamily="2" charset="0"/>
              </a:rPr>
              <a:t>по диаграмме на след странице.</a:t>
            </a:r>
            <a:endParaRPr lang="en-US" altLang="en-US" sz="1600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Montserrat" pitchFamily="2" charset="0"/>
              </a:rPr>
              <a:t>	 </a:t>
            </a:r>
            <a:r>
              <a:rPr lang="ru-RU" sz="1600" dirty="0">
                <a:latin typeface="Montserrat" pitchFamily="2" charset="0"/>
              </a:rPr>
              <a:t>В </a:t>
            </a:r>
            <a:r>
              <a:rPr lang="en-US" sz="1600" dirty="0">
                <a:latin typeface="Montserrat" pitchFamily="2" charset="0"/>
              </a:rPr>
              <a:t>main </a:t>
            </a:r>
            <a:r>
              <a:rPr lang="ru-RU" sz="1600" dirty="0">
                <a:latin typeface="Montserrat" pitchFamily="2" charset="0"/>
              </a:rPr>
              <a:t>реализуйте вектор указателей на объекты и вводите пока не введено сообщение </a:t>
            </a:r>
            <a:r>
              <a:rPr lang="en-US" sz="1600" dirty="0">
                <a:latin typeface="Montserrat" pitchFamily="2" charset="0"/>
              </a:rPr>
              <a:t>“exit”.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15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C9DA5D-B7AF-1541-9BFA-E2E31886800F}"/>
              </a:ext>
            </a:extLst>
          </p:cNvPr>
          <p:cNvSpPr txBox="1"/>
          <p:nvPr/>
        </p:nvSpPr>
        <p:spPr>
          <a:xfrm>
            <a:off x="4069698" y="2660595"/>
            <a:ext cx="4508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Montserrat" pitchFamily="2" charset="0"/>
              </a:rPr>
              <a:t>Salary – </a:t>
            </a:r>
            <a:r>
              <a:rPr lang="ru-RU" sz="1400" dirty="0">
                <a:latin typeface="Montserrat" pitchFamily="2" charset="0"/>
              </a:rPr>
              <a:t>вещественное число, которое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info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вывода полей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5004048" y="2104168"/>
            <a:ext cx="2136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itchFamily="2" charset="0"/>
              </a:rPr>
              <a:t>Особенности: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87F5EC-6F25-4D4A-9A8C-6E85B3427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459" y="1499706"/>
            <a:ext cx="4292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17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406" y="4000406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en-US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напишите ф-</a:t>
            </a:r>
            <a:r>
              <a:rPr lang="ru-RU" altLang="en-US" sz="1600" dirty="0" err="1">
                <a:latin typeface="Montserrat" pitchFamily="2" charset="0"/>
              </a:rPr>
              <a:t>ию</a:t>
            </a:r>
            <a:r>
              <a:rPr lang="ru-RU" altLang="en-US" sz="1600" dirty="0">
                <a:latin typeface="Montserrat" pitchFamily="2" charset="0"/>
              </a:rPr>
              <a:t> </a:t>
            </a:r>
            <a:r>
              <a:rPr lang="en-US" altLang="en-US" sz="1600" dirty="0">
                <a:latin typeface="Montserrat" pitchFamily="2" charset="0"/>
              </a:rPr>
              <a:t>count</a:t>
            </a:r>
            <a:r>
              <a:rPr lang="ru-RU" altLang="en-US" sz="1600" dirty="0">
                <a:latin typeface="Montserrat" pitchFamily="2" charset="0"/>
              </a:rPr>
              <a:t>, которая считает кол-во студентов и преподавателей.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было необычного?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46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>
            <a:extLst>
              <a:ext uri="{FF2B5EF4-FFF2-40B4-BE49-F238E27FC236}">
                <a16:creationId xmlns:a16="http://schemas.microsoft.com/office/drawing/2014/main" id="{3E495434-E403-D543-9EA7-6A6D4AFE9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Повторение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76CDFF1F-0C2B-A849-9380-252DDC57E654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473F0597-A1C5-B842-A275-C10920F64D40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170FA9D-82C4-D348-9EC5-D4841E95ED94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BE203D30-5F18-694B-BA6E-1B1EC6D47F8D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6059054B-E1FF-F945-AE1F-13DD44E3EDF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5431073-BBDE-D845-A44C-BAA56E14011E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8EFF164D-2FAC-684F-B4F7-8D4DD99EB2ED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5E274703-1827-F148-9C97-C5D40D62E9B1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27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Дружественная ф-</a:t>
            </a:r>
            <a:r>
              <a:rPr lang="ru-RU" altLang="en-US" sz="3500" b="1" dirty="0" err="1">
                <a:latin typeface="Montserrat" pitchFamily="2" charset="0"/>
              </a:rPr>
              <a:t>ия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2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Дружественные</a:t>
            </a:r>
            <a:br>
              <a:rPr lang="ru-RU" altLang="en-US" sz="2800" b="1" dirty="0">
                <a:latin typeface="Montserrat" pitchFamily="2" charset="0"/>
              </a:rPr>
            </a:br>
            <a:r>
              <a:rPr lang="ru-RU" altLang="en-US" sz="2800" b="1" dirty="0">
                <a:latin typeface="Montserrat" pitchFamily="2" charset="0"/>
              </a:rPr>
              <a:t>функции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446272"/>
            <a:ext cx="7313612" cy="209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Дружественные функции </a:t>
            </a:r>
            <a:r>
              <a:rPr lang="ru-RU" sz="1800" dirty="0">
                <a:latin typeface="Montserrat" pitchFamily="2" charset="0"/>
              </a:rPr>
              <a:t>- это функции, которые не являются членами класса, однако имеют доступ к его закрытым членам - переменным и функциям, которые имеют спецификатор </a:t>
            </a:r>
            <a:r>
              <a:rPr lang="en" sz="1800" dirty="0">
                <a:latin typeface="Montserrat" pitchFamily="2" charset="0"/>
              </a:rPr>
              <a:t>private</a:t>
            </a:r>
            <a:r>
              <a:rPr lang="ru-RU" sz="1800" dirty="0">
                <a:latin typeface="Montserrat" pitchFamily="2" charset="0"/>
              </a:rPr>
              <a:t>/</a:t>
            </a:r>
            <a:r>
              <a:rPr lang="en-US" sz="1800" dirty="0">
                <a:latin typeface="Montserrat" pitchFamily="2" charset="0"/>
              </a:rPr>
              <a:t>protected</a:t>
            </a:r>
            <a:r>
              <a:rPr lang="en" sz="1800" dirty="0">
                <a:latin typeface="Montserrat" pitchFamily="2" charset="0"/>
              </a:rPr>
              <a:t>.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Для определения дружественных функций используется ключевое слово </a:t>
            </a:r>
            <a:r>
              <a:rPr lang="en" sz="1800" b="1" dirty="0">
                <a:latin typeface="Montserrat" pitchFamily="2" charset="0"/>
              </a:rPr>
              <a:t>friend</a:t>
            </a:r>
            <a:r>
              <a:rPr lang="en" sz="1800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90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Дружественные</a:t>
            </a:r>
            <a:br>
              <a:rPr lang="ru-RU" altLang="en-US" sz="2800" b="1" dirty="0">
                <a:latin typeface="Montserrat" pitchFamily="2" charset="0"/>
              </a:rPr>
            </a:br>
            <a:r>
              <a:rPr lang="ru-RU" altLang="en-US" sz="2800" b="1" dirty="0">
                <a:latin typeface="Montserrat" pitchFamily="2" charset="0"/>
              </a:rPr>
              <a:t>функции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446272"/>
            <a:ext cx="7313612" cy="284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Дружественные функции </a:t>
            </a:r>
            <a:r>
              <a:rPr lang="ru-RU" sz="1800" dirty="0">
                <a:latin typeface="Montserrat" pitchFamily="2" charset="0"/>
              </a:rPr>
              <a:t>- это функции, которые не являются членами класса, однако имеют доступ к его закрытым членам - переменным и функциям, которые имеют спецификатор </a:t>
            </a:r>
            <a:r>
              <a:rPr lang="en" sz="1800" dirty="0">
                <a:latin typeface="Montserrat" pitchFamily="2" charset="0"/>
              </a:rPr>
              <a:t>private</a:t>
            </a:r>
            <a:r>
              <a:rPr lang="ru-RU" sz="1800" dirty="0">
                <a:latin typeface="Montserrat" pitchFamily="2" charset="0"/>
              </a:rPr>
              <a:t>/</a:t>
            </a:r>
            <a:r>
              <a:rPr lang="en-US" sz="1800" dirty="0">
                <a:latin typeface="Montserrat" pitchFamily="2" charset="0"/>
              </a:rPr>
              <a:t>protected</a:t>
            </a:r>
            <a:r>
              <a:rPr lang="en" sz="1800" dirty="0">
                <a:latin typeface="Montserrat" pitchFamily="2" charset="0"/>
              </a:rPr>
              <a:t>.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Для определения дружественных функций используется ключевое слово </a:t>
            </a:r>
            <a:r>
              <a:rPr lang="en" sz="1800" b="1" dirty="0">
                <a:latin typeface="Montserrat" pitchFamily="2" charset="0"/>
              </a:rPr>
              <a:t>friend</a:t>
            </a:r>
            <a:r>
              <a:rPr lang="en" sz="1800" dirty="0">
                <a:latin typeface="Montserrat" pitchFamily="2" charset="0"/>
              </a:rPr>
              <a:t>.</a:t>
            </a: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friend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тип результата </a:t>
            </a: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имя функции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(параметры) {} </a:t>
            </a:r>
          </a:p>
        </p:txBody>
      </p:sp>
    </p:spTree>
    <p:extLst>
      <p:ext uri="{BB962C8B-B14F-4D97-AF65-F5344CB8AC3E}">
        <p14:creationId xmlns:p14="http://schemas.microsoft.com/office/powerpoint/2010/main" val="342406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Разбор </a:t>
            </a:r>
            <a:r>
              <a:rPr lang="ru-RU" altLang="en-US" sz="2800" b="1" dirty="0" err="1">
                <a:latin typeface="Montserrat" pitchFamily="2" charset="0"/>
              </a:rPr>
              <a:t>дз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7894D20-54A8-6B41-A2CD-3D0E55427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355" y="6122865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dirty="0">
                <a:latin typeface="Montserrat" pitchFamily="2" charset="0"/>
              </a:rPr>
              <a:t>Main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732758-06ED-704B-9A67-3D606253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70" y="2030741"/>
            <a:ext cx="4110651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1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Разбор </a:t>
            </a:r>
            <a:r>
              <a:rPr lang="ru-RU" altLang="en-US" sz="2800" b="1" dirty="0" err="1">
                <a:latin typeface="Montserrat" pitchFamily="2" charset="0"/>
              </a:rPr>
              <a:t>дз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2736507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A629A7-F2C3-0147-BB4F-EEEF71C8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97" y="2087691"/>
            <a:ext cx="6819528" cy="7190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3DBF3A-E819-AC4C-84CF-FBB8284F7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65" y="3269490"/>
            <a:ext cx="6027270" cy="1794378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195BEFC5-2D46-2E4B-ABE1-EFD799DB9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355" y="6122865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Реализация ф-</a:t>
            </a:r>
            <a:r>
              <a:rPr lang="ru-RU" sz="1400" dirty="0" err="1">
                <a:latin typeface="Montserrat" pitchFamily="2" charset="0"/>
              </a:rPr>
              <a:t>ий</a:t>
            </a:r>
            <a:endParaRPr lang="ru-RU" sz="1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6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16059</TotalTime>
  <Words>631</Words>
  <Application>Microsoft Macintosh PowerPoint</Application>
  <PresentationFormat>Экран (4:3)</PresentationFormat>
  <Paragraphs>80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Montserrat</vt:lpstr>
      <vt:lpstr>Montserrat Medium</vt:lpstr>
      <vt:lpstr>Wingdings</vt:lpstr>
      <vt:lpstr>Тема Office</vt:lpstr>
      <vt:lpstr>Урок 17</vt:lpstr>
      <vt:lpstr>Разбор ДЗ</vt:lpstr>
      <vt:lpstr>Что было необычного?</vt:lpstr>
      <vt:lpstr>Повторение</vt:lpstr>
      <vt:lpstr>Дружественная ф-ия</vt:lpstr>
      <vt:lpstr>Дружественные функции</vt:lpstr>
      <vt:lpstr>Дружественные функции</vt:lpstr>
      <vt:lpstr>Разбор дз</vt:lpstr>
      <vt:lpstr>Разбор дз</vt:lpstr>
      <vt:lpstr>Дружественные функции</vt:lpstr>
      <vt:lpstr>Дружественные функции</vt:lpstr>
      <vt:lpstr>Перегрузка ввода и вывода</vt:lpstr>
      <vt:lpstr>Перегрузка ввода и вывода</vt:lpstr>
      <vt:lpstr>Перегрузка ввода и вывода</vt:lpstr>
      <vt:lpstr>Абстракция и интерфейс</vt:lpstr>
      <vt:lpstr>Абстракция и интерфейс</vt:lpstr>
      <vt:lpstr>Абстракция и интерфейс</vt:lpstr>
      <vt:lpstr>Абстракция и интерфейс</vt:lpstr>
      <vt:lpstr>Виртуальный деструктор</vt:lpstr>
      <vt:lpstr>Виртуальный деструктор</vt:lpstr>
      <vt:lpstr>Задача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</vt:lpstr>
      <vt:lpstr>Презентация PowerPoint</vt:lpstr>
      <vt:lpstr>Задача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262</cp:revision>
  <dcterms:created xsi:type="dcterms:W3CDTF">2005-12-18T05:43:07Z</dcterms:created>
  <dcterms:modified xsi:type="dcterms:W3CDTF">2023-01-27T16:30:00Z</dcterms:modified>
</cp:coreProperties>
</file>