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29"/>
  </p:notesMasterIdLst>
  <p:handoutMasterIdLst>
    <p:handoutMasterId r:id="rId30"/>
  </p:handoutMasterIdLst>
  <p:sldIdLst>
    <p:sldId id="294" r:id="rId2"/>
    <p:sldId id="369" r:id="rId3"/>
    <p:sldId id="367" r:id="rId4"/>
    <p:sldId id="311" r:id="rId5"/>
    <p:sldId id="462" r:id="rId6"/>
    <p:sldId id="420" r:id="rId7"/>
    <p:sldId id="463" r:id="rId8"/>
    <p:sldId id="465" r:id="rId9"/>
    <p:sldId id="466" r:id="rId10"/>
    <p:sldId id="467" r:id="rId11"/>
    <p:sldId id="468" r:id="rId12"/>
    <p:sldId id="469" r:id="rId13"/>
    <p:sldId id="471" r:id="rId14"/>
    <p:sldId id="472" r:id="rId15"/>
    <p:sldId id="473" r:id="rId16"/>
    <p:sldId id="474" r:id="rId17"/>
    <p:sldId id="475" r:id="rId18"/>
    <p:sldId id="522" r:id="rId19"/>
    <p:sldId id="523" r:id="rId20"/>
    <p:sldId id="524" r:id="rId21"/>
    <p:sldId id="525" r:id="rId22"/>
    <p:sldId id="526" r:id="rId23"/>
    <p:sldId id="516" r:id="rId24"/>
    <p:sldId id="517" r:id="rId25"/>
    <p:sldId id="518" r:id="rId26"/>
    <p:sldId id="519" r:id="rId27"/>
    <p:sldId id="521" r:id="rId2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 autoAdjust="0"/>
    <p:restoredTop sz="95073" autoAdjust="0"/>
  </p:normalViewPr>
  <p:slideViewPr>
    <p:cSldViewPr>
      <p:cViewPr varScale="1">
        <p:scale>
          <a:sx n="124" d="100"/>
          <a:sy n="124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1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24575,'0'26'0,"0"1"0,0 9 0,0 3 0,0 2 0,0 2 0,0 0 0,0-1 0,0-4 0,3-3 0,5-6 0,5-4 0,3-2 0,1-2 0,1-1 0,-1-4 0,0-2 0,1-3 0,-1-5 0,0-2 0,3-2 0,2 0 0,1 1 0,2 0 0,0-1 0,2-2 0,4 0 0,0 0 0,0 0 0,-2 0 0,-1 0 0,0 0 0,1 0 0,-1 0 0,0 0 0,0 0 0,0 0 0,-1 1 0,1 4 0,5 2 0,4 2 0,7 1 0,7 2 0,3 2 0,3 2 0,-2-1 0,0-2 0,-4 2 0,-1-2 0,-1 2 0,-5 2 0,-2 0 0,-3-1 0,0 1 0,1-1 0,4-1 0,4 0 0,5-1 0,3 2 0,1 0 0,3 2 0,-4-3 0,1 0 0,-1 0 0,-3-2 0,-1 2 0,-6 0 0,-2 1 0,-5 1 0,-5-1 0,-4 2 0,-4 2 0,-2 3 0,-4 1 0,-4 2 0,-2 1 0,-3 1 0,-3 2 0,-4 1 0,-2-1 0,-1 1 0,-1-3 0,0 0 0,0-4 0,0-4 0,0-1 0,0-4 0,0-3 0,0-6 0,0-6 0,0-10 0,0-9 0,0-9 0,2-5 0,3-2 0,2 2 0,2 2 0,0 2 0,-1 1 0,0 3 0,1 2 0,0 4 0,0 4 0,0 1 0,0 3 0,2 0 0,1-1 0,3 1 0,7 0 0,10 1 0,11 0 0,8 0 0,5 0 0,0 2 0,-4 1 0,-3-1 0,-2 0 0,0-2 0,4 0 0,3 0 0,4 0 0,11-3 0,10 0 0,7 0 0,3 2 0,-2 3 0,-3 2 0,-5 4 0,-6 1 0,-6 1 0,-3 0 0,-2 0 0,3 0 0,5 0 0,4 0 0,7 0 0,3 0 0,1 0 0,-1 0 0,-2 0 0,-4 0 0,-2 0 0,-1 0 0,-5 0 0,1 0 0,-4 0 0,-4 0 0,-3 0 0,-6 0 0,-1-2 0,-2-1 0,0 0 0,-3 1 0,-4-1 0,0 0 0,1 1 0,3 0 0,5 2 0,6 0 0,4 0 0,4 0 0,2 0 0,-1 0 0,-1 0 0,-4 0 0,-6 0 0,-6 0 0,-7 0 0,-5 0 0,-5 0 0,-3 0 0,-2 0 0,-1 0 0,0 0 0,0-2 0,0-3 0,0-4 0,1-5 0,0-3 0,-2-1 0,0-2 0,-2-3 0,0-2 0,-3 0 0,-3 3 0,-5 2 0,-4 3 0,-5 2 0,-5 2 0,0 0 0,0 1 0,0 0 0,0-3 0,0 6 0,0-3 0,0 5 0,0-1 0,0-1 0,0-4 0,0 3 0,0-3 0,0 5 0,0-1 0,0 0 0,0 1 0,0-1 0,0 1 0,0 0 0,0 0 0,0 2 0,0 0 0,0 0 0,0 1 0,0-1 0,-1 2 0,0 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2:3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24575,'0'26'0,"0"1"0,0 9 0,0 3 0,0 2 0,0 2 0,0 0 0,0-1 0,0-4 0,3-3 0,3-6 0,4-4 0,4-2 0,0-2 0,0-1 0,0-4 0,0-2 0,0-3 0,0-5 0,0-2 0,2-2 0,2 0 0,1 1 0,0 0 0,2-1 0,1-2 0,3 0 0,0 0 0,0 0 0,-1 0 0,-2 0 0,1 0 0,1 0 0,-1 0 0,0 0 0,-1 0 0,0 0 0,1 1 0,-1 4 0,5 2 0,3 2 0,6 1 0,5 2 0,3 2 0,2 2 0,-1-1 0,-1-2 0,-2 2 0,-1-2 0,-2 2 0,-3 2 0,-2 0 0,-2-1 0,-1 1 0,2-1 0,3-1 0,2 0 0,5-1 0,3 2 0,1 0 0,1 2 0,-2-3 0,0 0 0,-1 0 0,-2-2 0,-1 2 0,-4 0 0,-2 1 0,-5 1 0,-4-1 0,-2 2 0,-4 2 0,-2 3 0,-3 1 0,-2 2 0,-3 1 0,-2 1 0,-3 2 0,-2 1 0,-2-1 0,-2 1 0,0-3 0,0 0 0,0-4 0,0-4 0,0-1 0,0-4 0,0-3 0,0-6 0,0-6 0,0-10 0,0-9 0,0-9 0,2-5 0,1-2 0,3 2 0,2 2 0,-1 2 0,-1 1 0,1 3 0,0 2 0,0 4 0,1 4 0,-1 1 0,1 3 0,0 0 0,2-1 0,3 1 0,5 0 0,7 1 0,10 0 0,6 0 0,5 0 0,0 2 0,-5 1 0,0-1 0,-3 0 0,0-2 0,3 0 0,3 0 0,3 0 0,9-3 0,8 0 0,5 0 0,4 2 0,-2 3 0,-3 2 0,-4 4 0,-5 1 0,-5 1 0,-2 0 0,-2 0 0,4 0 0,3 0 0,3 0 0,5 0 0,3 0 0,1 0 0,-1 0 0,-1 0 0,-4 0 0,-1 0 0,-1 0 0,-4 0 0,0 0 0,-2 0 0,-4 0 0,-3 0 0,-4 0 0,0-2 0,-3-1 0,0 0 0,-2 1 0,-3-1 0,0 0 0,0 1 0,3 0 0,4 2 0,4 0 0,5 0 0,2 0 0,2 0 0,0 0 0,-2 0 0,-3 0 0,-5 0 0,-4 0 0,-7 0 0,-3 0 0,-5 0 0,-2 0 0,-1 0 0,-1 0 0,0 0 0,-1-2 0,1-3 0,-1-4 0,2-5 0,0-3 0,-2-1 0,0-2 0,-2-3 0,0-2 0,-2 0 0,-2 3 0,-5 2 0,-3 3 0,-4 2 0,-4 2 0,0 0 0,0 1 0,0 0 0,0-3 0,0 6 0,0-3 0,0 5 0,0-1 0,0-1 0,0-4 0,0 3 0,0-3 0,0 5 0,0-1 0,0 0 0,0 1 0,0-1 0,0 1 0,0 0 0,0 0 0,0 2 0,0 0 0,0 0 0,0 1 0,0-1 0,-1 2 0,1 1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2:5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24575,'0'26'0,"0"1"0,0 9 0,0 3 0,0 2 0,0 2 0,0 0 0,0-1 0,0-4 0,3-3 0,2-6 0,5-4 0,2-2 0,1-2 0,0-1 0,0-4 0,0-2 0,0-3 0,0-5 0,0-2 0,1-2 0,3 0 0,1 1 0,0 0 0,1-1 0,1-2 0,3 0 0,1 0 0,-1 0 0,-2 0 0,0 0 0,1 0 0,-1 0 0,0 0 0,1 0 0,-2 0 0,1 0 0,0 1 0,-1 4 0,5 2 0,3 2 0,5 1 0,5 2 0,3 2 0,2 2 0,-2-1 0,0-2 0,-3 2 0,0-2 0,-2 2 0,-2 2 0,-3 0 0,-2-1 0,0 1 0,2-1 0,2-1 0,2 0 0,5-1 0,2 2 0,1 0 0,2 2 0,-3-3 0,1 0 0,-2 0 0,-1-2 0,-1 2 0,-4 0 0,-2 1 0,-5 1 0,-2-1 0,-3 2 0,-4 2 0,-1 3 0,-3 1 0,-3 2 0,-1 1 0,-3 1 0,-2 2 0,-3 1 0,-1-1 0,-2 1 0,0-3 0,0 0 0,0-4 0,0-4 0,0-1 0,0-4 0,0-3 0,0-6 0,0-6 0,0-10 0,0-9 0,0-9 0,2-5 0,1-2 0,2 2 0,2 2 0,0 2 0,-1 1 0,0 3 0,1 2 0,-1 4 0,2 4 0,-2 1 0,1 3 0,1 0 0,1-1 0,3 1 0,4 0 0,7 1 0,10 0 0,5 0 0,4 0 0,1 2 0,-5 1 0,-1-1 0,-2 0 0,1-2 0,2 0 0,2 0 0,4 0 0,7-3 0,8 0 0,6 0 0,2 2 0,-2 3 0,-2 2 0,-4 4 0,-4 1 0,-5 1 0,-2 0 0,-2 0 0,4 0 0,2 0 0,4 0 0,4 0 0,3 0 0,1 0 0,-1 0 0,-2 0 0,-2 0 0,-3 0 0,1 0 0,-5 0 0,2 0 0,-4 0 0,-3 0 0,-2 0 0,-5 0 0,0-2 0,-2-1 0,0 0 0,-2 1 0,-2-1 0,-1 0 0,0 1 0,3 0 0,4 2 0,4 0 0,4 0 0,1 0 0,3 0 0,0 0 0,-3 0 0,-1 0 0,-6 0 0,-3 0 0,-6 0 0,-4 0 0,-4 0 0,-2 0 0,0 0 0,-2 0 0,0 0 0,-1-2 0,1-3 0,0-4 0,1-5 0,0-3 0,-2-1 0,0-2 0,-1-3 0,-1-2 0,-1 0 0,-2 3 0,-5 2 0,-3 3 0,-3 2 0,-4 2 0,0 0 0,0 1 0,0 0 0,0-3 0,0 6 0,0-3 0,0 5 0,0-1 0,0-1 0,0-4 0,0 3 0,0-3 0,0 5 0,0-1 0,0 0 0,0 1 0,0-1 0,0 1 0,0 0 0,0 0 0,0 2 0,0 0 0,0 0 0,0 1 0,0-1 0,-1 2 0,1 1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3:22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24575,'0'26'0,"0"1"0,0 9 0,0 3 0,0 2 0,0 2 0,0 0 0,0-1 0,0-4 0,3-3 0,4-6 0,5-4 0,4-2 0,0-2 0,0-1 0,0-4 0,1-2 0,-1-3 0,0-5 0,0-2 0,2-2 0,3 0 0,1 1 0,1 0 0,1-1 0,1-2 0,4 0 0,1 0 0,-2 0 0,-1 0 0,0 0 0,-1 0 0,1 0 0,0 0 0,-1 0 0,0 0 0,0 0 0,0 1 0,0 4 0,4 2 0,5 2 0,7 1 0,6 2 0,3 2 0,2 2 0,-2-1 0,0-2 0,-3 2 0,0-2 0,-2 2 0,-5 2 0,-1 0 0,-4-1 0,0 1 0,2-1 0,4-1 0,2 0 0,6-1 0,2 2 0,2 0 0,2 2 0,-3-3 0,0 0 0,0 0 0,-4-2 0,0 2 0,-6 0 0,-1 1 0,-6 1 0,-4-1 0,-4 2 0,-3 2 0,-3 3 0,-4 1 0,-2 2 0,-3 1 0,-3 1 0,-3 2 0,-2 1 0,-3-1 0,-2 1 0,0-3 0,0 0 0,0-4 0,0-4 0,0-1 0,0-4 0,0-3 0,0-6 0,0-6 0,0-10 0,0-9 0,0-9 0,2-5 0,2-2 0,3 2 0,2 2 0,-1 2 0,0 1 0,0 3 0,0 2 0,0 4 0,1 4 0,-1 1 0,1 3 0,1 0 0,1-1 0,4 1 0,5 0 0,9 1 0,12 0 0,6 0 0,6 0 0,0 2 0,-5 1 0,-1-1 0,-3 0 0,0-2 0,4 0 0,2 0 0,5 0 0,9-3 0,10 0 0,7 0 0,2 2 0,-1 3 0,-3 2 0,-5 4 0,-6 1 0,-5 1 0,-3 0 0,-2 0 0,4 0 0,3 0 0,5 0 0,6 0 0,2 0 0,2 0 0,-1 0 0,-2 0 0,-4 0 0,-2 0 0,-1 0 0,-4 0 0,1 0 0,-4 0 0,-4 0 0,-3 0 0,-6 0 0,1-2 0,-4-1 0,1 0 0,-3 1 0,-3-1 0,-1 0 0,0 1 0,4 0 0,6 2 0,3 0 0,6 0 0,2 0 0,3 0 0,-1 0 0,-1 0 0,-4 0 0,-6 0 0,-5 0 0,-7 0 0,-4 0 0,-5 0 0,-3 0 0,-1 0 0,-2 0 0,0 0 0,0-2 0,0-3 0,0-4 0,2-5 0,-1-3 0,-1-1 0,-1-2 0,-2-3 0,0-2 0,-2 0 0,-3 3 0,-5 2 0,-4 3 0,-4 2 0,-5 2 0,0 0 0,0 1 0,0 0 0,0-3 0,0 6 0,0-3 0,0 5 0,0-1 0,0-1 0,0-4 0,0 3 0,0-3 0,0 5 0,0-1 0,0 0 0,0 1 0,0-1 0,0 1 0,0 0 0,0 0 0,0 2 0,0 0 0,0 0 0,0 1 0,0-1 0,-1 2 0,0 1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4:37.8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 8 24575,'0'-4'0,"-1"2"0,-1 0 0,-1 5 0,2 3 0,0 6 0,1 6 0,0 4 0,0 4 0,0 4 0,0-1 0,2-2 0,0-1 0,0-1 0,0 1 0,-2-1 0,0-1 0,0 4 0,0 2 0,2 4 0,1 1 0,3 3 0,2 2 0,0 2 0,4 1 0,3 0 0,2 1 0,3 1 0,-1 1 0,2 0 0,1-2 0,2-3 0,4-2 0,1 0 0,3-1 0,1-2 0,3-3 0,2-2 0,2-1 0,3 0 0,2-1 0,0-3 0,2-4 0,0 0 0,-2-6 0,3-3 0,1-4 0,3-5 0,4-2 0,4 0 0,4-2 0,2 0 0,5 0 0,9 0 0,8 0 0,5 0 0,5 0 0,2 0 0,-49-1 0,2 1 0,4-1 0,1-1 0,4 0 0,2 1 0,4-1 0,2 0 0,5 1 0,1 0 0,-1 1 0,0 0 0,0 0 0,-1 0 0,-4 0 0,-1 0 0,-4 0 0,0 0 0,0 0 0,0 0 0,4 0 0,0 0 0,2 0 0,1 0 0,1 0 0,1 0 0,-3 0 0,-1 0 0,-4 0 0,-1 0 0,5 0 0,0 0 0,0 0 0,2 0 0,5 0 0,2 0 0,3 0 0,1 0 0,0 0 0,1 0 0,2 0 0,1 0 0,4 0 0,0 0 0,3 0 0,1 0 0,-4 0 0,0 0 0,0 0 0,0 0 0,-4 1 0,1 1 0,6 2 0,0 0 0,3 0 0,1 1 0,-1 0 0,-1 0 0,0 0 0,0 0 0,-2-2 0,-1 0 0,2 1 0,-1 0 0,-2 0 0,0-1 0,-6 0 0,0 1 0,-5-1 0,-1 0 0,-2 0 0,-1 1 0,-2 0 0,0 1 0,-2 0 0,-1 0 0,-5 2 0,0 1 0,-3 1 0,-1 1 0,-3 0 0,-1 1 0,-3-1 0,-1 0 0,-1 1 0,1-1 0,-2-1 0,0-1 0,-2 1 0,0 0 0,0 1 0,-1 0 0,-1 0 0,2 1 0,0 0 0,2 1 0,2 0 0,0 0 0,2 1 0,1 1 0,1 0 0,-1 1 0,0 0 0,0 1 0,-3 0 0,0 0 0,-5-2 0,-2 0 0,35 15 0,-18-3 0,-13-1 0,-10 0 0,-7-2 0,-6 3 0,-4-1 0,-5 2 0,-2 1 0,-2-2 0,-3-2 0,-3 1 0,-4 0 0,-2 1 0,-2-1 0,-2-2 0,0-4 0,0-2 0,0 1 0,0-6 0,0-2 0,-2-8 0,-1 0 0,1-2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4:40.29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0 533 24575,'0'-6'0,"0"-7"0,0-7 0,5-4 0,10-4 0,10 0 0,11 0 0,8-1 0,3 2 0,3 4 0,1 8 0,2 6 0,4 1 0,7 0 0,10-3 0,7 1 0,7-1 0,3 2 0,4-1 0,4-1 0,-48 6 0,1-1 0,2 1 0,0 0 0,3 1 0,-1 1 0,3 1 0,0 1 0,3 0 0,1-1 0,1-1 0,0 0 0,1-2 0,1 0 0,7-3 0,2 0 0,7-1 0,1 0 0,7 0 0,1 1 0,4-1 0,2 1 0,-1 2 0,1 0 0,-2 1 0,0 0 0,-1 0 0,0 0 0,-5 1 0,0 0 0,-5-1 0,-2 0 0,-2 2 0,-1 0 0,-4 1 0,-2 1 0,-2-1 0,-2 1 0,-4 1 0,-1 0 0,-3 0 0,-2 0 0,-1 0 0,-1-1 0,-1-1 0,-1 1 0,2-2 0,0 0 0,1-1 0,1 1 0,1 1 0,0 0 0,0 0 0,-1 1 0,-2 1 0,-2 0 0,-2 0 0,-2 0 0,47 0 0,-1 0 0,-2 0 0,0 0 0,-4 0 0,-3 0 0,-2 0 0,-6 0 0,-2 0 0,0 0 0,1 0 0,5 0 0,6 0 0,4 3 0,4 2 0,-46-1 0,-1 1 0,0 0 0,-1 0 0,46 6 0,-12 0 0,-7 3 0,-7 0 0,0 0 0,4-1 0,3-2 0,8 2 0,6 2 0,5 2 0,-2 2 0,-5 0 0,-8 0 0,-10-2 0,-14-1 0,-13-5 0,-23-2 0,-9-2 0,-12-3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4:45.0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1002 24575,'9'0'0,"7"0"0,14 0 0,18 0 0,18 0 0,23 0 0,-37 0 0,1 0 0,5 0 0,1 0 0,2 0 0,1 0 0,0 0 0,-1 0 0,-2-1 0,0-1 0,-3 1 0,1-1 0,-3 0 0,0 1 0,-1 0 0,1-1 0,1 2 0,1-1 0,1-1 0,0 1 0,0-1 0,0 1 0,0-1 0,-2 1 0,-1 1 0,-1-1 0,46-1 0,-5-4 0,1-3 0,4 1 0,-47 4 0,1 2 0,0 1 0,1 0 0,0-1 0,0 1 0,0 0 0,0-1 0,-1 0 0,0 1 0,-2-1 0,-1 1 0,45 1 0,-7 0 0,-6 0 0,0 0 0,-3 0 0,-3 0 0,1 0 0,-6 0 0,-1 0 0,-4 0 0,-3 0 0,3 0 0,0 0 0,1 0 0,1 0 0,0 0 0,2 0 0,3 0 0,-2 0 0,-3 0 0,-4 0 0,-4 0 0,-2 0 0,2 0 0,5 0 0,5 0 0,8 0 0,1 0 0,1 0 0,0-2 0,-6-3 0,-1-3 0,-2-5 0,-1-1 0,0 1 0,-1-2 0,0 1 0,-6 0 0,-1-1 0,-8 1 0,-4-1 0,-4-2 0,-7 1 0,-6-1 0,-7 2 0,-5 0 0,-1-4 0,0-2 0,0-1 0,0-1 0,-4 1 0,-2-3 0,-4-2 0,-1-2 0,-2 1 0,-3 4 0,-2 4 0,-2 0 0,0 0 0,0 0 0,0-2 0,0 0 0,0 2 0,0 0 0,0 2 0,0-2 0,0-2 0,0-1 0,0 2 0,0 0 0,0-2 0,0 0 0,0 0 0,0 4 0,0 2 0,0 0 0,0 6 0,0-2 0,0 5 0,0-1 0,0 1 0,0 2 0,0 1 0,0 4 0,0 7 0,0 2 0,0 8 0,0-8 0,0 5 0,0-2 0,0-3 0,0 5 0,0-5 0,0 3 0,0 1 0,0-1 0,0-1 0,0 1 0,0-1 0,0 1 0,0-1 0,0-1 0,0 1 0,0-1 0,0 0 0,0-1 0,0-1 0,0 0 0,0 0 0,0-1 0,1 3 0,1 0 0,0 1 0,0 1 0,-1-1 0,1 0 0,0 2 0,1-1 0,-1 0 0,-1 2 0,2-1 0,-1 0 0,4 6 0,-5-7 0,2 6 0,-3-6 0,0 8 0,0-7 0,0 5 0,0-3 0,0-3 0,0 6 0,0-6 0,0 3 0,0 1 0,0 0 0,0-1 0,-2 2 0,-4-4 0,-2-1 0,0 1 0,-1-2 0,1-1 0,4-2 0,-2-3 0,3-2 0,-3-1 0,2-1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4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04813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Montserrat Medium" pitchFamily="2" charset="0"/>
              </a:rPr>
              <a:t>C++</a:t>
            </a:r>
            <a:endParaRPr lang="ru-RU" altLang="en-US" sz="180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73" y="2996952"/>
            <a:ext cx="2302141" cy="20370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2941519" y="2992795"/>
            <a:ext cx="225914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6500" b="1" dirty="0">
                <a:solidFill>
                  <a:srgbClr val="00B050"/>
                </a:solidFill>
                <a:latin typeface="Montserrat" pitchFamily="2" charset="0"/>
              </a:rPr>
              <a:t>3.14</a:t>
            </a:r>
            <a:endParaRPr lang="ru-RU" altLang="ru-RU" sz="6500" b="1" dirty="0">
              <a:solidFill>
                <a:srgbClr val="00B050"/>
              </a:solidFill>
              <a:latin typeface="Montserrat" pitchFamily="2" charset="0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3F3AD71A-DD06-5147-9CD0-3D75B0E8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918" y="5707490"/>
            <a:ext cx="4127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Массив вещественных чисел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63906-2221-9A4D-96AE-1654361588E9}"/>
              </a:ext>
            </a:extLst>
          </p:cNvPr>
          <p:cNvSpPr txBox="1"/>
          <p:nvPr/>
        </p:nvSpPr>
        <p:spPr>
          <a:xfrm>
            <a:off x="1136057" y="3035095"/>
            <a:ext cx="176380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6500" b="1" dirty="0">
                <a:solidFill>
                  <a:srgbClr val="00B050"/>
                </a:solidFill>
                <a:latin typeface="Montserrat" pitchFamily="2" charset="0"/>
              </a:rPr>
              <a:t>1</a:t>
            </a:r>
            <a:r>
              <a:rPr lang="en-US" altLang="ru-RU" sz="6500" b="1" dirty="0">
                <a:solidFill>
                  <a:srgbClr val="00B050"/>
                </a:solidFill>
                <a:latin typeface="Montserrat" pitchFamily="2" charset="0"/>
              </a:rPr>
              <a:t>.21</a:t>
            </a:r>
            <a:endParaRPr lang="ru-RU" altLang="ru-RU" sz="6500" b="1" dirty="0">
              <a:solidFill>
                <a:srgbClr val="00B050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999FC-EC4E-CE45-AE76-CFCA7AA8F6C5}"/>
              </a:ext>
            </a:extLst>
          </p:cNvPr>
          <p:cNvSpPr txBox="1"/>
          <p:nvPr/>
        </p:nvSpPr>
        <p:spPr>
          <a:xfrm>
            <a:off x="4775747" y="3035094"/>
            <a:ext cx="225914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6500" b="1" dirty="0">
                <a:solidFill>
                  <a:srgbClr val="00B050"/>
                </a:solidFill>
                <a:latin typeface="Montserrat" pitchFamily="2" charset="0"/>
              </a:rPr>
              <a:t>6.28</a:t>
            </a:r>
            <a:endParaRPr lang="ru-RU" altLang="ru-RU" sz="6500" b="1" dirty="0">
              <a:solidFill>
                <a:srgbClr val="00B050"/>
              </a:solidFill>
              <a:latin typeface="Montserra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C5B1E-BB97-254D-8894-CDDA31EBD847}"/>
              </a:ext>
            </a:extLst>
          </p:cNvPr>
          <p:cNvSpPr txBox="1"/>
          <p:nvPr/>
        </p:nvSpPr>
        <p:spPr>
          <a:xfrm>
            <a:off x="7040393" y="3073235"/>
            <a:ext cx="225914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6500" b="1" dirty="0">
                <a:solidFill>
                  <a:srgbClr val="00B050"/>
                </a:solidFill>
                <a:latin typeface="Montserrat" pitchFamily="2" charset="0"/>
              </a:rPr>
              <a:t>3.12</a:t>
            </a:r>
            <a:endParaRPr lang="ru-RU" altLang="ru-RU" sz="6500" b="1" dirty="0">
              <a:solidFill>
                <a:srgbClr val="00B050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6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Приведите свой пример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11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92" y="3032925"/>
            <a:ext cx="2302141" cy="20370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2649999" y="3097118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FF0000"/>
                </a:solidFill>
                <a:latin typeface="Montserrat" pitchFamily="2" charset="0"/>
              </a:rPr>
              <a:t>Привет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63906-2221-9A4D-96AE-1654361588E9}"/>
              </a:ext>
            </a:extLst>
          </p:cNvPr>
          <p:cNvSpPr txBox="1"/>
          <p:nvPr/>
        </p:nvSpPr>
        <p:spPr>
          <a:xfrm>
            <a:off x="1474676" y="3097118"/>
            <a:ext cx="176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002060"/>
                </a:solidFill>
                <a:latin typeface="Montserrat" pitchFamily="2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999FC-EC4E-CE45-AE76-CFCA7AA8F6C5}"/>
              </a:ext>
            </a:extLst>
          </p:cNvPr>
          <p:cNvSpPr txBox="1"/>
          <p:nvPr/>
        </p:nvSpPr>
        <p:spPr>
          <a:xfrm>
            <a:off x="7483822" y="3049732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7030A0"/>
                </a:solidFill>
                <a:latin typeface="Montserrat" pitchFamily="2" charset="0"/>
              </a:rPr>
              <a:t>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C5B1E-BB97-254D-8894-CDDA31EBD847}"/>
              </a:ext>
            </a:extLst>
          </p:cNvPr>
          <p:cNvSpPr txBox="1"/>
          <p:nvPr/>
        </p:nvSpPr>
        <p:spPr>
          <a:xfrm>
            <a:off x="5124315" y="3155715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4000" b="1" dirty="0">
                <a:solidFill>
                  <a:srgbClr val="00B050"/>
                </a:solidFill>
                <a:latin typeface="Montserrat" pitchFamily="2" charset="0"/>
              </a:rPr>
              <a:t>3.12</a:t>
            </a:r>
            <a:endParaRPr lang="ru-RU" altLang="ru-RU" sz="4000" b="1" dirty="0">
              <a:solidFill>
                <a:srgbClr val="00B050"/>
              </a:solidFill>
              <a:latin typeface="Montserrat" pitchFamily="2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8BEE3AD5-C739-C241-9254-AA8846D5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09022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Можно ли так?</a:t>
            </a:r>
          </a:p>
        </p:txBody>
      </p:sp>
    </p:spTree>
    <p:extLst>
      <p:ext uri="{BB962C8B-B14F-4D97-AF65-F5344CB8AC3E}">
        <p14:creationId xmlns:p14="http://schemas.microsoft.com/office/powerpoint/2010/main" val="131783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92" y="3032925"/>
            <a:ext cx="2302141" cy="20370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2649999" y="3097118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FF0000"/>
                </a:solidFill>
                <a:latin typeface="Montserrat" pitchFamily="2" charset="0"/>
              </a:rPr>
              <a:t>Привет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63906-2221-9A4D-96AE-1654361588E9}"/>
              </a:ext>
            </a:extLst>
          </p:cNvPr>
          <p:cNvSpPr txBox="1"/>
          <p:nvPr/>
        </p:nvSpPr>
        <p:spPr>
          <a:xfrm>
            <a:off x="1474676" y="3097118"/>
            <a:ext cx="176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002060"/>
                </a:solidFill>
                <a:latin typeface="Montserrat" pitchFamily="2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999FC-EC4E-CE45-AE76-CFCA7AA8F6C5}"/>
              </a:ext>
            </a:extLst>
          </p:cNvPr>
          <p:cNvSpPr txBox="1"/>
          <p:nvPr/>
        </p:nvSpPr>
        <p:spPr>
          <a:xfrm>
            <a:off x="7483822" y="3049732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7030A0"/>
                </a:solidFill>
                <a:latin typeface="Montserrat" pitchFamily="2" charset="0"/>
              </a:rPr>
              <a:t>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C5B1E-BB97-254D-8894-CDDA31EBD847}"/>
              </a:ext>
            </a:extLst>
          </p:cNvPr>
          <p:cNvSpPr txBox="1"/>
          <p:nvPr/>
        </p:nvSpPr>
        <p:spPr>
          <a:xfrm>
            <a:off x="5124315" y="3155715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4000" b="1" dirty="0">
                <a:solidFill>
                  <a:srgbClr val="00B050"/>
                </a:solidFill>
                <a:latin typeface="Montserrat" pitchFamily="2" charset="0"/>
              </a:rPr>
              <a:t>3.12</a:t>
            </a:r>
            <a:endParaRPr lang="ru-RU" altLang="ru-RU" sz="4000" b="1" dirty="0">
              <a:solidFill>
                <a:srgbClr val="00B050"/>
              </a:solidFill>
              <a:latin typeface="Montserrat" pitchFamily="2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8BEE3AD5-C739-C241-9254-AA8846D5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09022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Можно ли так?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38DDF493-5C76-474C-93E0-81F87459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664315"/>
            <a:ext cx="4127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75794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92" y="3032925"/>
            <a:ext cx="2302141" cy="20370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2649999" y="3097118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FF0000"/>
                </a:solidFill>
                <a:latin typeface="Montserrat" pitchFamily="2" charset="0"/>
              </a:rPr>
              <a:t>Привет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63906-2221-9A4D-96AE-1654361588E9}"/>
              </a:ext>
            </a:extLst>
          </p:cNvPr>
          <p:cNvSpPr txBox="1"/>
          <p:nvPr/>
        </p:nvSpPr>
        <p:spPr>
          <a:xfrm>
            <a:off x="1474676" y="3097118"/>
            <a:ext cx="176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002060"/>
                </a:solidFill>
                <a:latin typeface="Montserrat" pitchFamily="2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999FC-EC4E-CE45-AE76-CFCA7AA8F6C5}"/>
              </a:ext>
            </a:extLst>
          </p:cNvPr>
          <p:cNvSpPr txBox="1"/>
          <p:nvPr/>
        </p:nvSpPr>
        <p:spPr>
          <a:xfrm>
            <a:off x="7483822" y="3049732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7030A0"/>
                </a:solidFill>
                <a:latin typeface="Montserrat" pitchFamily="2" charset="0"/>
              </a:rPr>
              <a:t>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C5B1E-BB97-254D-8894-CDDA31EBD847}"/>
              </a:ext>
            </a:extLst>
          </p:cNvPr>
          <p:cNvSpPr txBox="1"/>
          <p:nvPr/>
        </p:nvSpPr>
        <p:spPr>
          <a:xfrm>
            <a:off x="5124315" y="3155715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4000" b="1" dirty="0">
                <a:solidFill>
                  <a:srgbClr val="00B050"/>
                </a:solidFill>
                <a:latin typeface="Montserrat" pitchFamily="2" charset="0"/>
              </a:rPr>
              <a:t>3.12</a:t>
            </a:r>
            <a:endParaRPr lang="ru-RU" altLang="ru-RU" sz="4000" b="1" dirty="0">
              <a:solidFill>
                <a:srgbClr val="00B050"/>
              </a:solidFill>
              <a:latin typeface="Montserrat" pitchFamily="2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8BEE3AD5-C739-C241-9254-AA8846D5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09022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Можно ли так?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38DDF493-5C76-474C-93E0-81F87459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926" y="5557535"/>
            <a:ext cx="5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НЕТ</a:t>
            </a:r>
            <a:r>
              <a:rPr lang="ru-RU" altLang="ru-RU" sz="1800" dirty="0">
                <a:latin typeface="Montserrat" pitchFamily="2" charset="0"/>
              </a:rPr>
              <a:t>, но мы можем сделать так…</a:t>
            </a:r>
          </a:p>
        </p:txBody>
      </p:sp>
    </p:spTree>
    <p:extLst>
      <p:ext uri="{BB962C8B-B14F-4D97-AF65-F5344CB8AC3E}">
        <p14:creationId xmlns:p14="http://schemas.microsoft.com/office/powerpoint/2010/main" val="57292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latin typeface="Montserrat" pitchFamily="2" charset="0"/>
              </a:rPr>
              <a:t>Я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92" y="3032925"/>
            <a:ext cx="2302141" cy="20370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2649999" y="3097118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FF0000"/>
                </a:solidFill>
                <a:latin typeface="Montserrat" pitchFamily="2" charset="0"/>
              </a:rPr>
              <a:t>Привет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63906-2221-9A4D-96AE-1654361588E9}"/>
              </a:ext>
            </a:extLst>
          </p:cNvPr>
          <p:cNvSpPr txBox="1"/>
          <p:nvPr/>
        </p:nvSpPr>
        <p:spPr>
          <a:xfrm>
            <a:off x="1474676" y="3097118"/>
            <a:ext cx="176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FF0000"/>
                </a:solidFill>
                <a:latin typeface="Montserrat" pitchFamily="2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999FC-EC4E-CE45-AE76-CFCA7AA8F6C5}"/>
              </a:ext>
            </a:extLst>
          </p:cNvPr>
          <p:cNvSpPr txBox="1"/>
          <p:nvPr/>
        </p:nvSpPr>
        <p:spPr>
          <a:xfrm>
            <a:off x="7483822" y="3049732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solidFill>
                  <a:srgbClr val="FF0000"/>
                </a:solidFill>
                <a:latin typeface="Montserrat" pitchFamily="2" charset="0"/>
              </a:rPr>
              <a:t>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C5B1E-BB97-254D-8894-CDDA31EBD847}"/>
              </a:ext>
            </a:extLst>
          </p:cNvPr>
          <p:cNvSpPr txBox="1"/>
          <p:nvPr/>
        </p:nvSpPr>
        <p:spPr>
          <a:xfrm>
            <a:off x="5124315" y="3155715"/>
            <a:ext cx="225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4000" b="1" dirty="0">
                <a:solidFill>
                  <a:srgbClr val="FF0000"/>
                </a:solidFill>
                <a:latin typeface="Montserrat" pitchFamily="2" charset="0"/>
              </a:rPr>
              <a:t>3.12</a:t>
            </a:r>
            <a:endParaRPr lang="ru-RU" altLang="ru-RU" sz="4000" b="1" dirty="0">
              <a:solidFill>
                <a:srgbClr val="FF0000"/>
              </a:solidFill>
              <a:latin typeface="Montserrat" pitchFamily="2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38DDF493-5C76-474C-93E0-81F87459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444" y="1983800"/>
            <a:ext cx="71931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Montserrat" pitchFamily="2" charset="0"/>
              </a:rPr>
              <a:t>Можно </a:t>
            </a:r>
            <a:r>
              <a:rPr lang="ru-RU" altLang="ru-RU" sz="2200" b="1" dirty="0">
                <a:latin typeface="Montserrat" pitchFamily="2" charset="0"/>
              </a:rPr>
              <a:t>преобразовать</a:t>
            </a:r>
            <a:r>
              <a:rPr lang="ru-RU" altLang="ru-RU" sz="2200" dirty="0">
                <a:latin typeface="Montserrat" pitchFamily="2" charset="0"/>
              </a:rPr>
              <a:t> все значения к одному типу.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33D4D0DB-798D-B947-8108-46DB3994B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908" y="5172091"/>
            <a:ext cx="8064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В данном случае тип данных у всех переменных строка</a:t>
            </a:r>
          </a:p>
        </p:txBody>
      </p:sp>
    </p:spTree>
    <p:extLst>
      <p:ext uri="{BB962C8B-B14F-4D97-AF65-F5344CB8AC3E}">
        <p14:creationId xmlns:p14="http://schemas.microsoft.com/office/powerpoint/2010/main" val="10107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010226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виды массивов вы знаете?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65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411759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334" y="1329367"/>
            <a:ext cx="2796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Montserrat" pitchFamily="2" charset="0"/>
              </a:rPr>
              <a:t>Массив</a:t>
            </a:r>
            <a:endParaRPr lang="ru-RU" alt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9D302DE-9A7A-EA41-8C72-B047447EF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65" y="2539307"/>
            <a:ext cx="3125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Одномерный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(последовательность)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4290691-294C-C747-8C06-658891D6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768" y="2539307"/>
            <a:ext cx="1839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Двумерный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(таблица)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932052-C2EE-3940-93A1-F2C282ED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96" y="3447576"/>
            <a:ext cx="898872" cy="7953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0FABC0-7B46-464F-9B27-DE340BFED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3106" y="3470383"/>
            <a:ext cx="898872" cy="7953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FDD7EB-E19D-9544-9213-17E02D01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5452" y="3498704"/>
            <a:ext cx="898872" cy="79535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7B73CA7-B752-4447-AC46-B2A7DC43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2947" y="3514112"/>
            <a:ext cx="898872" cy="7953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2C504F-B4D2-E64A-B640-24FEBBD2E37D}"/>
              </a:ext>
            </a:extLst>
          </p:cNvPr>
          <p:cNvSpPr txBox="1"/>
          <p:nvPr/>
        </p:nvSpPr>
        <p:spPr>
          <a:xfrm flipH="1">
            <a:off x="1284537" y="3295072"/>
            <a:ext cx="724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F9186-CCB6-ED4C-B7FF-B1B534B5167F}"/>
              </a:ext>
            </a:extLst>
          </p:cNvPr>
          <p:cNvSpPr txBox="1"/>
          <p:nvPr/>
        </p:nvSpPr>
        <p:spPr>
          <a:xfrm flipH="1">
            <a:off x="2036589" y="3298891"/>
            <a:ext cx="5962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D24E2-F0DF-0143-8E1A-726CDBA380F1}"/>
              </a:ext>
            </a:extLst>
          </p:cNvPr>
          <p:cNvSpPr txBox="1"/>
          <p:nvPr/>
        </p:nvSpPr>
        <p:spPr>
          <a:xfrm flipH="1">
            <a:off x="2728043" y="3298891"/>
            <a:ext cx="555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3843B-50AD-EF4B-874A-3345AA273A1A}"/>
              </a:ext>
            </a:extLst>
          </p:cNvPr>
          <p:cNvSpPr txBox="1"/>
          <p:nvPr/>
        </p:nvSpPr>
        <p:spPr>
          <a:xfrm flipH="1">
            <a:off x="3506054" y="3327675"/>
            <a:ext cx="726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12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E6E5C5-6C7B-2A41-A6F8-0EC75A0E3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3194" y="3605468"/>
            <a:ext cx="898872" cy="79535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01B1A5B-782E-214D-882E-A79EEA39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4004" y="3628275"/>
            <a:ext cx="898872" cy="79535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32C5CE9-8E4D-604A-80A6-298522F8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6350" y="3656596"/>
            <a:ext cx="898872" cy="79535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A2C400-12F9-AD4D-ACF1-722A83B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3845" y="3672004"/>
            <a:ext cx="898872" cy="7953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BF8AFE-3B9F-1943-AB45-94BE04B0733E}"/>
              </a:ext>
            </a:extLst>
          </p:cNvPr>
          <p:cNvSpPr txBox="1"/>
          <p:nvPr/>
        </p:nvSpPr>
        <p:spPr>
          <a:xfrm flipH="1">
            <a:off x="5485435" y="3452964"/>
            <a:ext cx="724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B78AA-7537-9B4F-8FE1-7B530E665159}"/>
              </a:ext>
            </a:extLst>
          </p:cNvPr>
          <p:cNvSpPr txBox="1"/>
          <p:nvPr/>
        </p:nvSpPr>
        <p:spPr>
          <a:xfrm flipH="1">
            <a:off x="6237487" y="3456783"/>
            <a:ext cx="5962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8FF69-7110-8A41-8D1E-302F6DDEF988}"/>
              </a:ext>
            </a:extLst>
          </p:cNvPr>
          <p:cNvSpPr txBox="1"/>
          <p:nvPr/>
        </p:nvSpPr>
        <p:spPr>
          <a:xfrm flipH="1">
            <a:off x="6928941" y="3456783"/>
            <a:ext cx="555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4F9598-9270-EE4E-8ECE-C94BF8B4F66F}"/>
              </a:ext>
            </a:extLst>
          </p:cNvPr>
          <p:cNvSpPr txBox="1"/>
          <p:nvPr/>
        </p:nvSpPr>
        <p:spPr>
          <a:xfrm flipH="1">
            <a:off x="7706952" y="3485567"/>
            <a:ext cx="726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12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398F7D-A120-9A46-8A9C-F1501054E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3877" y="4159227"/>
            <a:ext cx="898872" cy="79535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49F6173-AC2E-6849-B02E-A6A15A6B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4687" y="4182034"/>
            <a:ext cx="898872" cy="79535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F91C3DA-30EB-D945-93EC-71D91F74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7033" y="4210355"/>
            <a:ext cx="898872" cy="79535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D7349BA-1BE0-C64D-8C3B-5C2C2300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4528" y="4225763"/>
            <a:ext cx="898872" cy="7953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99C1720-E247-4C40-A52E-388A647FA43D}"/>
              </a:ext>
            </a:extLst>
          </p:cNvPr>
          <p:cNvSpPr txBox="1"/>
          <p:nvPr/>
        </p:nvSpPr>
        <p:spPr>
          <a:xfrm flipH="1">
            <a:off x="5516118" y="4006723"/>
            <a:ext cx="724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67FD96-FEAC-4740-8752-5862C511D640}"/>
              </a:ext>
            </a:extLst>
          </p:cNvPr>
          <p:cNvSpPr txBox="1"/>
          <p:nvPr/>
        </p:nvSpPr>
        <p:spPr>
          <a:xfrm flipH="1">
            <a:off x="6162717" y="4037026"/>
            <a:ext cx="7755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E741F5-F2A9-5F41-84AD-8A9FD5FC60AD}"/>
              </a:ext>
            </a:extLst>
          </p:cNvPr>
          <p:cNvSpPr txBox="1"/>
          <p:nvPr/>
        </p:nvSpPr>
        <p:spPr>
          <a:xfrm flipH="1">
            <a:off x="6959624" y="4010542"/>
            <a:ext cx="555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9B2EA-2F58-454F-83F6-6DC74E45B102}"/>
              </a:ext>
            </a:extLst>
          </p:cNvPr>
          <p:cNvSpPr txBox="1"/>
          <p:nvPr/>
        </p:nvSpPr>
        <p:spPr>
          <a:xfrm flipH="1">
            <a:off x="7737635" y="4039326"/>
            <a:ext cx="726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32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7728A3F-9579-3640-92C7-7DC3308B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2284" y="4763803"/>
            <a:ext cx="898872" cy="79535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25273E0-DCB9-4945-889F-4331B362F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3094" y="4786610"/>
            <a:ext cx="898872" cy="79535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A9783F0-3E46-1A48-B0C0-2A8CA5E96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5440" y="4814931"/>
            <a:ext cx="898872" cy="79535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964AA99-0B2B-4E4A-BA57-E4E5ECF9A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2935" y="4830339"/>
            <a:ext cx="898872" cy="7953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2EE5655-22A1-E346-AC76-8405291FBF11}"/>
              </a:ext>
            </a:extLst>
          </p:cNvPr>
          <p:cNvSpPr txBox="1"/>
          <p:nvPr/>
        </p:nvSpPr>
        <p:spPr>
          <a:xfrm flipH="1">
            <a:off x="5584525" y="4611299"/>
            <a:ext cx="724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214B2F-3273-244F-AD3C-1EC32E572A5D}"/>
              </a:ext>
            </a:extLst>
          </p:cNvPr>
          <p:cNvSpPr txBox="1"/>
          <p:nvPr/>
        </p:nvSpPr>
        <p:spPr>
          <a:xfrm flipH="1">
            <a:off x="6336577" y="4615118"/>
            <a:ext cx="5962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AD805A-01C3-114C-A34A-F73033190704}"/>
              </a:ext>
            </a:extLst>
          </p:cNvPr>
          <p:cNvSpPr txBox="1"/>
          <p:nvPr/>
        </p:nvSpPr>
        <p:spPr>
          <a:xfrm flipH="1">
            <a:off x="6925310" y="4667348"/>
            <a:ext cx="8651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56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9283FF-0388-AC49-BE4C-090201986E68}"/>
              </a:ext>
            </a:extLst>
          </p:cNvPr>
          <p:cNvSpPr txBox="1"/>
          <p:nvPr/>
        </p:nvSpPr>
        <p:spPr>
          <a:xfrm flipH="1">
            <a:off x="7806042" y="4643902"/>
            <a:ext cx="726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8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B8436D9-BFFE-4046-AF64-07FCE74A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2929" y="5408499"/>
            <a:ext cx="898872" cy="7953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98AF2EC-85CA-3541-8245-29EE134C0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3739" y="5431306"/>
            <a:ext cx="898872" cy="79535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C5E2C41-07ED-5B4E-88D8-179603CA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085" y="5459627"/>
            <a:ext cx="898872" cy="79535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1855C55-748C-B145-8421-C64DC4AC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3580" y="5475035"/>
            <a:ext cx="898872" cy="7953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F5B1409-32AE-6A40-AC63-B6FFBE592EA1}"/>
              </a:ext>
            </a:extLst>
          </p:cNvPr>
          <p:cNvSpPr txBox="1"/>
          <p:nvPr/>
        </p:nvSpPr>
        <p:spPr>
          <a:xfrm flipH="1">
            <a:off x="5645170" y="5255995"/>
            <a:ext cx="724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BAF4CF-B511-7041-97BA-8517D7C9A98F}"/>
              </a:ext>
            </a:extLst>
          </p:cNvPr>
          <p:cNvSpPr txBox="1"/>
          <p:nvPr/>
        </p:nvSpPr>
        <p:spPr>
          <a:xfrm flipH="1">
            <a:off x="6397222" y="5259814"/>
            <a:ext cx="5962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C9E4AA-689F-AE44-932E-9862980D0471}"/>
              </a:ext>
            </a:extLst>
          </p:cNvPr>
          <p:cNvSpPr txBox="1"/>
          <p:nvPr/>
        </p:nvSpPr>
        <p:spPr>
          <a:xfrm flipH="1">
            <a:off x="7088676" y="5259814"/>
            <a:ext cx="555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0786F2-1FAF-3447-AA4F-FF485638B826}"/>
              </a:ext>
            </a:extLst>
          </p:cNvPr>
          <p:cNvSpPr txBox="1"/>
          <p:nvPr/>
        </p:nvSpPr>
        <p:spPr>
          <a:xfrm flipH="1">
            <a:off x="7866687" y="5288598"/>
            <a:ext cx="726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000" b="1" dirty="0">
                <a:solidFill>
                  <a:srgbClr val="002060"/>
                </a:solidFill>
                <a:latin typeface="Montserrat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488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Объявление массива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86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755" y="1789889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Для того, чтобы объявить: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7E42869-1CE5-F542-9556-F82EED59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89" y="197112"/>
            <a:ext cx="378744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ru-RU" altLang="en-US" sz="2800" b="1" dirty="0">
                <a:latin typeface="Montserrat" pitchFamily="2" charset="0"/>
              </a:rPr>
              <a:t>Объявление массива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D7F9C809-1631-B24B-8E5D-A4DE1332F674}"/>
              </a:ext>
            </a:extLst>
          </p:cNvPr>
          <p:cNvSpPr/>
          <p:nvPr/>
        </p:nvSpPr>
        <p:spPr>
          <a:xfrm>
            <a:off x="-155724" y="-528962"/>
            <a:ext cx="4151659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C6F6C-3AE5-D84F-B457-479EBDAD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" y="2321394"/>
            <a:ext cx="7047610" cy="32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6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>
            <a:extLst>
              <a:ext uri="{FF2B5EF4-FFF2-40B4-BE49-F238E27FC236}">
                <a16:creationId xmlns:a16="http://schemas.microsoft.com/office/drawing/2014/main" id="{3E495434-E403-D543-9EA7-6A6D4AFE9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Разбор ДЗ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76CDFF1F-0C2B-A849-9380-252DDC57E654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73F0597-A1C5-B842-A275-C10920F64D40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170FA9D-82C4-D348-9EC5-D4841E95ED94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E203D30-5F18-694B-BA6E-1B1EC6D47F8D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059054B-E1FF-F945-AE1F-13DD44E3EDF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5431073-BBDE-D845-A44C-BAA56E14011E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8EFF164D-2FAC-684F-B4F7-8D4DD99EB2ED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5E274703-1827-F148-9C97-C5D40D62E9B1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66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755" y="1789889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Для того, чтобы ввести и </a:t>
            </a:r>
            <a:r>
              <a:rPr lang="ru-RU" altLang="ru-RU" sz="1800">
                <a:latin typeface="Montserrat" pitchFamily="2" charset="0"/>
              </a:rPr>
              <a:t>вывести значения: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7E42869-1CE5-F542-9556-F82EED59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89" y="197112"/>
            <a:ext cx="378744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ru-RU" altLang="en-US" sz="2800" b="1" dirty="0">
                <a:latin typeface="Montserrat" pitchFamily="2" charset="0"/>
              </a:rPr>
              <a:t>Объявление массива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D7F9C809-1631-B24B-8E5D-A4DE1332F674}"/>
              </a:ext>
            </a:extLst>
          </p:cNvPr>
          <p:cNvSpPr/>
          <p:nvPr/>
        </p:nvSpPr>
        <p:spPr>
          <a:xfrm>
            <a:off x="-155724" y="-528962"/>
            <a:ext cx="4151659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C6F6C-3AE5-D84F-B457-479EBDAD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" y="2321394"/>
            <a:ext cx="7047610" cy="32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4842"/>
            <a:ext cx="7710987" cy="1664408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latin typeface="Montserrat" pitchFamily="2" charset="0"/>
              </a:rPr>
              <a:t>	В ветклинику приходят владельцы с питомцами. Перед обследованием животное ставят на весы и проводят измерение веса. Все результаты заносятся в программу сотрудника клиники.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введите и выведите вес каждого животного в консоль. (Кол-во вводится с клавиатуры, как и сам вес).</a:t>
            </a:r>
          </a:p>
        </p:txBody>
      </p:sp>
    </p:spTree>
    <p:extLst>
      <p:ext uri="{BB962C8B-B14F-4D97-AF65-F5344CB8AC3E}">
        <p14:creationId xmlns:p14="http://schemas.microsoft.com/office/powerpoint/2010/main" val="409247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4842"/>
            <a:ext cx="7710987" cy="1664408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latin typeface="Montserrat" pitchFamily="2" charset="0"/>
              </a:rPr>
              <a:t>	В ветклинику приходят владельцы с питомцами. Перед обследованием животное ставят на весы и проводят измерение веса. Все результаты заносятся в программу сотрудника клиники.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выведите общую сумму и произведение всех весов.</a:t>
            </a:r>
          </a:p>
        </p:txBody>
      </p:sp>
    </p:spTree>
    <p:extLst>
      <p:ext uri="{BB962C8B-B14F-4D97-AF65-F5344CB8AC3E}">
        <p14:creationId xmlns:p14="http://schemas.microsoft.com/office/powerpoint/2010/main" val="342030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Размер массива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53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92406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Для того, чтобы объявить и инициализировать: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7E42869-1CE5-F542-9556-F82EED59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89" y="197112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ru-RU" altLang="en-US" sz="2800" b="1" dirty="0">
                <a:latin typeface="Montserrat" pitchFamily="2" charset="0"/>
              </a:rPr>
              <a:t>Размер массива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D7F9C809-1631-B24B-8E5D-A4DE1332F674}"/>
              </a:ext>
            </a:extLst>
          </p:cNvPr>
          <p:cNvSpPr/>
          <p:nvPr/>
        </p:nvSpPr>
        <p:spPr>
          <a:xfrm>
            <a:off x="-155724" y="-528962"/>
            <a:ext cx="4151659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8090F5-CD6B-7542-81A3-FEE4B5922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77" y="2581540"/>
            <a:ext cx="5915446" cy="8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8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92406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Для того, чтобы объявить и инициализировать: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F31C3DF-DB3D-644F-A275-732349F1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224" y="5879013"/>
            <a:ext cx="3778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Но что записать тут?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7E42869-1CE5-F542-9556-F82EED59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89" y="197112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ru-RU" altLang="en-US" sz="2800" b="1" dirty="0">
                <a:latin typeface="Montserrat" pitchFamily="2" charset="0"/>
              </a:rPr>
              <a:t>Размер массива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D7F9C809-1631-B24B-8E5D-A4DE1332F674}"/>
              </a:ext>
            </a:extLst>
          </p:cNvPr>
          <p:cNvSpPr/>
          <p:nvPr/>
        </p:nvSpPr>
        <p:spPr>
          <a:xfrm>
            <a:off x="-155724" y="-528962"/>
            <a:ext cx="4151659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8090F5-CD6B-7542-81A3-FEE4B5922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77" y="2581540"/>
            <a:ext cx="5915446" cy="873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DE89D0-3CF1-E04D-9FC3-25D306D7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7" y="4381842"/>
            <a:ext cx="4137904" cy="1189240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858506D-B8D4-A345-A11D-FD6674D7F472}"/>
              </a:ext>
            </a:extLst>
          </p:cNvPr>
          <p:cNvCxnSpPr>
            <a:cxnSpLocks/>
          </p:cNvCxnSpPr>
          <p:nvPr/>
        </p:nvCxnSpPr>
        <p:spPr>
          <a:xfrm>
            <a:off x="4499992" y="4797152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25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5251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Листинг: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7E42869-1CE5-F542-9556-F82EED59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89" y="197112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ru-RU" altLang="en-US" sz="2800" b="1" dirty="0">
                <a:latin typeface="Montserrat" pitchFamily="2" charset="0"/>
              </a:rPr>
              <a:t>Размер массива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D7F9C809-1631-B24B-8E5D-A4DE1332F674}"/>
              </a:ext>
            </a:extLst>
          </p:cNvPr>
          <p:cNvSpPr/>
          <p:nvPr/>
        </p:nvSpPr>
        <p:spPr>
          <a:xfrm>
            <a:off x="-155724" y="-528962"/>
            <a:ext cx="4151659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A1EFB2-17BB-9847-BEA0-F65D55CE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38" y="2679519"/>
            <a:ext cx="5748833" cy="2654660"/>
          </a:xfrm>
          <a:prstGeom prst="rect">
            <a:avLst/>
          </a:prstGeom>
        </p:spPr>
      </p:pic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75F9B3D5-F412-734D-BBD9-3576A100C787}"/>
              </a:ext>
            </a:extLst>
          </p:cNvPr>
          <p:cNvSpPr/>
          <p:nvPr/>
        </p:nvSpPr>
        <p:spPr>
          <a:xfrm rot="10999120">
            <a:off x="801013" y="1311834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39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4842"/>
            <a:ext cx="7710987" cy="1664408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latin typeface="Montserrat" pitchFamily="2" charset="0"/>
              </a:rPr>
              <a:t>Инициализируйте в момент объявления массива значения роста </a:t>
            </a:r>
            <a:r>
              <a:rPr lang="ru-RU" sz="1600" dirty="0" err="1">
                <a:latin typeface="Montserrat" pitchFamily="2" charset="0"/>
              </a:rPr>
              <a:t>песелей</a:t>
            </a:r>
            <a:r>
              <a:rPr lang="ru-RU" sz="1600" dirty="0">
                <a:latin typeface="Montserrat" pitchFamily="2" charset="0"/>
              </a:rPr>
              <a:t>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Узнайте количество введенных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3705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цикл?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вложенный цикл?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52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Массивы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6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массив?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46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830555"/>
            <a:ext cx="7313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Массив</a:t>
            </a:r>
            <a:r>
              <a:rPr lang="ru-RU" altLang="ru-RU" sz="1800" dirty="0">
                <a:latin typeface="Montserrat" pitchFamily="2" charset="0"/>
              </a:rPr>
              <a:t> – структура данных, которая хранит в себе элементы одного типа данных.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73" y="2996952"/>
            <a:ext cx="2302141" cy="2037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00E273B-B5B4-2941-B225-643CE013317D}"/>
                  </a:ext>
                </a:extLst>
              </p14:cNvPr>
              <p14:cNvContentPartPr/>
              <p14:nvPr/>
            </p14:nvContentPartPr>
            <p14:xfrm>
              <a:off x="563308" y="4468671"/>
              <a:ext cx="2414160" cy="522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00E273B-B5B4-2941-B225-643CE01331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308" y="4459671"/>
                <a:ext cx="2431800" cy="540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">
            <a:extLst>
              <a:ext uri="{FF2B5EF4-FFF2-40B4-BE49-F238E27FC236}">
                <a16:creationId xmlns:a16="http://schemas.microsoft.com/office/drawing/2014/main" id="{F68AE932-72BD-2C46-A602-D5A915F9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25" y="5023037"/>
            <a:ext cx="1423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Montserrat" pitchFamily="2" charset="0"/>
              </a:rPr>
              <a:t>Переменная 1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16D97EA-84E0-0F42-A6B9-EAA7E9BB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234" y="5021757"/>
            <a:ext cx="1423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Montserrat" pitchFamily="2" charset="0"/>
              </a:rPr>
              <a:t>Переменная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EA17BD0B-3837-EF40-AC8D-3D6003BA2E6E}"/>
                  </a:ext>
                </a:extLst>
              </p14:cNvPr>
              <p14:cNvContentPartPr/>
              <p14:nvPr/>
            </p14:nvContentPartPr>
            <p14:xfrm>
              <a:off x="2985245" y="4511600"/>
              <a:ext cx="1959043" cy="522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EA17BD0B-3837-EF40-AC8D-3D6003BA2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6245" y="4502600"/>
                <a:ext cx="1976682" cy="540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1">
            <a:extLst>
              <a:ext uri="{FF2B5EF4-FFF2-40B4-BE49-F238E27FC236}">
                <a16:creationId xmlns:a16="http://schemas.microsoft.com/office/drawing/2014/main" id="{3D0C054B-83F4-0C4F-85F5-97989D11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22" y="5033959"/>
            <a:ext cx="1423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Montserrat" pitchFamily="2" charset="0"/>
              </a:rPr>
              <a:t>Переменная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F30B57F-2002-6C44-8BD9-DA4AC160E472}"/>
                  </a:ext>
                </a:extLst>
              </p14:cNvPr>
              <p14:cNvContentPartPr/>
              <p14:nvPr/>
            </p14:nvContentPartPr>
            <p14:xfrm>
              <a:off x="4944289" y="4512435"/>
              <a:ext cx="1809697" cy="5223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F30B57F-2002-6C44-8BD9-DA4AC160E4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5289" y="4503435"/>
                <a:ext cx="1827337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762E645-2D49-EF46-9B89-E767CB985752}"/>
                  </a:ext>
                </a:extLst>
              </p14:cNvPr>
              <p14:cNvContentPartPr/>
              <p14:nvPr/>
            </p14:nvContentPartPr>
            <p14:xfrm>
              <a:off x="6774552" y="4535053"/>
              <a:ext cx="2264027" cy="5223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762E645-2D49-EF46-9B89-E767CB9857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65552" y="4526053"/>
                <a:ext cx="2281667" cy="540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1">
            <a:extLst>
              <a:ext uri="{FF2B5EF4-FFF2-40B4-BE49-F238E27FC236}">
                <a16:creationId xmlns:a16="http://schemas.microsoft.com/office/drawing/2014/main" id="{3296D6F0-7D21-1042-AA44-53BE5558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323" y="5033958"/>
            <a:ext cx="1423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Montserrat" pitchFamily="2" charset="0"/>
              </a:rPr>
              <a:t>Переменная 4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0A735A5-DA75-AB4E-B629-A1835414066E}"/>
              </a:ext>
            </a:extLst>
          </p:cNvPr>
          <p:cNvGrpSpPr/>
          <p:nvPr/>
        </p:nvGrpSpPr>
        <p:grpSpPr>
          <a:xfrm>
            <a:off x="594988" y="5053671"/>
            <a:ext cx="6361560" cy="813600"/>
            <a:chOff x="594988" y="5053671"/>
            <a:chExt cx="636156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1314ECB3-2B6A-134C-8D23-264B719673D6}"/>
                    </a:ext>
                  </a:extLst>
                </p14:cNvPr>
                <p14:cNvContentPartPr/>
                <p14:nvPr/>
              </p14:nvContentPartPr>
              <p14:xfrm>
                <a:off x="594988" y="5053671"/>
                <a:ext cx="3533040" cy="8136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1314ECB3-2B6A-134C-8D23-264B719673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0668" y="5049351"/>
                  <a:ext cx="354168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4D9DE65-2E70-434B-A98C-84148924955A}"/>
                    </a:ext>
                  </a:extLst>
                </p14:cNvPr>
                <p14:cNvContentPartPr/>
                <p14:nvPr/>
              </p14:nvContentPartPr>
              <p14:xfrm>
                <a:off x="4135948" y="5668911"/>
                <a:ext cx="2820600" cy="1918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4D9DE65-2E70-434B-A98C-8414892495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31628" y="5664591"/>
                  <a:ext cx="28292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CB9F41D2-0EB5-A347-8E7A-456763481B0B}"/>
                  </a:ext>
                </a:extLst>
              </p14:cNvPr>
              <p14:cNvContentPartPr/>
              <p14:nvPr/>
            </p14:nvContentPartPr>
            <p14:xfrm>
              <a:off x="6953308" y="5408271"/>
              <a:ext cx="2152440" cy="3610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CB9F41D2-0EB5-A347-8E7A-456763481B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48988" y="5403951"/>
                <a:ext cx="2161080" cy="3697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1">
            <a:extLst>
              <a:ext uri="{FF2B5EF4-FFF2-40B4-BE49-F238E27FC236}">
                <a16:creationId xmlns:a16="http://schemas.microsoft.com/office/drawing/2014/main" id="{04F195DD-FB9A-B949-85B1-121CB92F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301" y="5949870"/>
            <a:ext cx="3133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Montserrat" pitchFamily="2" charset="0"/>
              </a:rPr>
              <a:t>Массив элементов (переменных)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1368418" y="2544893"/>
            <a:ext cx="5810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0000" b="1" dirty="0">
                <a:solidFill>
                  <a:srgbClr val="002060"/>
                </a:solidFill>
                <a:latin typeface="Montserrat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DC1DC-BF89-4141-B621-DC957FB19B7F}"/>
              </a:ext>
            </a:extLst>
          </p:cNvPr>
          <p:cNvSpPr txBox="1"/>
          <p:nvPr/>
        </p:nvSpPr>
        <p:spPr>
          <a:xfrm>
            <a:off x="3376275" y="2544893"/>
            <a:ext cx="5810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0000" b="1" dirty="0">
                <a:solidFill>
                  <a:srgbClr val="002060"/>
                </a:solidFill>
                <a:latin typeface="Montserrat" pitchFamily="2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DAC003-8835-2649-AAF9-73DDE8F14957}"/>
              </a:ext>
            </a:extLst>
          </p:cNvPr>
          <p:cNvSpPr txBox="1"/>
          <p:nvPr/>
        </p:nvSpPr>
        <p:spPr>
          <a:xfrm>
            <a:off x="5378294" y="2531395"/>
            <a:ext cx="5810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0000" b="1" dirty="0">
                <a:solidFill>
                  <a:srgbClr val="002060"/>
                </a:solidFill>
                <a:latin typeface="Montserrat" pitchFamily="2" charset="0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84591-032C-5F49-A615-A21D0B1EBCE8}"/>
              </a:ext>
            </a:extLst>
          </p:cNvPr>
          <p:cNvSpPr txBox="1"/>
          <p:nvPr/>
        </p:nvSpPr>
        <p:spPr>
          <a:xfrm>
            <a:off x="7183967" y="2610590"/>
            <a:ext cx="14451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0000" b="1" dirty="0">
                <a:solidFill>
                  <a:srgbClr val="002060"/>
                </a:solidFill>
                <a:latin typeface="Montserrat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490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044" y="177132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Массив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2915815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6B635-E00A-8A4D-972C-92ECE5F6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9" y="2996953"/>
            <a:ext cx="2302141" cy="203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C25CD-266C-A047-8BB1-8242942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996953"/>
            <a:ext cx="2302141" cy="203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B8A866-B599-244D-A021-867A2760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2" y="2996952"/>
            <a:ext cx="2302141" cy="20370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D1C750-655A-B647-B038-EB70F6C9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73" y="2996952"/>
            <a:ext cx="2302141" cy="20370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7C8ADB-C863-BB49-98AF-21412695BE88}"/>
              </a:ext>
            </a:extLst>
          </p:cNvPr>
          <p:cNvSpPr txBox="1"/>
          <p:nvPr/>
        </p:nvSpPr>
        <p:spPr>
          <a:xfrm>
            <a:off x="1324251" y="2654482"/>
            <a:ext cx="58107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8500" b="1" dirty="0">
                <a:solidFill>
                  <a:srgbClr val="7030A0"/>
                </a:solidFill>
                <a:latin typeface="Montserrat" pitchFamily="2" charset="0"/>
              </a:rPr>
              <a:t>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DC1DC-BF89-4141-B621-DC957FB19B7F}"/>
              </a:ext>
            </a:extLst>
          </p:cNvPr>
          <p:cNvSpPr txBox="1"/>
          <p:nvPr/>
        </p:nvSpPr>
        <p:spPr>
          <a:xfrm>
            <a:off x="3353862" y="2728808"/>
            <a:ext cx="265199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8500" b="1" dirty="0">
                <a:solidFill>
                  <a:srgbClr val="7030A0"/>
                </a:solidFill>
                <a:latin typeface="Montserrat" pitchFamily="2" charset="0"/>
              </a:rPr>
              <a:t>G</a:t>
            </a:r>
            <a:endParaRPr lang="ru-RU" altLang="ru-RU" sz="8500" b="1" dirty="0">
              <a:solidFill>
                <a:srgbClr val="7030A0"/>
              </a:solidFill>
              <a:latin typeface="Montserrat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DAC003-8835-2649-AAF9-73DDE8F14957}"/>
              </a:ext>
            </a:extLst>
          </p:cNvPr>
          <p:cNvSpPr txBox="1"/>
          <p:nvPr/>
        </p:nvSpPr>
        <p:spPr>
          <a:xfrm>
            <a:off x="5212892" y="2728808"/>
            <a:ext cx="928161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8500" b="1" dirty="0">
                <a:solidFill>
                  <a:srgbClr val="7030A0"/>
                </a:solidFill>
                <a:latin typeface="Montserrat" pitchFamily="2" charset="0"/>
              </a:rPr>
              <a:t>H</a:t>
            </a:r>
            <a:endParaRPr lang="ru-RU" altLang="ru-RU" sz="8500" b="1" dirty="0">
              <a:solidFill>
                <a:srgbClr val="7030A0"/>
              </a:solidFill>
              <a:latin typeface="Montserr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84591-032C-5F49-A615-A21D0B1EBCE8}"/>
              </a:ext>
            </a:extLst>
          </p:cNvPr>
          <p:cNvSpPr txBox="1"/>
          <p:nvPr/>
        </p:nvSpPr>
        <p:spPr>
          <a:xfrm>
            <a:off x="7454388" y="2728808"/>
            <a:ext cx="144519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8500" b="1" dirty="0">
                <a:solidFill>
                  <a:srgbClr val="7030A0"/>
                </a:solidFill>
                <a:latin typeface="Montserrat" pitchFamily="2" charset="0"/>
              </a:rPr>
              <a:t>k</a:t>
            </a:r>
            <a:endParaRPr lang="ru-RU" altLang="ru-RU" sz="8500" b="1" dirty="0">
              <a:solidFill>
                <a:srgbClr val="7030A0"/>
              </a:solidFill>
              <a:latin typeface="Montserrat" pitchFamily="2" charset="0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3F3AD71A-DD06-5147-9CD0-3D75B0E8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807" y="5536863"/>
            <a:ext cx="3133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Массив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782223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4906</TotalTime>
  <Words>324</Words>
  <Application>Microsoft Macintosh PowerPoint</Application>
  <PresentationFormat>Экран (4:3)</PresentationFormat>
  <Paragraphs>109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Montserrat</vt:lpstr>
      <vt:lpstr>Montserrat Medium</vt:lpstr>
      <vt:lpstr>Wingdings</vt:lpstr>
      <vt:lpstr>Тема Office</vt:lpstr>
      <vt:lpstr>Урок 4</vt:lpstr>
      <vt:lpstr>Разбор ДЗ</vt:lpstr>
      <vt:lpstr>Повтороение</vt:lpstr>
      <vt:lpstr>Что такое цикл?</vt:lpstr>
      <vt:lpstr>Что такое вложенный цикл?</vt:lpstr>
      <vt:lpstr>Массивы</vt:lpstr>
      <vt:lpstr>Что такое массив?</vt:lpstr>
      <vt:lpstr>Массив</vt:lpstr>
      <vt:lpstr>Массив</vt:lpstr>
      <vt:lpstr>Массив</vt:lpstr>
      <vt:lpstr>Приведите свой пример</vt:lpstr>
      <vt:lpstr>Массив</vt:lpstr>
      <vt:lpstr>Массив</vt:lpstr>
      <vt:lpstr>Массив</vt:lpstr>
      <vt:lpstr>Массив</vt:lpstr>
      <vt:lpstr>Какие виды массивов вы знаете?</vt:lpstr>
      <vt:lpstr>Массивы</vt:lpstr>
      <vt:lpstr>Объявление массива</vt:lpstr>
      <vt:lpstr>Презентация PowerPoint</vt:lpstr>
      <vt:lpstr>Презентация PowerPoint</vt:lpstr>
      <vt:lpstr>Задача</vt:lpstr>
      <vt:lpstr>Задача</vt:lpstr>
      <vt:lpstr>Размер массива</vt:lpstr>
      <vt:lpstr>Презентация PowerPoint</vt:lpstr>
      <vt:lpstr>Презентация PowerPoint</vt:lpstr>
      <vt:lpstr>Презентация PowerPoint</vt:lpstr>
      <vt:lpstr>Задача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238</cp:revision>
  <dcterms:created xsi:type="dcterms:W3CDTF">2005-12-18T05:43:07Z</dcterms:created>
  <dcterms:modified xsi:type="dcterms:W3CDTF">2022-11-29T11:38:06Z</dcterms:modified>
</cp:coreProperties>
</file>